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3" r:id="rId7"/>
    <p:sldId id="266" r:id="rId8"/>
    <p:sldId id="271" r:id="rId9"/>
    <p:sldId id="267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Dlaczego ubezpieczenia społeczne są ważne?</a:t>
            </a:r>
          </a:p>
        </p:txBody>
      </p:sp>
      <p:pic>
        <p:nvPicPr>
          <p:cNvPr id="4" name="Obraz 3" descr="ZUS.jpg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50" b="94000" l="10345" r="94695">
                        <a14:backgroundMark x1="35544" y1="2500" x2="35544" y2="2500"/>
                      </a14:backgroundRemoval>
                    </a14:imgEffect>
                  </a14:imgLayer>
                </a14:imgProps>
              </a:ext>
            </a:extLst>
          </a:blip>
          <a:srcRect l="7654" t="2025" r="2859" b="4622"/>
          <a:stretch>
            <a:fillRect/>
          </a:stretch>
        </p:blipFill>
        <p:spPr>
          <a:xfrm>
            <a:off x="7941276" y="4050833"/>
            <a:ext cx="1507693" cy="1668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 sz="5400" dirty="0"/>
              <a:t>Dziękujemy za uwagę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324599" y="4470400"/>
            <a:ext cx="2949403" cy="1570962"/>
          </a:xfrm>
        </p:spPr>
        <p:txBody>
          <a:bodyPr/>
          <a:lstStyle/>
          <a:p>
            <a:pPr algn="r"/>
            <a:r>
              <a:rPr lang="pl-PL" altLang="en-US"/>
              <a:t>Wojciech Błasiak</a:t>
            </a:r>
          </a:p>
          <a:p>
            <a:pPr algn="r"/>
            <a:r>
              <a:rPr lang="pl-PL" altLang="en-US"/>
              <a:t>Piotr Płeska </a:t>
            </a:r>
          </a:p>
          <a:p>
            <a:pPr algn="r"/>
            <a:r>
              <a:rPr lang="pl-PL" altLang="en-US"/>
              <a:t>Opiekun Elżbieta Chmal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to jest ubezpieczenie?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60589"/>
            <a:ext cx="8680850" cy="483757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Prosto mówiąc jak do prostego ludu – gdy jest ci źle, ubezpieczenie robi ci dobrze.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677334" y="2874535"/>
            <a:ext cx="5461687" cy="3383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/>
              <a:t>Czysty hipotetyczny przypadek:</a:t>
            </a:r>
          </a:p>
          <a:p>
            <a:pPr algn="just"/>
            <a:r>
              <a:rPr lang="pl-PL" dirty="0"/>
              <a:t>Trafia w ciebie meteoryt i karetka wiezie cię do szpitala, a tu co? Wóz strażników życia uczestniczy w karambolu stulecia. Na domiar złego gdy przyjeżdżasz na </a:t>
            </a:r>
            <a:r>
              <a:rPr lang="pl-PL" dirty="0" err="1"/>
              <a:t>oiom</a:t>
            </a:r>
            <a:r>
              <a:rPr lang="pl-PL" dirty="0"/>
              <a:t> okazuje się, że jesteś adoptowany oraz że rodzina cię właśnie porzuciła. Wtem lekarz przychodzi, mówiąc że koszty leczenia są całkowicie pokryte i czeka cię po tym miły pobyt w sanatorium. Od razu zastanawiasz się dlaczego wcześniej nie wpadłeś pod meteor. Fajnie, co nie?</a:t>
            </a:r>
          </a:p>
          <a:p>
            <a:endParaRPr lang="pl-PL" dirty="0"/>
          </a:p>
        </p:txBody>
      </p:sp>
      <p:pic>
        <p:nvPicPr>
          <p:cNvPr id="1026" name="Picture 2" descr="Znalezione obrazy dla zapytania nieszczęśliwy wypade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77"/>
          <a:stretch>
            <a:fillRect/>
          </a:stretch>
        </p:blipFill>
        <p:spPr bwMode="auto">
          <a:xfrm>
            <a:off x="6303777" y="3171494"/>
            <a:ext cx="3863550" cy="2789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Niektóre ubezpieczenia społeczne </a:t>
            </a:r>
            <a:br>
              <a:rPr lang="pl-PL" dirty="0"/>
            </a:br>
            <a:r>
              <a:rPr lang="pl-PL" dirty="0"/>
              <a:t>w Polsce: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/>
          <a:lstStyle/>
          <a:p>
            <a:pPr marL="0" lvl="0" indent="0" algn="just">
              <a:spcBef>
                <a:spcPts val="640"/>
              </a:spcBef>
              <a:buClr>
                <a:srgbClr val="000000"/>
              </a:buClr>
              <a:buSzPct val="100000"/>
              <a:buFont typeface="Arial" panose="020B0604020202020204"/>
              <a:buChar char="•"/>
            </a:pPr>
            <a:r>
              <a:rPr lang="pl-PL" dirty="0" smtClean="0"/>
              <a:t> Emerytalne - to które się płaci, by na starość kupić szklankę wody, którą dzieci mogłyby podać</a:t>
            </a:r>
            <a:endParaRPr lang="pl-PL" dirty="0"/>
          </a:p>
          <a:p>
            <a:pPr marL="0" lvl="0" indent="0" algn="just">
              <a:spcBef>
                <a:spcPts val="640"/>
              </a:spcBef>
              <a:buClr>
                <a:srgbClr val="000000"/>
              </a:buClr>
              <a:buSzPct val="100000"/>
              <a:buFont typeface="Arial" panose="020B0604020202020204"/>
              <a:buChar char="•"/>
            </a:pPr>
            <a:r>
              <a:rPr lang="pl-PL" dirty="0" smtClean="0"/>
              <a:t> Rentowe - gdyby ciało odmówiło posłuszeństwa, to żeby portfel okazał się posłuszniejszy</a:t>
            </a:r>
            <a:endParaRPr lang="pl-PL" dirty="0"/>
          </a:p>
          <a:p>
            <a:pPr marL="0" lvl="0" indent="0" algn="just">
              <a:spcBef>
                <a:spcPts val="640"/>
              </a:spcBef>
              <a:buClr>
                <a:srgbClr val="000000"/>
              </a:buClr>
              <a:buSzPct val="100000"/>
              <a:buFont typeface="Arial" panose="020B0604020202020204"/>
              <a:buChar char="•"/>
            </a:pPr>
            <a:r>
              <a:rPr lang="pl-PL" dirty="0" smtClean="0"/>
              <a:t> Chorobowe – (patrz powyżej, ale czas trwania krótszy i osoba nie przejawia aż tak bardzo objawów niedysponowania; wymagana wcześniejsza praca)</a:t>
            </a:r>
            <a:endParaRPr lang="pl-PL" dirty="0"/>
          </a:p>
          <a:p>
            <a:pPr marL="0" lvl="0" indent="0" algn="just">
              <a:spcBef>
                <a:spcPts val="640"/>
              </a:spcBef>
              <a:buClr>
                <a:srgbClr val="000000"/>
              </a:buClr>
              <a:buSzPct val="100000"/>
              <a:buFont typeface="Arial" panose="020B0604020202020204"/>
              <a:buChar char="•"/>
            </a:pPr>
            <a:r>
              <a:rPr lang="pl-PL" dirty="0" smtClean="0"/>
              <a:t> Wypadkowe – skonkretyzowany punkt 2. (trzeba najpierw pracować, by potem spokojnie ulec wypadkowi)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Dlaczego ubezpieczenie emerytalne?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28879" y="3088120"/>
            <a:ext cx="4454867" cy="27244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200" dirty="0" smtClean="0"/>
              <a:t>Pisanie dlaczego warto mieć ubezpieczenie emerytalne jest marnowaniem miejsca na tym slajdzie. Każdy przecież lubi nie głodować z powodu braku pieniędzy. Tak więc pomińmy to i przejdźmy do następnego rodzaju ubezpieczenia, </a:t>
            </a:r>
            <a:r>
              <a:rPr lang="pl-PL" sz="1200" dirty="0" smtClean="0">
                <a:hlinkClick r:id="rId2" action="ppaction://hlinksldjump"/>
              </a:rPr>
              <a:t>a oto on….</a:t>
            </a:r>
            <a:endParaRPr lang="pl-PL" sz="12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453229" y="2828839"/>
            <a:ext cx="6211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200" dirty="0" smtClean="0"/>
              <a:t>{                }   </a:t>
            </a:r>
            <a:endParaRPr lang="pl-PL" sz="7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Dlaczego </a:t>
            </a:r>
            <a:r>
              <a:rPr lang="pl-PL" dirty="0" smtClean="0"/>
              <a:t>ubezpieczenie rentowe?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2160589"/>
            <a:ext cx="5855271" cy="3880773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Poważny przypadek olbrzymiego szczęścia, które objawia się stanem, że nie masz na tyle dobrze by umrzeć, ale nie masz także tak źle, by myśleć o czymś innym niż o umieraniu. Może być to spowodowane: </a:t>
            </a:r>
          </a:p>
          <a:p>
            <a:pPr algn="just">
              <a:buAutoNum type="alphaLcParenR"/>
            </a:pPr>
            <a:r>
              <a:rPr lang="pl-PL" dirty="0" smtClean="0"/>
              <a:t>Cudowną chorobą </a:t>
            </a:r>
          </a:p>
          <a:p>
            <a:pPr algn="just">
              <a:buAutoNum type="alphaLcParenR"/>
            </a:pPr>
            <a:r>
              <a:rPr lang="pl-PL" dirty="0" smtClean="0"/>
              <a:t>Magicznym wypadkiem</a:t>
            </a:r>
          </a:p>
          <a:p>
            <a:pPr marL="0" indent="0" algn="just">
              <a:buNone/>
            </a:pPr>
            <a:r>
              <a:rPr lang="pl-PL" dirty="0" smtClean="0"/>
              <a:t>Nieważna przyczyna, ważny skutek, ponieważ otrzymujemy kwotę rekompensującą nasze szczęście.</a:t>
            </a:r>
            <a:endParaRPr lang="pl-PL" dirty="0"/>
          </a:p>
        </p:txBody>
      </p:sp>
      <p:pic>
        <p:nvPicPr>
          <p:cNvPr id="1028" name="Picture 4" descr="https://ubeczpieczeniowo.files.wordpress.com/2011/03/sadurski_10-1_th640x480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25" b="92917" l="6563" r="92969">
                        <a14:foregroundMark x1="50000" y1="71042" x2="50000" y2="71042"/>
                        <a14:foregroundMark x1="40625" y1="70625" x2="40625" y2="70625"/>
                        <a14:foregroundMark x1="52031" y1="8750" x2="52031" y2="8750"/>
                        <a14:foregroundMark x1="79219" y1="68750" x2="79219" y2="68750"/>
                        <a14:foregroundMark x1="84688" y1="87917" x2="84688" y2="87917"/>
                        <a14:foregroundMark x1="88281" y1="88333" x2="88281" y2="88333"/>
                        <a14:backgroundMark x1="24688" y1="82500" x2="24688" y2="82500"/>
                        <a14:backgroundMark x1="11094" y1="60000" x2="11094" y2="60000"/>
                        <a14:backgroundMark x1="71406" y1="89583" x2="71406" y2="895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516" y="1930400"/>
            <a:ext cx="4386076" cy="3289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Dlaczego </a:t>
            </a:r>
            <a:r>
              <a:rPr lang="pl-PL" dirty="0" smtClean="0"/>
              <a:t>ubezpieczenie chorobowe?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35999" y="2160589"/>
            <a:ext cx="5512875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Czy lubisz chorować, ale brak pieniędzy na leki? Czy kochasz płodzić ciągle dzieci? Spokojnie, te problemy dotyczą większości  Polaków i jest na to sposób! Otóż ubezpieczenie zawarte w tytule slajdu pozwala na cieszenie się tymi prostymi drobnostkami do bólu z bólu! Oczywiście można poudawać silną i niezależną kobietę, która jest samowystarczalna i z tymi problemami radzi sobie sama. Jedyny minus tego wyjścia to to, że musisz mieć niesamowite szczęście, by drwić sobie </a:t>
            </a:r>
            <a:br>
              <a:rPr lang="pl-PL" dirty="0" smtClean="0"/>
            </a:br>
            <a:r>
              <a:rPr lang="pl-PL" dirty="0" smtClean="0"/>
              <a:t>z rachunku prawdopodobieństwa mówiącego </a:t>
            </a:r>
            <a:br>
              <a:rPr lang="pl-PL" dirty="0" smtClean="0"/>
            </a:br>
            <a:r>
              <a:rPr lang="pl-PL" dirty="0" smtClean="0"/>
              <a:t>o tym, że (niespodzianka) sobie nie poradzisz.</a:t>
            </a:r>
            <a:endParaRPr lang="pl-PL" dirty="0"/>
          </a:p>
        </p:txBody>
      </p:sp>
      <p:pic>
        <p:nvPicPr>
          <p:cNvPr id="1026" name="Picture 2" descr="Znalezione obrazy dla zapytania wymiot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18" b="92164" l="4336" r="95804">
                        <a14:foregroundMark x1="58322" y1="37687" x2="58322" y2="37687"/>
                        <a14:foregroundMark x1="53007" y1="32090" x2="53007" y2="32090"/>
                        <a14:foregroundMark x1="38462" y1="17537" x2="38462" y2="17537"/>
                        <a14:foregroundMark x1="39021" y1="14179" x2="39021" y2="14179"/>
                        <a14:foregroundMark x1="27413" y1="16978" x2="27413" y2="16978"/>
                        <a14:foregroundMark x1="26713" y1="16604" x2="26713" y2="16604"/>
                        <a14:foregroundMark x1="86434" y1="68284" x2="86434" y2="68284"/>
                        <a14:foregroundMark x1="81399" y1="64366" x2="81399" y2="64366"/>
                        <a14:foregroundMark x1="79720" y1="62313" x2="79720" y2="62313"/>
                        <a14:foregroundMark x1="77902" y1="60075" x2="77902" y2="60075"/>
                        <a14:foregroundMark x1="89650" y1="73134" x2="89650" y2="73134"/>
                        <a14:foregroundMark x1="86993" y1="69030" x2="86993" y2="69030"/>
                        <a14:foregroundMark x1="88531" y1="70336" x2="88531" y2="70336"/>
                        <a14:foregroundMark x1="88671" y1="70896" x2="88671" y2="70896"/>
                        <a14:foregroundMark x1="88671" y1="70336" x2="86993" y2="67910"/>
                        <a14:foregroundMark x1="91329" y1="74627" x2="91329" y2="74627"/>
                        <a14:foregroundMark x1="82937" y1="78545" x2="82937" y2="78545"/>
                        <a14:foregroundMark x1="86573" y1="84515" x2="86573" y2="84515"/>
                        <a14:foregroundMark x1="73147" y1="64179" x2="73147" y2="64179"/>
                        <a14:foregroundMark x1="22937" y1="47761" x2="22937" y2="47761"/>
                        <a14:foregroundMark x1="46993" y1="51679" x2="46993" y2="51679"/>
                        <a14:foregroundMark x1="76364" y1="63993" x2="76364" y2="63993"/>
                        <a14:foregroundMark x1="49790" y1="49627" x2="49790" y2="49627"/>
                        <a14:backgroundMark x1="49371" y1="79291" x2="49371" y2="79291"/>
                        <a14:backgroundMark x1="51608" y1="66045" x2="51608" y2="66045"/>
                        <a14:backgroundMark x1="91049" y1="80037" x2="91049" y2="80037"/>
                        <a14:backgroundMark x1="74685" y1="81716" x2="74685" y2="81716"/>
                        <a14:backgroundMark x1="88531" y1="79851" x2="88531" y2="798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22" y="2160589"/>
            <a:ext cx="4070436" cy="3051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Dlaczego </a:t>
            </a:r>
            <a:r>
              <a:rPr lang="pl-PL" dirty="0" smtClean="0"/>
              <a:t>ubezpieczenie wypadkowe?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5690515" cy="3880773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l-PL" dirty="0" smtClean="0"/>
                  <a:t>Niezdara, koneser tlenków metali ciężkich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pl-PL" dirty="0" smtClean="0"/>
                  <a:t> ignorant przepisów BHP, miłośnik </a:t>
                </a:r>
                <a:r>
                  <a:rPr lang="pl-PL" dirty="0"/>
                  <a:t>żonglerki piłami mechanicznymi. Jeżeli chociaż jedno z powyższych określeń zaobserwowałeś u siebie </a:t>
                </a:r>
                <a:r>
                  <a:rPr lang="pl-PL" dirty="0" smtClean="0"/>
                  <a:t>to </a:t>
                </a:r>
                <a:r>
                  <a:rPr lang="pl-PL" dirty="0"/>
                  <a:t>powinieneś skorzystać z ubezpieczenia rentowego. Szczęśliwiec, który w jakiś sposób ucierpi w pracy zostanie uhonorowany kwotą pieniężną. Należy pamiętać, </a:t>
                </a:r>
                <a:r>
                  <a:rPr lang="pl-PL" dirty="0" smtClean="0"/>
                  <a:t/>
                </a:r>
                <a:br>
                  <a:rPr lang="pl-PL" dirty="0" smtClean="0"/>
                </a:br>
                <a:r>
                  <a:rPr lang="pl-PL" dirty="0" smtClean="0"/>
                  <a:t>że </a:t>
                </a:r>
                <a:r>
                  <a:rPr lang="pl-PL" dirty="0"/>
                  <a:t>im bardziej widowiskowy sposób narazisz swoje życie, tym więcej pieniędzy otrzymasz.</a:t>
                </a:r>
              </a:p>
              <a:p>
                <a:pPr marL="0" indent="0">
                  <a:buNone/>
                </a:pPr>
                <a:endParaRPr lang="pl-PL" dirty="0"/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5690515" cy="3880773"/>
              </a:xfrm>
              <a:blipFill rotWithShape="1">
                <a:blip r:embed="rId2"/>
                <a:stretch>
                  <a:fillRect l="-857" t="-942" r="-85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  <a:endParaRPr lang="pl-PL">
                  <a:noFill/>
                </a:endParaRPr>
              </a:p>
            </p:txBody>
          </p:sp>
        </mc:Fallback>
      </mc:AlternateContent>
      <p:pic>
        <p:nvPicPr>
          <p:cNvPr id="4" name="Content Placeholder 3" descr="freestyle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49" b="95238" l="9167" r="94444">
                        <a14:foregroundMark x1="30139" y1="14947" x2="30139" y2="14947"/>
                        <a14:foregroundMark x1="24722" y1="20503" x2="24722" y2="20503"/>
                        <a14:foregroundMark x1="66389" y1="37302" x2="66389" y2="37302"/>
                        <a14:foregroundMark x1="72222" y1="19444" x2="72222" y2="19444"/>
                        <a14:foregroundMark x1="71528" y1="11772" x2="71528" y2="11772"/>
                        <a14:foregroundMark x1="70833" y1="55291" x2="70833" y2="55291"/>
                        <a14:foregroundMark x1="18750" y1="59788" x2="18750" y2="59788"/>
                        <a14:foregroundMark x1="23333" y1="68915" x2="23333" y2="68915"/>
                        <a14:backgroundMark x1="43194" y1="44974" x2="43194" y2="44974"/>
                        <a14:backgroundMark x1="31250" y1="81481" x2="31250" y2="81481"/>
                        <a14:backgroundMark x1="67361" y1="66799" x2="67361" y2="6679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67849" y="1930400"/>
            <a:ext cx="3695700" cy="38804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Konkluzja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/>
              <a:t>ZUS jest instytucją potrzebną, nieważne co się mówi w powszechnej opinii publicznej. Cała prezentacja jest utrzymana w humorystycznym klimacie, nie dlatego by kogoś urazić, ale dlatego by zwrócić uwagę na rzecz ważną, lecz skutecznie ignorowaną przez większość, jaką jest odpowiedź na pytanie: </a:t>
            </a:r>
            <a:br>
              <a:rPr lang="pl-PL" dirty="0" smtClean="0"/>
            </a:br>
            <a:r>
              <a:rPr lang="pl-PL" dirty="0" smtClean="0"/>
              <a:t>„Co zrobisz, kiedy ulegniesz wypadkowi?”. Ktoś musi „oberwać” - bo tak; nie ma jakiegoś konkretnego powodu, to są błędy tego świata… Ale teraz najważniejsze pytanie do zastanowienia – jak zminimalizować nieprzyjemne skutki tychże wypadków losowych?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Źródła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http://vadimpacajev.com/wp-content/uploads/2014/10/ZUS.jpg</a:t>
            </a:r>
          </a:p>
          <a:p>
            <a:pPr marL="0" indent="0">
              <a:buNone/>
            </a:pPr>
            <a:r>
              <a:rPr lang="pl-PL" dirty="0" smtClean="0"/>
              <a:t>http</a:t>
            </a:r>
            <a:r>
              <a:rPr lang="pl-PL" dirty="0"/>
              <a:t>://kuku.pl/komiks-dowcip-zart-rysunkowy/Nieszczesliwy-wypadek-kuku-pl.jpg</a:t>
            </a:r>
          </a:p>
          <a:p>
            <a:pPr marL="0" indent="0">
              <a:buNone/>
            </a:pPr>
            <a:r>
              <a:rPr lang="pl-PL" dirty="0"/>
              <a:t>https://ubeczpieczeniowo.files.wordpress.com/2011/03/sadurski_10-1_th640x480.jpg</a:t>
            </a:r>
          </a:p>
          <a:p>
            <a:pPr marL="0" indent="0">
              <a:buNone/>
            </a:pPr>
            <a:r>
              <a:rPr lang="pl-PL" dirty="0"/>
              <a:t>http://g9.infor.pl/p/_files/259000/1_wypadek_przy_pracy_4.jpg</a:t>
            </a:r>
          </a:p>
          <a:p>
            <a:pPr marL="0" indent="0">
              <a:buNone/>
            </a:pPr>
            <a:r>
              <a:rPr lang="pl-PL" dirty="0" smtClean="0"/>
              <a:t>http://www.siewie.pl/zdjecia/wymioty.jpg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513</Words>
  <Application>Microsoft Office PowerPoint</Application>
  <PresentationFormat>Panoramiczny</PresentationFormat>
  <Paragraphs>34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Trebuchet MS</vt:lpstr>
      <vt:lpstr>Wingdings 3</vt:lpstr>
      <vt:lpstr>Faseta</vt:lpstr>
      <vt:lpstr>Dlaczego ubezpieczenia społeczne są ważne?</vt:lpstr>
      <vt:lpstr>Co to jest ubezpieczenie?</vt:lpstr>
      <vt:lpstr>Niektóre ubezpieczenia społeczne  w Polsce:</vt:lpstr>
      <vt:lpstr>Dlaczego ubezpieczenie emerytalne?</vt:lpstr>
      <vt:lpstr>Dlaczego ubezpieczenie rentowe?</vt:lpstr>
      <vt:lpstr>Dlaczego ubezpieczenie chorobowe?</vt:lpstr>
      <vt:lpstr>Dlaczego ubezpieczenie wypadkowe?</vt:lpstr>
      <vt:lpstr>Konkluzja</vt:lpstr>
      <vt:lpstr>Źródła </vt:lpstr>
      <vt:lpstr>Dziękujemy za uwagę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Dlaczego ubezpieczenia społeczne są ważne?</dc:title>
  <dc:creator>Wojciech Bl</dc:creator>
  <cp:lastModifiedBy>Wojciech Bl</cp:lastModifiedBy>
  <cp:revision>33</cp:revision>
  <dcterms:created xsi:type="dcterms:W3CDTF">2017-05-16T19:19:00Z</dcterms:created>
  <dcterms:modified xsi:type="dcterms:W3CDTF">2017-06-06T19:34:15Z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