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57" r:id="rId5"/>
    <p:sldId id="266" r:id="rId6"/>
    <p:sldId id="270" r:id="rId7"/>
    <p:sldId id="268" r:id="rId8"/>
    <p:sldId id="273" r:id="rId9"/>
    <p:sldId id="269" r:id="rId10"/>
    <p:sldId id="265" r:id="rId11"/>
    <p:sldId id="264" r:id="rId12"/>
    <p:sldId id="258" r:id="rId13"/>
    <p:sldId id="272" r:id="rId14"/>
    <p:sldId id="262" r:id="rId1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99"/>
    <a:srgbClr val="0035A3"/>
    <a:srgbClr val="00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6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6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/>
          </p:cNvPicPr>
          <p:nvPr userDrawn="1"/>
        </p:nvPicPr>
        <p:blipFill rotWithShape="1">
          <a:blip r:embed="rId2" cstate="print">
            <a:duotone>
              <a:prstClr val="black"/>
              <a:srgbClr val="00993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61783" r="20024" b="18529"/>
          <a:stretch/>
        </p:blipFill>
        <p:spPr>
          <a:xfrm>
            <a:off x="4192" y="10662"/>
            <a:ext cx="9139808" cy="4433298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-372" y="0"/>
            <a:ext cx="9144372" cy="4443960"/>
          </a:xfrm>
          <a:prstGeom prst="rect">
            <a:avLst/>
          </a:prstGeom>
          <a:gradFill flip="none" rotWithShape="1">
            <a:gsLst>
              <a:gs pos="70000">
                <a:srgbClr val="00993F">
                  <a:alpha val="15000"/>
                </a:srgbClr>
              </a:gs>
              <a:gs pos="0">
                <a:schemeClr val="tx1">
                  <a:alpha val="90000"/>
                </a:schemeClr>
              </a:gs>
              <a:gs pos="44000">
                <a:srgbClr val="00993F">
                  <a:alpha val="61000"/>
                </a:srgbClr>
              </a:gs>
              <a:gs pos="100000">
                <a:srgbClr val="00993F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-373" y="1347614"/>
            <a:ext cx="8120467" cy="2736304"/>
          </a:xfrm>
          <a:prstGeom prst="rect">
            <a:avLst/>
          </a:prstGeom>
          <a:solidFill>
            <a:srgbClr val="0041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292224" y="1563638"/>
            <a:ext cx="6944072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2" name="Podtytuł 2"/>
          <p:cNvSpPr>
            <a:spLocks noGrp="1"/>
          </p:cNvSpPr>
          <p:nvPr>
            <p:ph type="subTitle" idx="1"/>
          </p:nvPr>
        </p:nvSpPr>
        <p:spPr>
          <a:xfrm>
            <a:off x="284379" y="3057500"/>
            <a:ext cx="6952725" cy="810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4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Łącznik prostoliniowy 15"/>
          <p:cNvCxnSpPr/>
          <p:nvPr userDrawn="1"/>
        </p:nvCxnSpPr>
        <p:spPr>
          <a:xfrm>
            <a:off x="284379" y="2787774"/>
            <a:ext cx="1296144" cy="0"/>
          </a:xfrm>
          <a:prstGeom prst="line">
            <a:avLst/>
          </a:prstGeom>
          <a:ln w="57150">
            <a:solidFill>
              <a:srgbClr val="3F8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 userDrawn="1"/>
        </p:nvSpPr>
        <p:spPr>
          <a:xfrm>
            <a:off x="6555288" y="-23956"/>
            <a:ext cx="216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6843320" y="374274"/>
            <a:ext cx="1772920" cy="13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600450"/>
            <a:ext cx="659512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568" y="459581"/>
            <a:ext cx="659512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4025503"/>
            <a:ext cx="6595120" cy="490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0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/>
          </p:cNvPicPr>
          <p:nvPr userDrawn="1"/>
        </p:nvPicPr>
        <p:blipFill rotWithShape="1">
          <a:blip r:embed="rId2" cstate="print">
            <a:duotone>
              <a:prstClr val="black"/>
              <a:srgbClr val="3F84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1" r="9154" b="47396"/>
          <a:stretch/>
        </p:blipFill>
        <p:spPr>
          <a:xfrm>
            <a:off x="0" y="-20538"/>
            <a:ext cx="9140676" cy="5164038"/>
          </a:xfrm>
          <a:prstGeom prst="rect">
            <a:avLst/>
          </a:prstGeom>
        </p:spPr>
      </p:pic>
      <p:sp>
        <p:nvSpPr>
          <p:cNvPr id="6" name="Tytuł 3"/>
          <p:cNvSpPr txBox="1">
            <a:spLocks/>
          </p:cNvSpPr>
          <p:nvPr userDrawn="1"/>
        </p:nvSpPr>
        <p:spPr bwMode="auto">
          <a:xfrm>
            <a:off x="144" y="1131590"/>
            <a:ext cx="7635144" cy="2160240"/>
          </a:xfrm>
          <a:prstGeom prst="roundRect">
            <a:avLst>
              <a:gd name="adj" fmla="val 1353"/>
            </a:avLst>
          </a:prstGeom>
          <a:solidFill>
            <a:srgbClr val="00993F">
              <a:alpha val="95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177800" marR="0" lvl="0" indent="-88900" algn="l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6555288" y="-23956"/>
            <a:ext cx="216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 txBox="1">
            <a:spLocks/>
          </p:cNvSpPr>
          <p:nvPr userDrawn="1"/>
        </p:nvSpPr>
        <p:spPr>
          <a:xfrm>
            <a:off x="539552" y="1779662"/>
            <a:ext cx="5256584" cy="4211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000" dirty="0"/>
              <a:t>Dziękujemy!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6843320" y="374274"/>
            <a:ext cx="1772920" cy="1363540"/>
          </a:xfrm>
          <a:prstGeom prst="rect">
            <a:avLst/>
          </a:prstGeom>
        </p:spPr>
      </p:pic>
      <p:sp>
        <p:nvSpPr>
          <p:cNvPr id="10" name="Tytuł 3"/>
          <p:cNvSpPr txBox="1">
            <a:spLocks/>
          </p:cNvSpPr>
          <p:nvPr userDrawn="1"/>
        </p:nvSpPr>
        <p:spPr bwMode="auto">
          <a:xfrm>
            <a:off x="144" y="3867894"/>
            <a:ext cx="9140532" cy="1275606"/>
          </a:xfrm>
          <a:prstGeom prst="roundRect">
            <a:avLst>
              <a:gd name="adj" fmla="val 1353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177800" marR="0" lvl="0" indent="-88900" algn="l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16" y="4612363"/>
            <a:ext cx="671859" cy="4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\\udzialy\GPR\WPE\WEBINARY_KONFERENCJE\2025_05_29_KRAKÓW_edu_UEK\patronaty\IBE\LOGO IBE PIB_2025\PL\1. Instytut Badań Edukacyjnych - Państwowy Instytut Badawczy\logo IBE PIB  kolor p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68" y="4011910"/>
            <a:ext cx="11406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28" y="4031554"/>
            <a:ext cx="1128417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\\udzialy\GPR\WPE\WEBINARY_KONFERENCJE\2025_05_29_KRAKÓW_edu_UEK\patronaty\MNiSW\logo\PNG\01_znak_siatka_podstawowy_kolor_biale_tl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74" y="4031553"/>
            <a:ext cx="127233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Logotyp stulecia Uniwersytetu w poziomi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31554"/>
            <a:ext cx="1157766" cy="3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\\zasob\wspolny\DOK_WWZ\00_BAZA_GRAFIK_I_FOTOGRAFII\logotypy\ZUS\logoZUSnoweRozwiniecie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1909"/>
            <a:ext cx="1193401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\\udzialy\GPR\WPE\WEBINARY_KONFERENCJE\2025_05_29_KRAKÓW_edu_UEK\patronaty\Wojewodztwo_Malopolskie\kolor\Logo-Małopolska-H-rgb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49" y="4587974"/>
            <a:ext cx="1516875" cy="3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C:\Users\joanna.lapinska01\Downloads\lovekrakow.jfi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67" y="4673728"/>
            <a:ext cx="874821" cy="2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Programy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t="8699" r="12342" b="8542"/>
          <a:stretch/>
        </p:blipFill>
        <p:spPr bwMode="auto">
          <a:xfrm>
            <a:off x="8135470" y="4612363"/>
            <a:ext cx="685002" cy="4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C:\Users\joanna.lapinska01\Downloads\image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0" y="4732216"/>
            <a:ext cx="833116" cy="1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az 8" descr="https://www.malopolska.uw.gov.pl/fotos/WM_poziom_patronatBW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82" y="4031554"/>
            <a:ext cx="909636" cy="3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2" y="4515678"/>
            <a:ext cx="1096470" cy="33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Prostokąt 26"/>
          <p:cNvSpPr/>
          <p:nvPr userDrawn="1"/>
        </p:nvSpPr>
        <p:spPr>
          <a:xfrm>
            <a:off x="433634" y="4780351"/>
            <a:ext cx="9700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00" b="1" dirty="0"/>
              <a:t>Patronat Honorowy</a:t>
            </a:r>
          </a:p>
          <a:p>
            <a:r>
              <a:rPr lang="pl-PL" sz="500" dirty="0"/>
              <a:t>Prezydenta Miasta Krakowa</a:t>
            </a:r>
          </a:p>
          <a:p>
            <a:r>
              <a:rPr lang="pl-PL" sz="500" dirty="0"/>
              <a:t>Aleksandra Miszalskiego</a:t>
            </a:r>
          </a:p>
        </p:txBody>
      </p:sp>
    </p:spTree>
    <p:extLst>
      <p:ext uri="{BB962C8B-B14F-4D97-AF65-F5344CB8AC3E}">
        <p14:creationId xmlns:p14="http://schemas.microsoft.com/office/powerpoint/2010/main" val="257675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/>
          </p:cNvPicPr>
          <p:nvPr userDrawn="1"/>
        </p:nvPicPr>
        <p:blipFill rotWithShape="1">
          <a:blip r:embed="rId2" cstate="print">
            <a:duotone>
              <a:prstClr val="black"/>
              <a:srgbClr val="00993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0" r="43782" b="44173"/>
          <a:stretch/>
        </p:blipFill>
        <p:spPr>
          <a:xfrm>
            <a:off x="4192" y="0"/>
            <a:ext cx="7608398" cy="120359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83" y="1459011"/>
            <a:ext cx="6931413" cy="26249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93F"/>
              </a:buClr>
              <a:defRPr sz="2400"/>
            </a:lvl1pPr>
            <a:lvl2pPr>
              <a:buClr>
                <a:srgbClr val="00993F"/>
              </a:buClr>
              <a:defRPr sz="2000"/>
            </a:lvl2pPr>
            <a:lvl3pPr>
              <a:buClr>
                <a:srgbClr val="00993F"/>
              </a:buClr>
              <a:defRPr sz="1800"/>
            </a:lvl3pPr>
            <a:lvl4pPr>
              <a:buClr>
                <a:srgbClr val="00993F"/>
              </a:buClr>
              <a:defRPr sz="1600"/>
            </a:lvl4pPr>
            <a:lvl5pPr>
              <a:buClr>
                <a:srgbClr val="00993F"/>
              </a:buClr>
              <a:defRPr sz="16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/>
          <p:cNvSpPr/>
          <p:nvPr userDrawn="1"/>
        </p:nvSpPr>
        <p:spPr>
          <a:xfrm>
            <a:off x="0" y="555526"/>
            <a:ext cx="7612590" cy="792088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7795556" y="102240"/>
            <a:ext cx="1312948" cy="1009779"/>
          </a:xfrm>
          <a:prstGeom prst="rect">
            <a:avLst/>
          </a:prstGeom>
        </p:spPr>
      </p:pic>
      <p:pic>
        <p:nvPicPr>
          <p:cNvPr id="12" name="Obraz 11"/>
          <p:cNvPicPr>
            <a:picLocks/>
          </p:cNvPicPr>
          <p:nvPr userDrawn="1"/>
        </p:nvPicPr>
        <p:blipFill rotWithShape="1">
          <a:blip r:embed="rId6" cstate="print">
            <a:duotone>
              <a:prstClr val="black"/>
              <a:srgbClr val="3F84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r="51070" b="47396"/>
          <a:stretch/>
        </p:blipFill>
        <p:spPr>
          <a:xfrm>
            <a:off x="7612590" y="1347615"/>
            <a:ext cx="1528086" cy="3096344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8495928" y="1347615"/>
            <a:ext cx="648072" cy="3096344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111968" y="33950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79" y="627534"/>
            <a:ext cx="7167941" cy="6284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6203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83" y="1459011"/>
            <a:ext cx="8147147" cy="26249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93F"/>
              </a:buClr>
              <a:defRPr sz="2400"/>
            </a:lvl1pPr>
            <a:lvl2pPr>
              <a:buClr>
                <a:srgbClr val="00993F"/>
              </a:buClr>
              <a:defRPr sz="2000"/>
            </a:lvl2pPr>
            <a:lvl3pPr>
              <a:buClr>
                <a:srgbClr val="00993F"/>
              </a:buClr>
              <a:defRPr sz="1800"/>
            </a:lvl3pPr>
            <a:lvl4pPr>
              <a:buClr>
                <a:srgbClr val="00993F"/>
              </a:buClr>
              <a:defRPr sz="1600"/>
            </a:lvl4pPr>
            <a:lvl5pPr>
              <a:buClr>
                <a:srgbClr val="00993F"/>
              </a:buClr>
              <a:defRPr sz="16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/>
          <p:cNvPicPr>
            <a:picLocks/>
          </p:cNvPicPr>
          <p:nvPr userDrawn="1"/>
        </p:nvPicPr>
        <p:blipFill rotWithShape="1">
          <a:blip r:embed="rId2" cstate="print">
            <a:duotone>
              <a:prstClr val="black"/>
              <a:srgbClr val="00993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0" r="43782" b="44173"/>
          <a:stretch/>
        </p:blipFill>
        <p:spPr>
          <a:xfrm>
            <a:off x="4192" y="0"/>
            <a:ext cx="7608398" cy="1203598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0" y="555526"/>
            <a:ext cx="7612590" cy="792088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7795556" y="102240"/>
            <a:ext cx="1312948" cy="1009779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 userDrawn="1"/>
        </p:nvSpPr>
        <p:spPr>
          <a:xfrm>
            <a:off x="111968" y="33950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79" y="627534"/>
            <a:ext cx="7167941" cy="6284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401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/>
          </p:cNvPicPr>
          <p:nvPr userDrawn="1"/>
        </p:nvPicPr>
        <p:blipFill rotWithShape="1">
          <a:blip r:embed="rId2" cstate="print">
            <a:duotone>
              <a:prstClr val="black"/>
              <a:srgbClr val="00993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0" r="43782" b="44173"/>
          <a:stretch/>
        </p:blipFill>
        <p:spPr>
          <a:xfrm>
            <a:off x="4192" y="0"/>
            <a:ext cx="7608398" cy="1203598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0" y="555526"/>
            <a:ext cx="7612590" cy="792088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7795556" y="102240"/>
            <a:ext cx="1312948" cy="1009779"/>
          </a:xfrm>
          <a:prstGeom prst="rect">
            <a:avLst/>
          </a:prstGeom>
        </p:spPr>
      </p:pic>
      <p:pic>
        <p:nvPicPr>
          <p:cNvPr id="12" name="Obraz 11"/>
          <p:cNvPicPr>
            <a:picLocks/>
          </p:cNvPicPr>
          <p:nvPr userDrawn="1"/>
        </p:nvPicPr>
        <p:blipFill rotWithShape="1">
          <a:blip r:embed="rId6" cstate="print">
            <a:duotone>
              <a:prstClr val="black"/>
              <a:srgbClr val="3F84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r="51070" b="47396"/>
          <a:stretch/>
        </p:blipFill>
        <p:spPr>
          <a:xfrm>
            <a:off x="7612590" y="1347615"/>
            <a:ext cx="1528086" cy="3096344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8495928" y="1347615"/>
            <a:ext cx="648072" cy="3096344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111968" y="33950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79" y="627534"/>
            <a:ext cx="7167941" cy="6284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595" y="1623009"/>
            <a:ext cx="3475317" cy="2545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93F"/>
              </a:buClr>
              <a:defRPr sz="2000"/>
            </a:lvl1pPr>
            <a:lvl2pPr>
              <a:buClr>
                <a:srgbClr val="00993F"/>
              </a:buClr>
              <a:defRPr sz="1800"/>
            </a:lvl2pPr>
            <a:lvl3pPr>
              <a:buClr>
                <a:srgbClr val="00993F"/>
              </a:buClr>
              <a:defRPr sz="1600"/>
            </a:lvl3pPr>
            <a:lvl4pPr>
              <a:buClr>
                <a:srgbClr val="00993F"/>
              </a:buClr>
              <a:defRPr sz="1400"/>
            </a:lvl4pPr>
            <a:lvl5pPr>
              <a:buClr>
                <a:srgbClr val="00993F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23928" y="1623009"/>
            <a:ext cx="3475317" cy="2545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93F"/>
              </a:buClr>
              <a:defRPr sz="2000"/>
            </a:lvl1pPr>
            <a:lvl2pPr>
              <a:buClr>
                <a:srgbClr val="00993F"/>
              </a:buClr>
              <a:defRPr sz="1800"/>
            </a:lvl2pPr>
            <a:lvl3pPr>
              <a:buClr>
                <a:srgbClr val="00993F"/>
              </a:buClr>
              <a:defRPr sz="1600"/>
            </a:lvl3pPr>
            <a:lvl4pPr>
              <a:buClr>
                <a:srgbClr val="00993F"/>
              </a:buClr>
              <a:defRPr sz="1400"/>
            </a:lvl4pPr>
            <a:lvl5pPr>
              <a:buClr>
                <a:srgbClr val="00993F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5742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/>
          </p:cNvPicPr>
          <p:nvPr userDrawn="1"/>
        </p:nvPicPr>
        <p:blipFill rotWithShape="1">
          <a:blip r:embed="rId3" cstate="print">
            <a:duotone>
              <a:prstClr val="black"/>
              <a:srgbClr val="3F84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r="51070" b="47396"/>
          <a:stretch/>
        </p:blipFill>
        <p:spPr>
          <a:xfrm>
            <a:off x="7612590" y="1347615"/>
            <a:ext cx="1528086" cy="3096344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8495928" y="1347615"/>
            <a:ext cx="648072" cy="3096344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7795556" y="102240"/>
            <a:ext cx="1312948" cy="1009779"/>
          </a:xfrm>
          <a:prstGeom prst="rect">
            <a:avLst/>
          </a:prstGeom>
        </p:spPr>
      </p:pic>
      <p:pic>
        <p:nvPicPr>
          <p:cNvPr id="14" name="Obraz 13"/>
          <p:cNvPicPr>
            <a:picLocks/>
          </p:cNvPicPr>
          <p:nvPr userDrawn="1"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61783" r="20024" b="18529"/>
          <a:stretch/>
        </p:blipFill>
        <p:spPr>
          <a:xfrm>
            <a:off x="4192" y="0"/>
            <a:ext cx="9139808" cy="4443960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>
            <a:off x="-372" y="0"/>
            <a:ext cx="8604820" cy="4443960"/>
          </a:xfrm>
          <a:prstGeom prst="rect">
            <a:avLst/>
          </a:prstGeom>
          <a:gradFill flip="none" rotWithShape="1">
            <a:gsLst>
              <a:gs pos="70000">
                <a:srgbClr val="00416E">
                  <a:alpha val="0"/>
                </a:srgbClr>
              </a:gs>
              <a:gs pos="0">
                <a:schemeClr val="tx1">
                  <a:alpha val="90000"/>
                </a:schemeClr>
              </a:gs>
              <a:gs pos="44000">
                <a:srgbClr val="00416E">
                  <a:alpha val="50000"/>
                </a:srgbClr>
              </a:gs>
              <a:gs pos="100000">
                <a:srgbClr val="00993F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-372" y="1059582"/>
            <a:ext cx="9144372" cy="3096344"/>
          </a:xfrm>
          <a:prstGeom prst="rect">
            <a:avLst/>
          </a:prstGeom>
          <a:solidFill>
            <a:srgbClr val="0041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220216" y="1995686"/>
            <a:ext cx="62960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bg1"/>
                </a:solidFill>
              </a:rPr>
              <a:t>Sztuczna inteligencja (GPT)</a:t>
            </a:r>
            <a:br>
              <a:rPr lang="pl-PL" sz="2800" b="1" dirty="0">
                <a:solidFill>
                  <a:schemeClr val="bg1"/>
                </a:solidFill>
              </a:rPr>
            </a:br>
            <a:r>
              <a:rPr lang="pl-PL" sz="2800" b="1" dirty="0">
                <a:solidFill>
                  <a:schemeClr val="bg1"/>
                </a:solidFill>
              </a:rPr>
              <a:t>w społeczeństwie</a:t>
            </a:r>
          </a:p>
        </p:txBody>
      </p:sp>
      <p:pic>
        <p:nvPicPr>
          <p:cNvPr id="18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ostokąt 19"/>
          <p:cNvSpPr/>
          <p:nvPr userDrawn="1"/>
        </p:nvSpPr>
        <p:spPr>
          <a:xfrm>
            <a:off x="7380312" y="0"/>
            <a:ext cx="1521898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7560212" y="195486"/>
            <a:ext cx="1312948" cy="1009779"/>
          </a:xfrm>
          <a:prstGeom prst="rect">
            <a:avLst/>
          </a:prstGeom>
        </p:spPr>
      </p:pic>
      <p:cxnSp>
        <p:nvCxnSpPr>
          <p:cNvPr id="22" name="Łącznik prostoliniowy 21"/>
          <p:cNvCxnSpPr/>
          <p:nvPr userDrawn="1"/>
        </p:nvCxnSpPr>
        <p:spPr>
          <a:xfrm>
            <a:off x="284379" y="1851670"/>
            <a:ext cx="1296144" cy="0"/>
          </a:xfrm>
          <a:prstGeom prst="line">
            <a:avLst/>
          </a:prstGeom>
          <a:ln w="57150">
            <a:solidFill>
              <a:srgbClr val="3F8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/>
          </p:cNvPicPr>
          <p:nvPr userDrawn="1"/>
        </p:nvPicPr>
        <p:blipFill rotWithShape="1">
          <a:blip r:embed="rId4" cstate="print">
            <a:duotone>
              <a:prstClr val="black"/>
              <a:srgbClr val="3F84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1" r="9154" b="47396"/>
          <a:stretch/>
        </p:blipFill>
        <p:spPr>
          <a:xfrm>
            <a:off x="0" y="1347615"/>
            <a:ext cx="9140676" cy="3096344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748916" y="1707654"/>
            <a:ext cx="8395084" cy="2304256"/>
          </a:xfrm>
          <a:prstGeom prst="rect">
            <a:avLst/>
          </a:prstGeom>
          <a:solidFill>
            <a:srgbClr val="00416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/>
          <p:cNvSpPr txBox="1">
            <a:spLocks/>
          </p:cNvSpPr>
          <p:nvPr userDrawn="1"/>
        </p:nvSpPr>
        <p:spPr bwMode="auto">
          <a:xfrm>
            <a:off x="0" y="0"/>
            <a:ext cx="7528355" cy="699542"/>
          </a:xfrm>
          <a:prstGeom prst="roundRect">
            <a:avLst>
              <a:gd name="adj" fmla="val 1353"/>
            </a:avLst>
          </a:prstGeom>
          <a:solidFill>
            <a:srgbClr val="00993F"/>
          </a:solidFill>
          <a:ln w="25400">
            <a:noFill/>
            <a:round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177800" marR="0" lvl="0" indent="-88900" algn="l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1475656" y="2355726"/>
            <a:ext cx="7293496" cy="857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9" name="Tytuł 1"/>
          <p:cNvSpPr txBox="1">
            <a:spLocks/>
          </p:cNvSpPr>
          <p:nvPr userDrawn="1"/>
        </p:nvSpPr>
        <p:spPr>
          <a:xfrm>
            <a:off x="457200" y="123478"/>
            <a:ext cx="6923112" cy="4211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/>
              <a:t>Kliknij, aby edytować styl</a:t>
            </a:r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7795556" y="102240"/>
            <a:ext cx="1312948" cy="10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7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3"/>
          <p:cNvSpPr txBox="1">
            <a:spLocks/>
          </p:cNvSpPr>
          <p:nvPr userDrawn="1"/>
        </p:nvSpPr>
        <p:spPr bwMode="auto">
          <a:xfrm>
            <a:off x="0" y="0"/>
            <a:ext cx="7528355" cy="699542"/>
          </a:xfrm>
          <a:prstGeom prst="roundRect">
            <a:avLst>
              <a:gd name="adj" fmla="val 1353"/>
            </a:avLst>
          </a:prstGeom>
          <a:solidFill>
            <a:srgbClr val="00993F"/>
          </a:solidFill>
          <a:ln w="25400">
            <a:noFill/>
            <a:round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177800" marR="0" lvl="0" indent="-88900" algn="l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6923112" cy="42115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pic>
        <p:nvPicPr>
          <p:cNvPr id="7" name="Obraz 6"/>
          <p:cNvPicPr>
            <a:picLocks/>
          </p:cNvPicPr>
          <p:nvPr userDrawn="1"/>
        </p:nvPicPr>
        <p:blipFill rotWithShape="1">
          <a:blip r:embed="rId4" cstate="print">
            <a:duotone>
              <a:prstClr val="black"/>
              <a:srgbClr val="3F84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r="51070" b="47396"/>
          <a:stretch/>
        </p:blipFill>
        <p:spPr>
          <a:xfrm>
            <a:off x="7612590" y="1347615"/>
            <a:ext cx="1528086" cy="3096344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8495928" y="1347615"/>
            <a:ext cx="648072" cy="3096344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15566"/>
            <a:ext cx="6912768" cy="35283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93F"/>
              </a:buClr>
              <a:defRPr sz="2400"/>
            </a:lvl1pPr>
            <a:lvl2pPr>
              <a:buClr>
                <a:srgbClr val="00993F"/>
              </a:buClr>
              <a:defRPr sz="2000"/>
            </a:lvl2pPr>
            <a:lvl3pPr>
              <a:buClr>
                <a:srgbClr val="00993F"/>
              </a:buClr>
              <a:defRPr sz="1800"/>
            </a:lvl3pPr>
            <a:lvl4pPr>
              <a:buClr>
                <a:srgbClr val="00993F"/>
              </a:buClr>
              <a:defRPr sz="1600"/>
            </a:lvl4pPr>
            <a:lvl5pPr>
              <a:buClr>
                <a:srgbClr val="00993F"/>
              </a:buClr>
              <a:defRPr sz="16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7795556" y="102240"/>
            <a:ext cx="1312948" cy="10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9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3"/>
          <p:cNvSpPr txBox="1">
            <a:spLocks/>
          </p:cNvSpPr>
          <p:nvPr userDrawn="1"/>
        </p:nvSpPr>
        <p:spPr bwMode="auto">
          <a:xfrm>
            <a:off x="0" y="0"/>
            <a:ext cx="7528355" cy="699542"/>
          </a:xfrm>
          <a:prstGeom prst="roundRect">
            <a:avLst>
              <a:gd name="adj" fmla="val 1353"/>
            </a:avLst>
          </a:prstGeom>
          <a:solidFill>
            <a:srgbClr val="00416E"/>
          </a:solidFill>
          <a:ln w="25400">
            <a:noFill/>
            <a:round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177800" marR="0" lvl="0" indent="-88900" algn="l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6923112" cy="42115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pic>
        <p:nvPicPr>
          <p:cNvPr id="7" name="Obraz 6"/>
          <p:cNvPicPr>
            <a:picLocks/>
          </p:cNvPicPr>
          <p:nvPr userDrawn="1"/>
        </p:nvPicPr>
        <p:blipFill rotWithShape="1">
          <a:blip r:embed="rId4" cstate="print">
            <a:duotone>
              <a:prstClr val="black"/>
              <a:srgbClr val="3F84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r="51070" b="47396"/>
          <a:stretch/>
        </p:blipFill>
        <p:spPr>
          <a:xfrm>
            <a:off x="7612590" y="1347615"/>
            <a:ext cx="1528086" cy="3096344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8495928" y="1347615"/>
            <a:ext cx="648072" cy="3096344"/>
          </a:xfrm>
          <a:prstGeom prst="rect">
            <a:avLst/>
          </a:prstGeom>
          <a:solidFill>
            <a:srgbClr val="00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15566"/>
            <a:ext cx="6912768" cy="35283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93F"/>
              </a:buClr>
              <a:defRPr sz="2400"/>
            </a:lvl1pPr>
            <a:lvl2pPr>
              <a:buClr>
                <a:srgbClr val="00993F"/>
              </a:buClr>
              <a:defRPr sz="2000"/>
            </a:lvl2pPr>
            <a:lvl3pPr>
              <a:buClr>
                <a:srgbClr val="00993F"/>
              </a:buClr>
              <a:defRPr sz="1800"/>
            </a:lvl3pPr>
            <a:lvl4pPr>
              <a:buClr>
                <a:srgbClr val="00993F"/>
              </a:buClr>
              <a:defRPr sz="1600"/>
            </a:lvl4pPr>
            <a:lvl5pPr>
              <a:buClr>
                <a:srgbClr val="00993F"/>
              </a:buClr>
              <a:defRPr sz="16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7795556" y="102240"/>
            <a:ext cx="1312948" cy="10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joanna.lapinska01\Desktop\EDUKraków_2025\logoUE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6" y="4633883"/>
            <a:ext cx="989012" cy="38700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zasob\wspolny\DOK_WWZ\00_BAZA_GRAFIK_I_FOTOGRAFII\logotypy\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9" y="4749101"/>
            <a:ext cx="929074" cy="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3"/>
          <p:cNvSpPr txBox="1">
            <a:spLocks/>
          </p:cNvSpPr>
          <p:nvPr userDrawn="1"/>
        </p:nvSpPr>
        <p:spPr bwMode="auto">
          <a:xfrm>
            <a:off x="0" y="0"/>
            <a:ext cx="7528355" cy="699542"/>
          </a:xfrm>
          <a:prstGeom prst="roundRect">
            <a:avLst>
              <a:gd name="adj" fmla="val 1353"/>
            </a:avLst>
          </a:prstGeom>
          <a:solidFill>
            <a:srgbClr val="00993F"/>
          </a:solidFill>
          <a:ln w="25400">
            <a:noFill/>
            <a:round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177800" marR="0" lvl="0" indent="-88900" algn="l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6923112" cy="42115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15566"/>
            <a:ext cx="6912768" cy="35283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93F"/>
              </a:buClr>
              <a:defRPr sz="2400"/>
            </a:lvl1pPr>
            <a:lvl2pPr>
              <a:buClr>
                <a:srgbClr val="00993F"/>
              </a:buClr>
              <a:defRPr sz="2000"/>
            </a:lvl2pPr>
            <a:lvl3pPr>
              <a:buClr>
                <a:srgbClr val="00993F"/>
              </a:buClr>
              <a:defRPr sz="1800"/>
            </a:lvl3pPr>
            <a:lvl4pPr>
              <a:buClr>
                <a:srgbClr val="00993F"/>
              </a:buClr>
              <a:defRPr sz="1600"/>
            </a:lvl4pPr>
            <a:lvl5pPr>
              <a:buClr>
                <a:srgbClr val="00993F"/>
              </a:buClr>
              <a:defRPr sz="16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7795556" y="102240"/>
            <a:ext cx="1312948" cy="10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62" r:id="rId7"/>
    <p:sldLayoutId id="2147483665" r:id="rId8"/>
    <p:sldLayoutId id="2147483664" r:id="rId9"/>
    <p:sldLayoutId id="2147483657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lonkam@uek.krakow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lonkam@uek.krakow.p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92224" y="1563638"/>
            <a:ext cx="6944072" cy="1080119"/>
          </a:xfrm>
        </p:spPr>
        <p:txBody>
          <a:bodyPr>
            <a:normAutofit fontScale="90000"/>
          </a:bodyPr>
          <a:lstStyle/>
          <a:p>
            <a:pPr marL="26988" algn="ctr" defTabSz="912813" eaLnBrk="1" hangingPunct="1">
              <a:lnSpc>
                <a:spcPct val="90000"/>
              </a:lnSpc>
            </a:pPr>
            <a:r>
              <a:rPr lang="pl-PL" altLang="pl-PL" sz="2200" b="1" dirty="0">
                <a:solidFill>
                  <a:schemeClr val="bg1"/>
                </a:solidFill>
              </a:rPr>
              <a:t>Percepcja zabezpieczenia dochodów na starość</a:t>
            </a:r>
            <a:br>
              <a:rPr lang="pl-PL" altLang="pl-PL" sz="2200" b="1" dirty="0">
                <a:solidFill>
                  <a:schemeClr val="bg1"/>
                </a:solidFill>
              </a:rPr>
            </a:br>
            <a:r>
              <a:rPr lang="pl-PL" altLang="pl-PL" sz="2200" b="1" i="1" dirty="0">
                <a:solidFill>
                  <a:schemeClr val="bg1"/>
                </a:solidFill>
              </a:rPr>
              <a:t>Postawy studentów wobec ryzyka  starości</a:t>
            </a:r>
            <a:br>
              <a:rPr lang="pl-PL" altLang="pl-PL" sz="2200" b="1" i="1" dirty="0">
                <a:solidFill>
                  <a:schemeClr val="bg1"/>
                </a:solidFill>
              </a:rPr>
            </a:br>
            <a:r>
              <a:rPr lang="pl-PL" altLang="pl-PL" sz="2800" b="1" i="1" dirty="0">
                <a:solidFill>
                  <a:schemeClr val="bg1"/>
                </a:solidFill>
              </a:rPr>
              <a:t/>
            </a:r>
            <a:br>
              <a:rPr lang="pl-PL" altLang="pl-PL" sz="2800" b="1" i="1" dirty="0">
                <a:solidFill>
                  <a:schemeClr val="bg1"/>
                </a:solidFill>
              </a:rPr>
            </a:br>
            <a:r>
              <a:rPr lang="pl-PL" altLang="pl-PL" sz="1100" b="1" dirty="0">
                <a:solidFill>
                  <a:schemeClr val="bg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Przygotowano jako część projektu  w ramach programu Potencjał:</a:t>
            </a:r>
            <a:br>
              <a:rPr lang="pl-PL" altLang="pl-PL" sz="1100" b="1" dirty="0">
                <a:solidFill>
                  <a:schemeClr val="bg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pl-PL" altLang="pl-PL" sz="1100" b="1" dirty="0">
                <a:solidFill>
                  <a:schemeClr val="bg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„Międzypokoleniowy dialog o zabezpieczeniu starości”</a:t>
            </a:r>
            <a:br>
              <a:rPr lang="pl-PL" altLang="pl-PL" sz="1100" b="1" dirty="0">
                <a:solidFill>
                  <a:schemeClr val="bg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87424" y="3057500"/>
            <a:ext cx="6256784" cy="810394"/>
          </a:xfrm>
        </p:spPr>
        <p:txBody>
          <a:bodyPr>
            <a:no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 hab.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Maria Płonka, </a:t>
            </a:r>
            <a:r>
              <a:rPr lang="pl-P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UEK</a:t>
            </a:r>
            <a:br>
              <a:rPr lang="pl-P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Uniwersytet Ekonomiczny w Krakowie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Katedra Zarządzania Ryzykiem i Ubezpieczeń</a:t>
            </a:r>
            <a:br>
              <a:rPr lang="pl-P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plonkam@uek.krakow.pl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6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4CE8AF-7567-86A5-3BF7-607262C7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E9F49980-9B01-623D-BE44-BEFA0D6EF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458913"/>
            <a:ext cx="5616624" cy="3489101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16026F59-09C2-447F-F8AA-16CAEA1A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600" b="1" dirty="0">
                <a:effectLst/>
              </a:rPr>
              <a:t>Opinie respondentów na temat wydatku 300 tys. zł w wieku 45 lat w badanych kohortach wiekowych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3793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C3B488-0049-AA9E-C831-8ED871D55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CD0F11D-11AC-7A3F-2F5B-A59AACDA1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387" y="1347615"/>
            <a:ext cx="6237148" cy="3456384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AEFF4F9-2D62-2F88-03F7-6D2AE5D1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>Konkluzje</a:t>
            </a:r>
            <a:r>
              <a:rPr lang="pl-PL" altLang="pl-PL" sz="2400" b="1" dirty="0">
                <a:effectLst/>
              </a:rPr>
              <a:t/>
            </a:r>
            <a:br>
              <a:rPr lang="pl-PL" altLang="pl-PL" sz="2400" b="1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671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l-PL" sz="2400" b="1" dirty="0">
                <a:solidFill>
                  <a:srgbClr val="0070C0"/>
                </a:solidFill>
              </a:rPr>
              <a:t>wraz z wiekiem przesuwa się granica starości w czasie, lecz w grupie respondentów najstarszych następuje odwrócenie tej tendencji,</a:t>
            </a:r>
          </a:p>
          <a:p>
            <a:pPr>
              <a:defRPr/>
            </a:pPr>
            <a:r>
              <a:rPr lang="pl-PL" sz="2400" b="1" dirty="0">
                <a:solidFill>
                  <a:srgbClr val="0070C0"/>
                </a:solidFill>
              </a:rPr>
              <a:t>dominują negatywne cechy personifikujące stereotyp starości i istnieją mało istotne międzypokoleniowe różnice tej opinii,</a:t>
            </a:r>
          </a:p>
          <a:p>
            <a:pPr>
              <a:defRPr/>
            </a:pPr>
            <a:r>
              <a:rPr lang="pl-PL" sz="2400" b="1" dirty="0">
                <a:solidFill>
                  <a:srgbClr val="0070C0"/>
                </a:solidFill>
              </a:rPr>
              <a:t>postrzeganie własnej starości jest bardziej pozytywne od jej stereotypu, przy czym opinie najbardziej zbliżone do stereotypu występują w grupie najstarszych respondentów,</a:t>
            </a:r>
          </a:p>
          <a:p>
            <a:pPr>
              <a:defRPr/>
            </a:pPr>
            <a:r>
              <a:rPr lang="pl-PL" sz="2400" b="1" dirty="0">
                <a:solidFill>
                  <a:srgbClr val="0070C0"/>
                </a:solidFill>
              </a:rPr>
              <a:t>potrzebę inwestowania na </a:t>
            </a:r>
            <a:r>
              <a:rPr lang="pl-PL" sz="2400" b="1" i="1" dirty="0">
                <a:solidFill>
                  <a:srgbClr val="0070C0"/>
                </a:solidFill>
              </a:rPr>
              <a:t>dodatkową emeryturę</a:t>
            </a:r>
            <a:r>
              <a:rPr lang="pl-PL" sz="2400" b="1" dirty="0">
                <a:solidFill>
                  <a:srgbClr val="0070C0"/>
                </a:solidFill>
              </a:rPr>
              <a:t> widziała jedynie najstarsza i najmłodsza kohorta respondentów. Pokolenia X i Y preferowały inne formy zabezpieczenia starości.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>Wnioski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92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581D2E-805B-E069-CFA2-02F25C470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4FC3D831-7947-682F-B1D8-FD045A2F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83" y="1491630"/>
            <a:ext cx="7167941" cy="3168352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None/>
              <a:defRPr/>
            </a:pPr>
            <a:endParaRPr lang="pl-PL" sz="17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en-GB" sz="17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e-mail: </a:t>
            </a:r>
            <a:r>
              <a:rPr lang="en-GB" sz="1700" b="1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plonkam@uek.krakow.pl</a:t>
            </a:r>
            <a:endParaRPr lang="pl-PL" sz="1700" b="1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pl-PL" sz="17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Więcej w: </a:t>
            </a:r>
          </a:p>
          <a:p>
            <a:pPr marL="0" indent="0" algn="ctr" eaLnBrk="1" hangingPunct="1">
              <a:buNone/>
              <a:defRPr/>
            </a:pPr>
            <a:r>
              <a:rPr lang="pl-PL" sz="1700" b="1" dirty="0">
                <a:solidFill>
                  <a:srgbClr val="0070C0"/>
                </a:solidFill>
                <a:latin typeface="+mj-lt"/>
              </a:rPr>
              <a:t>Płonka M, Stanienda J. </a:t>
            </a:r>
            <a:r>
              <a:rPr lang="pl-PL" sz="1700" b="1" i="1" dirty="0">
                <a:solidFill>
                  <a:srgbClr val="0070C0"/>
                </a:solidFill>
                <a:latin typeface="+mj-lt"/>
              </a:rPr>
              <a:t>Financial </a:t>
            </a:r>
            <a:r>
              <a:rPr lang="pl-PL" sz="1700" b="1" i="1" dirty="0" err="1">
                <a:solidFill>
                  <a:srgbClr val="0070C0"/>
                </a:solidFill>
                <a:latin typeface="+mj-lt"/>
              </a:rPr>
              <a:t>protection</a:t>
            </a:r>
            <a:r>
              <a:rPr lang="pl-PL" sz="1700" b="1" i="1" dirty="0">
                <a:solidFill>
                  <a:srgbClr val="0070C0"/>
                </a:solidFill>
                <a:latin typeface="+mj-lt"/>
              </a:rPr>
              <a:t> of </a:t>
            </a:r>
            <a:r>
              <a:rPr lang="pl-PL" sz="1700" b="1" i="1" dirty="0" err="1">
                <a:solidFill>
                  <a:srgbClr val="0070C0"/>
                </a:solidFill>
                <a:latin typeface="+mj-lt"/>
              </a:rPr>
              <a:t>old</a:t>
            </a:r>
            <a:r>
              <a:rPr lang="pl-PL" sz="17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1700" b="1" i="1" dirty="0" err="1">
                <a:solidFill>
                  <a:srgbClr val="0070C0"/>
                </a:solidFill>
                <a:latin typeface="+mj-lt"/>
              </a:rPr>
              <a:t>age</a:t>
            </a:r>
            <a:r>
              <a:rPr lang="pl-PL" sz="1700" b="1" i="1" dirty="0">
                <a:solidFill>
                  <a:srgbClr val="0070C0"/>
                </a:solidFill>
                <a:latin typeface="+mj-lt"/>
              </a:rPr>
              <a:t> in the </a:t>
            </a:r>
            <a:r>
              <a:rPr lang="pl-PL" sz="1700" b="1" i="1" dirty="0" err="1">
                <a:solidFill>
                  <a:srgbClr val="0070C0"/>
                </a:solidFill>
                <a:latin typeface="+mj-lt"/>
              </a:rPr>
              <a:t>opinion</a:t>
            </a:r>
            <a:r>
              <a:rPr lang="pl-PL" sz="1700" b="1" i="1" dirty="0">
                <a:solidFill>
                  <a:srgbClr val="0070C0"/>
                </a:solidFill>
                <a:latin typeface="+mj-lt"/>
              </a:rPr>
              <a:t> of </a:t>
            </a:r>
            <a:r>
              <a:rPr lang="pl-PL" sz="1700" b="1" i="1" dirty="0" err="1">
                <a:solidFill>
                  <a:srgbClr val="0070C0"/>
                </a:solidFill>
                <a:latin typeface="+mj-lt"/>
              </a:rPr>
              <a:t>different</a:t>
            </a:r>
            <a:r>
              <a:rPr lang="pl-PL" sz="17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1700" b="1" i="1" dirty="0" err="1">
                <a:solidFill>
                  <a:srgbClr val="0070C0"/>
                </a:solidFill>
                <a:latin typeface="+mj-lt"/>
              </a:rPr>
              <a:t>generations</a:t>
            </a:r>
            <a:r>
              <a:rPr lang="pl-PL" sz="1700" b="1" i="1" dirty="0">
                <a:solidFill>
                  <a:srgbClr val="0070C0"/>
                </a:solidFill>
                <a:latin typeface="+mj-lt"/>
              </a:rPr>
              <a:t> of </a:t>
            </a:r>
            <a:r>
              <a:rPr lang="pl-PL" sz="1700" b="1" i="1" dirty="0" err="1">
                <a:solidFill>
                  <a:srgbClr val="0070C0"/>
                </a:solidFill>
                <a:latin typeface="+mj-lt"/>
              </a:rPr>
              <a:t>respondents</a:t>
            </a:r>
            <a:endParaRPr lang="pl-PL" sz="1700" b="1" i="1" dirty="0">
              <a:solidFill>
                <a:srgbClr val="0070C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pl-PL" sz="1700" b="1" dirty="0" err="1">
                <a:latin typeface="+mj-lt"/>
              </a:rPr>
              <a:t>Innovation</a:t>
            </a:r>
            <a:r>
              <a:rPr lang="pl-PL" sz="1700" b="1" dirty="0">
                <a:latin typeface="+mj-lt"/>
              </a:rPr>
              <a:t> Management and </a:t>
            </a:r>
            <a:r>
              <a:rPr lang="pl-PL" sz="1700" b="1" dirty="0" err="1">
                <a:latin typeface="+mj-lt"/>
              </a:rPr>
              <a:t>Sustainable</a:t>
            </a:r>
            <a:r>
              <a:rPr lang="pl-PL" sz="1700" b="1" dirty="0">
                <a:latin typeface="+mj-lt"/>
              </a:rPr>
              <a:t> </a:t>
            </a:r>
            <a:r>
              <a:rPr lang="pl-PL" sz="1700" b="1" dirty="0" err="1">
                <a:latin typeface="+mj-lt"/>
              </a:rPr>
              <a:t>Economic</a:t>
            </a:r>
            <a:r>
              <a:rPr lang="pl-PL" sz="1700" b="1" dirty="0">
                <a:latin typeface="+mj-lt"/>
              </a:rPr>
              <a:t> Development in the Era of Global </a:t>
            </a:r>
            <a:r>
              <a:rPr lang="pl-PL" sz="1700" b="1" dirty="0" err="1">
                <a:latin typeface="+mj-lt"/>
              </a:rPr>
              <a:t>Pandemic</a:t>
            </a:r>
            <a:r>
              <a:rPr lang="pl-PL" sz="1700" b="1" dirty="0">
                <a:latin typeface="+mj-lt"/>
              </a:rPr>
              <a:t> : </a:t>
            </a:r>
            <a:r>
              <a:rPr lang="pl-PL" sz="1700" b="1" dirty="0" err="1">
                <a:latin typeface="+mj-lt"/>
              </a:rPr>
              <a:t>Proceedings</a:t>
            </a:r>
            <a:r>
              <a:rPr lang="pl-PL" sz="1700" b="1" dirty="0">
                <a:latin typeface="+mj-lt"/>
              </a:rPr>
              <a:t> of the 38th International Business Information Management </a:t>
            </a:r>
            <a:r>
              <a:rPr lang="pl-PL" sz="1700" b="1" dirty="0" err="1">
                <a:latin typeface="+mj-lt"/>
              </a:rPr>
              <a:t>Association</a:t>
            </a:r>
            <a:r>
              <a:rPr lang="pl-PL" sz="1700" b="1" dirty="0">
                <a:latin typeface="+mj-lt"/>
              </a:rPr>
              <a:t> Conference (IBIMA), 23-24 </a:t>
            </a:r>
            <a:r>
              <a:rPr lang="pl-PL" sz="1700" b="1" dirty="0" err="1">
                <a:latin typeface="+mj-lt"/>
              </a:rPr>
              <a:t>November</a:t>
            </a:r>
            <a:r>
              <a:rPr lang="pl-PL" sz="1700" b="1" dirty="0">
                <a:latin typeface="+mj-lt"/>
              </a:rPr>
              <a:t> 2021, Seville, </a:t>
            </a:r>
            <a:r>
              <a:rPr lang="pl-PL" sz="1700" b="1" dirty="0" err="1">
                <a:latin typeface="+mj-lt"/>
              </a:rPr>
              <a:t>Spain</a:t>
            </a:r>
            <a:r>
              <a:rPr lang="pl-PL" sz="1700" b="1" dirty="0">
                <a:latin typeface="+mj-lt"/>
              </a:rPr>
              <a:t> / red. </a:t>
            </a:r>
            <a:r>
              <a:rPr lang="pl-PL" sz="1700" b="1" dirty="0" err="1">
                <a:latin typeface="+mj-lt"/>
              </a:rPr>
              <a:t>Khalid</a:t>
            </a:r>
            <a:r>
              <a:rPr lang="pl-PL" sz="1700" b="1" dirty="0">
                <a:latin typeface="+mj-lt"/>
              </a:rPr>
              <a:t> S. </a:t>
            </a:r>
            <a:r>
              <a:rPr lang="pl-PL" sz="1700" b="1" dirty="0" err="1">
                <a:latin typeface="+mj-lt"/>
              </a:rPr>
              <a:t>Soliman</a:t>
            </a:r>
            <a:r>
              <a:rPr lang="pl-PL" sz="1700" b="1" dirty="0">
                <a:latin typeface="+mj-lt"/>
              </a:rPr>
              <a:t> - King of </a:t>
            </a:r>
            <a:r>
              <a:rPr lang="pl-PL" sz="1700" b="1" dirty="0" err="1">
                <a:latin typeface="+mj-lt"/>
              </a:rPr>
              <a:t>Prussia</a:t>
            </a:r>
            <a:r>
              <a:rPr lang="pl-PL" sz="1700" b="1" dirty="0">
                <a:latin typeface="+mj-lt"/>
              </a:rPr>
              <a:t>, PA: International Business Information Management </a:t>
            </a:r>
            <a:r>
              <a:rPr lang="pl-PL" sz="1700" b="1" dirty="0" err="1">
                <a:latin typeface="+mj-lt"/>
              </a:rPr>
              <a:t>Association</a:t>
            </a:r>
            <a:r>
              <a:rPr lang="pl-PL" sz="1700" b="1" dirty="0">
                <a:latin typeface="+mj-lt"/>
              </a:rPr>
              <a:t>, 2021, s. 729-738. </a:t>
            </a:r>
          </a:p>
          <a:p>
            <a:pPr marL="0" indent="0" algn="ctr" eaLnBrk="1" hangingPunct="1">
              <a:buNone/>
              <a:defRPr/>
            </a:pPr>
            <a:r>
              <a:rPr lang="pl-PL" sz="1700" b="1" dirty="0">
                <a:solidFill>
                  <a:srgbClr val="C00000"/>
                </a:solidFill>
                <a:latin typeface="+mj-lt"/>
              </a:rPr>
              <a:t>Polecamy:</a:t>
            </a:r>
          </a:p>
          <a:p>
            <a:pPr marL="0" indent="0" algn="ctr" eaLnBrk="1" hangingPunct="1">
              <a:buNone/>
              <a:defRPr/>
            </a:pPr>
            <a:r>
              <a:rPr lang="pl-PL" sz="17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Cycoń</a:t>
            </a:r>
            <a:r>
              <a:rPr lang="pl-PL" sz="17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 M., Jedynak T. Płonka M. </a:t>
            </a:r>
            <a:r>
              <a:rPr lang="pl-PL" sz="1700" b="1" i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Postawy studentów wobec zabezpieczenia ryzyka starości - studium empiryczne</a:t>
            </a:r>
            <a:r>
              <a:rPr lang="pl-PL" sz="17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, Wydawnictwo UEK, 2020.</a:t>
            </a:r>
            <a:endParaRPr lang="pl-PL" sz="1700" b="1" dirty="0">
              <a:solidFill>
                <a:srgbClr val="0070C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endParaRPr lang="pl-PL" sz="1700" b="1" dirty="0">
              <a:solidFill>
                <a:srgbClr val="C0000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endParaRPr lang="pl-PL" sz="1700" b="1" dirty="0">
              <a:latin typeface="+mj-lt"/>
            </a:endParaRPr>
          </a:p>
          <a:p>
            <a:pPr marL="0" indent="0" algn="ctr" eaLnBrk="1" hangingPunct="1">
              <a:buNone/>
              <a:defRPr/>
            </a:pPr>
            <a:endParaRPr lang="pl-PL" sz="1700" b="1" dirty="0">
              <a:latin typeface="+mj-lt"/>
            </a:endParaRPr>
          </a:p>
          <a:p>
            <a:pPr marL="0" indent="0" algn="ctr" eaLnBrk="1" hangingPunct="1">
              <a:buNone/>
              <a:defRPr/>
            </a:pPr>
            <a:endParaRPr lang="pl-PL" sz="1700" b="1" dirty="0">
              <a:latin typeface="+mj-lt"/>
            </a:endParaRPr>
          </a:p>
          <a:p>
            <a:pPr algn="ctr" eaLnBrk="1" hangingPunct="1">
              <a:defRPr/>
            </a:pPr>
            <a:endParaRPr lang="pl-PL" sz="3200" dirty="0"/>
          </a:p>
          <a:p>
            <a:endParaRPr lang="pl-PL" b="1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67FBA09B-6807-FD1B-1E93-602BA08D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>Dziękuję za uwagę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26160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56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75A5AC-BC8D-931B-AA7C-47B395176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1AF8CC7-E9F0-0761-F8AB-7685A987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altLang="pl-PL" sz="2400" b="1" dirty="0">
                <a:solidFill>
                  <a:srgbClr val="0070C0"/>
                </a:solidFill>
              </a:rPr>
              <a:t>Przewidywane w związku ze starzeniem się społeczeństwa coraz większe obciążenie sektora publicznego wydatkami na zabezpieczenie osób w wieku poprodukcyjnym rodzi potrzebę dyskusji o edukacji dotyczącej indywidualnej przezorności obywateli, zwłaszcza ludzi młodych, związanej z zabezpieczeniem własnej starości.</a:t>
            </a:r>
            <a:r>
              <a:rPr lang="pl-PL" altLang="pl-PL" sz="2400" b="1" dirty="0">
                <a:solidFill>
                  <a:srgbClr val="C00000"/>
                </a:solidFill>
              </a:rPr>
              <a:t/>
            </a:r>
            <a:br>
              <a:rPr lang="pl-PL" altLang="pl-PL" sz="2400" b="1" dirty="0">
                <a:solidFill>
                  <a:srgbClr val="C00000"/>
                </a:solidFill>
              </a:rPr>
            </a:b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DC68565-12D2-2820-6D13-14FAA1A1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Motyw</a:t>
            </a:r>
          </a:p>
        </p:txBody>
      </p:sp>
    </p:spTree>
    <p:extLst>
      <p:ext uri="{BB962C8B-B14F-4D97-AF65-F5344CB8AC3E}">
        <p14:creationId xmlns:p14="http://schemas.microsoft.com/office/powerpoint/2010/main" val="310219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>Wyniki badań PAPI – Postawy studentów wobec ryzyka zabezpieczenia starości</a:t>
            </a:r>
            <a:br>
              <a:rPr lang="pl-PL" altLang="pl-PL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</a:br>
            <a:r>
              <a:rPr lang="pl-PL" altLang="pl-PL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>respondenci wg płci N=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1126 studentów studiów ekonomicznych oraz administracyjnych </a:t>
            </a:r>
            <a:endParaRPr lang="pl-PL" sz="1400" b="1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9ED2E6C5-5C3F-9E5C-33FC-AB12940463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48" y="1419622"/>
            <a:ext cx="5616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04883" y="1459011"/>
            <a:ext cx="6931413" cy="320097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  <a:defRPr/>
            </a:pPr>
            <a:r>
              <a:rPr lang="pl-PL" b="1" dirty="0">
                <a:solidFill>
                  <a:srgbClr val="C00000"/>
                </a:solidFill>
              </a:rPr>
              <a:t>Narzędzie: Kwestionariusz ankietowy CAWI (N=188), PAPI (N= 62), </a:t>
            </a:r>
          </a:p>
          <a:p>
            <a:pPr algn="ctr">
              <a:defRPr/>
            </a:pPr>
            <a:r>
              <a:rPr lang="pl-PL" b="1" dirty="0">
                <a:solidFill>
                  <a:srgbClr val="C00000"/>
                </a:solidFill>
              </a:rPr>
              <a:t>Termin: wrzesień - październik 2021</a:t>
            </a:r>
          </a:p>
          <a:p>
            <a:pPr>
              <a:defRPr/>
            </a:pPr>
            <a:r>
              <a:rPr lang="pl-PL" b="1" dirty="0">
                <a:solidFill>
                  <a:srgbClr val="C00000"/>
                </a:solidFill>
              </a:rPr>
              <a:t>Pytania badawcze, jakie w związku z tym postawiono, są następujące: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P1: Jak zmienia się postrzeganie granicy starości w różnych kohortach wiekowych?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P2: Jak zmienia się stereotyp starości w różnych kohortach wiekowych?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P3: Jak zmienia się wyobrażenie własnej starości w różnych kohortach wiekowych?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P4: Czy występują  istotne różnice w podejściu do zabezpieczenia starości ze względu na wiek?</a:t>
            </a:r>
          </a:p>
          <a:p>
            <a:pPr>
              <a:defRPr/>
            </a:pPr>
            <a:r>
              <a:rPr lang="pl-PL" b="1" dirty="0">
                <a:solidFill>
                  <a:srgbClr val="C00000"/>
                </a:solidFill>
              </a:rPr>
              <a:t>Na podstawie tak zdefiniowanych pytań badawczych zbudowano następujące hipotezy badawcze: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H1: Granica starości zmienia się wraz z wiekiem (pyt.1)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H2: Stereotyp starości zmienia się wraz z wiekiem (pyt.2 i 3)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H3: Własna starość jest postrzegana korzystniej niż stereotyp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H4: Problem finansowego zabezpieczenia starości zmienia się z wiekiem/ Występują  istotne różnice w podejściu do finansowego zabezpieczenia starości ze względu na wiek </a:t>
            </a:r>
            <a:r>
              <a:rPr lang="pl-PL" b="1" dirty="0">
                <a:solidFill>
                  <a:srgbClr val="C00000"/>
                </a:solidFill>
              </a:rPr>
              <a:t>(pyt.4)</a:t>
            </a:r>
          </a:p>
          <a:p>
            <a:pPr>
              <a:defRPr/>
            </a:pPr>
            <a:r>
              <a:rPr lang="pl-PL" b="1" dirty="0">
                <a:solidFill>
                  <a:srgbClr val="C00000"/>
                </a:solidFill>
              </a:rPr>
              <a:t>Próba badawcza: 243 respondentów o strukturze według następujących kohort wiekowych: 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C1: 18-25 lat (16,0%)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C2: 26-45 lat (23,9%)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C3: 46-65 lat (23,9%)</a:t>
            </a:r>
          </a:p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C4: 66-90+ lat (15,8%)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Metodyka badań</a:t>
            </a:r>
          </a:p>
        </p:txBody>
      </p:sp>
    </p:spTree>
    <p:extLst>
      <p:ext uri="{BB962C8B-B14F-4D97-AF65-F5344CB8AC3E}">
        <p14:creationId xmlns:p14="http://schemas.microsoft.com/office/powerpoint/2010/main" val="413586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38239A-34DA-3738-0F09-B0E9B540F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5FC4698-9DD6-3771-C823-E20599068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916" y="1458913"/>
            <a:ext cx="6030910" cy="3561109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6CA5D29-C720-0D71-ED21-3C4BCAB1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9" y="627534"/>
            <a:ext cx="7167941" cy="576064"/>
          </a:xfrm>
        </p:spPr>
        <p:txBody>
          <a:bodyPr/>
          <a:lstStyle/>
          <a:p>
            <a:pPr algn="ctr"/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>Pytania ankietowe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89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0C4F16-2DC0-A858-B497-2C72D0E3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C9263C1-41E7-4DD3-03A0-73B028E6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9" y="627534"/>
            <a:ext cx="7167941" cy="432048"/>
          </a:xfrm>
        </p:spPr>
        <p:txBody>
          <a:bodyPr/>
          <a:lstStyle/>
          <a:p>
            <a:pPr algn="ctr"/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Struktura próby badawczej</a:t>
            </a:r>
            <a:endParaRPr lang="pl-PL" sz="1400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20B6C06D-F390-DFAC-1E3A-19677CF60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059582"/>
            <a:ext cx="4896543" cy="4065836"/>
          </a:xfrm>
        </p:spPr>
      </p:pic>
    </p:spTree>
    <p:extLst>
      <p:ext uri="{BB962C8B-B14F-4D97-AF65-F5344CB8AC3E}">
        <p14:creationId xmlns:p14="http://schemas.microsoft.com/office/powerpoint/2010/main" val="325416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8479E5-4C1B-0E40-82BA-34F0E42D7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E615A51-8686-BB55-877F-F70931048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776" y="1347614"/>
            <a:ext cx="5760640" cy="302547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69528353-4835-9383-9403-71935336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>Wyniki badań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546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6A2CB7-7906-5707-30FD-B732049A0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7F5DB5-9221-AEE8-1855-4B2CDD3D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>Wyniki badań - </a:t>
            </a:r>
            <a:r>
              <a:rPr lang="pl-PL" sz="1600" b="1" dirty="0">
                <a:effectLst/>
              </a:rPr>
              <a:t>Opinie respondentów dotyczące wykreowanego w mediach obrazu STAROŚCI w badanych kohortach wiekowych</a:t>
            </a:r>
            <a:r>
              <a:rPr lang="pl-PL" altLang="pl-PL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/>
            </a:r>
            <a:br>
              <a:rPr lang="pl-PL" altLang="pl-PL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</a:br>
            <a:endParaRPr lang="pl-PL" sz="16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259EB156-217C-0B51-FDAF-207F1262FD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9632" y="1347614"/>
            <a:ext cx="628342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8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11C50A-AEB4-D454-B8FB-65A1CA7C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D57CDC99-000C-32A3-70F3-ABF36047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</a:rPr>
              <a:t>Wyniki badań – </a:t>
            </a:r>
            <a:r>
              <a:rPr lang="pl-PL" sz="1400" b="1" dirty="0">
                <a:effectLst/>
              </a:rPr>
              <a:t>Opinie respondentów dotyczące wyobrażenia własnej STAROŚCI w badanych kohortach wiekowych</a:t>
            </a:r>
            <a:endParaRPr lang="pl-PL" sz="14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B5E5B3C-E90D-D28A-ADC2-9CA5D1127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496" y="1458913"/>
            <a:ext cx="6449832" cy="29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13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515</Words>
  <Application>Microsoft Office PowerPoint</Application>
  <PresentationFormat>Pokaz na ekranie (16:9)</PresentationFormat>
  <Paragraphs>47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Percepcja zabezpieczenia dochodów na starość Postawy studentów wobec ryzyka  starości  Przygotowano jako część projektu  w ramach programu Potencjał: „Międzypokoleniowy dialog o zabezpieczeniu starości” </vt:lpstr>
      <vt:lpstr>Motyw</vt:lpstr>
      <vt:lpstr>Wyniki badań PAPI – Postawy studentów wobec ryzyka zabezpieczenia starości respondenci wg płci N=1126 studentów studiów ekonomicznych oraz administracyjnych </vt:lpstr>
      <vt:lpstr>Metodyka badań</vt:lpstr>
      <vt:lpstr>Pytania ankietowe</vt:lpstr>
      <vt:lpstr>Struktura próby badawczej</vt:lpstr>
      <vt:lpstr>Wyniki badań</vt:lpstr>
      <vt:lpstr>Wyniki badań - Opinie respondentów dotyczące wykreowanego w mediach obrazu STAROŚCI w badanych kohortach wiekowych </vt:lpstr>
      <vt:lpstr>Wyniki badań – Opinie respondentów dotyczące wyobrażenia własnej STAROŚCI w badanych kohortach wiekowych</vt:lpstr>
      <vt:lpstr>Opinie respondentów na temat wydatku 300 tys. zł w wieku 45 lat w badanych kohortach wiekowych</vt:lpstr>
      <vt:lpstr>Konkluzje </vt:lpstr>
      <vt:lpstr>Wnioski</vt:lpstr>
      <vt:lpstr>Dziękuję za uwagę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Łapińska, Joanna</dc:creator>
  <cp:lastModifiedBy>Szaruga, Aleksandra</cp:lastModifiedBy>
  <cp:revision>19</cp:revision>
  <dcterms:created xsi:type="dcterms:W3CDTF">2025-05-21T06:02:16Z</dcterms:created>
  <dcterms:modified xsi:type="dcterms:W3CDTF">2025-06-10T12:54:42Z</dcterms:modified>
</cp:coreProperties>
</file>