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564AE"/>
    <a:srgbClr val="333333"/>
    <a:srgbClr val="70357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42" d="100"/>
          <a:sy n="42" d="100"/>
        </p:scale>
        <p:origin x="60" y="10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57658-880C-47C2-BF6A-9587FBB3F19C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AFF3F-D8A9-48AD-9368-EB95A813C2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23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AFF3F-D8A9-48AD-9368-EB95A813C22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3362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8AFF3F-D8A9-48AD-9368-EB95A813C22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040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098ABD-B6E6-F46E-FCCE-654C8535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698F52A-EEA2-67E8-C169-41D7BC38B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20A0C-1B19-8B60-6E6F-0EECCD90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15BAED-EF05-E68F-262F-1793DA420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0AD8EB-4475-8C6E-6D21-CEC123B6D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45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64E8D-29D5-1D9A-AA4A-0EDEF77B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7377C46-1456-F4D1-C778-29A4BEBD9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79D86-9CD6-F2AD-A37E-E6AFB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439FFB-2B6D-EEB9-F5F5-D0762400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4408-85E5-A8B9-869C-4B60D67A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07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25BAEA8-F93A-9323-E6AB-EA28AB08D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16D5A13-A870-C32E-3687-B0ABD1980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90136B-8F30-20BA-C11A-93B146E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FCA1D-F3F1-A796-F543-D4339307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8D6995-BEB9-3BAA-0E41-F1963F6C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25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F8295C-7DB0-4C05-6820-F9A00B71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CCA405-AF6E-4326-841D-26F6DDED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583F3D-75A8-3592-546B-C062E54C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1AC3EA-A727-2E79-C767-B6B86DD5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29DB60-45E3-FAA9-3A7E-29B5FD36B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350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A9D6E8-AF37-1C38-B3E0-12D504A6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C33DBB-4359-12AF-24FB-7B1D7A2FE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48FA7B-51BB-4B4A-5A5F-97A019C3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750D22-8A56-A9EB-66E8-D8B70880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8641C1-FBBA-2242-207F-F2CF3591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03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A484A9-CFDF-2889-4784-0021198B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45B03D-6D9E-AF74-0C30-C69017191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D31122-0055-5D18-A3AF-30FF26306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23DEBA0-068C-4F18-A46F-82DEAC65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B63055-B550-177B-8628-CBD74195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48315D-06E4-B27A-4E09-98E0C662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2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A204E5-5B1C-9E4E-2820-3ED31BD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96C0830-BBCB-168E-562F-AC14DAFD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19204D-5316-E125-FFAD-CA382AD89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7683358-4631-19E4-B5B6-E407AAC82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0117D7-CA87-E385-0352-0FBBD49D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C81E755-0220-2D2A-0742-6A02BD98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6C9D2E5-113D-8E63-8434-03BB8B138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2F1B3F-0676-D357-D883-C4B21642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7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B1607-66A7-D2C9-5942-50E0224F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28859E-0C56-7286-8FA8-369392AD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9EE245-7D6A-C1A1-01BA-DA57F42C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69CD508-B232-51C8-FFC0-8C9D17FA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60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5FA224-E19A-7EB1-388A-E92072C8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3CA73B8-F051-CBE2-7AEA-6C737421D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CE0B56-72F3-2BED-6017-8D2A9F44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90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58A737-9995-2CBD-12C2-7B0E56FC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567C51-5281-783A-2D24-CC8D69BE9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F3CDAD-DFA5-7084-5554-698EE0529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690F8B-D0F6-4F4D-586E-ED3573B2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872761-75CA-984A-444B-83A10F3E7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1833AE-E75C-B699-B01B-36995DA2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03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72A65-EE18-A951-85CB-1A00364E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47087EE-2964-8EEE-2709-ADB5143B8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29E07B-86CD-F575-E271-3588DABEA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95A209-0FE8-1C69-DC70-C8EA800E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A9896CF-A56D-D422-6EAC-0D2FBA25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9984E85-71C4-A790-9336-D84D6CB9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41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1EA23AC-3181-CDF2-3240-EEDBF5CF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FB57BB-461A-D2A8-5AF5-737823BD7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981382-534D-4508-B0A9-A657A121F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F63CE-A311-4B30-BB60-09233F2C20F2}" type="datetimeFigureOut">
              <a:rPr lang="pl-PL" smtClean="0"/>
              <a:t>2026-08-27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7E43A3-DACD-60DD-1490-89EE48865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38EDFE-EE9D-2C8A-5A4C-261473147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A1F031-8F20-43BF-BE42-9E4429CD5D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6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509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ZUS ≠ FUS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2024439"/>
            <a:ext cx="6576711" cy="3765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Składki na ubezpieczenia społeczne wpływają do  specjalnego funduszu – </a:t>
            </a:r>
            <a:r>
              <a:rPr lang="pl-PL" sz="2400" b="1" dirty="0">
                <a:solidFill>
                  <a:srgbClr val="000000"/>
                </a:solidFill>
              </a:rPr>
              <a:t>Funduszu Ubezpieczeń Społecznych (FUS)</a:t>
            </a:r>
            <a:r>
              <a:rPr lang="pl-PL" sz="2400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Ze środków FUS finansowane są świadczenia,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m.in. emerytury, renty i zasiłki. Świadczenia te  wypłaca ZUS albo wypłacają je płatnicy składek.</a:t>
            </a:r>
          </a:p>
          <a:p>
            <a:pPr marL="0" indent="0">
              <a:buNone/>
            </a:pPr>
            <a:endParaRPr lang="pl-PL" sz="24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0000"/>
                </a:solidFill>
              </a:rPr>
              <a:t>Funduszem Ubezpieczeń Społecznych zarządza Zakład Ubezpieczeń Społecznych</a:t>
            </a:r>
            <a:r>
              <a:rPr lang="pl-PL" sz="2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Obraz 4" descr="Mężczyzna garniturze, który ma 6 rąk. Każda z nich coś trzyma i coś robi: trzyma sejf, banknoty, dokumenty, pisze na klawiaturze i rzuca monetami.">
            <a:extLst>
              <a:ext uri="{FF2B5EF4-FFF2-40B4-BE49-F238E27FC236}">
                <a16:creationId xmlns:a16="http://schemas.microsoft.com/office/drawing/2014/main" id="{65139651-9F0D-6B87-67CD-C0724F1A6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823" y="1468747"/>
            <a:ext cx="4026978" cy="4209130"/>
          </a:xfrm>
          <a:prstGeom prst="rect">
            <a:avLst/>
          </a:prstGeom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DEEFEC7E-A3FD-19AD-EB37-F0E615EF372E}"/>
              </a:ext>
            </a:extLst>
          </p:cNvPr>
          <p:cNvSpPr/>
          <p:nvPr/>
        </p:nvSpPr>
        <p:spPr>
          <a:xfrm>
            <a:off x="962521" y="4397863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70357A"/>
          </a:solidFill>
        </p:spPr>
        <p:txBody>
          <a:bodyPr wrap="square" lIns="0" tIns="0" rIns="0" bIns="0" rtlCol="0"/>
          <a:lstStyle/>
          <a:p>
            <a:endParaRPr>
              <a:solidFill>
                <a:srgbClr val="2564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00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804" y="2970790"/>
            <a:ext cx="5023503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ZUS działa na podstawie ustawy.</a:t>
            </a:r>
          </a:p>
        </p:txBody>
      </p:sp>
      <p:pic>
        <p:nvPicPr>
          <p:cNvPr id="4" name="Obraz 3" descr="Kalendarz na ścianę. Na kartce jest data: 13 października 1998 roku.">
            <a:extLst>
              <a:ext uri="{FF2B5EF4-FFF2-40B4-BE49-F238E27FC236}">
                <a16:creationId xmlns:a16="http://schemas.microsoft.com/office/drawing/2014/main" id="{05F89E53-1F09-4F5D-F127-1F9EB68DA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638" y="1109926"/>
            <a:ext cx="3619968" cy="447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1" y="1095407"/>
            <a:ext cx="4017618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ZUS nie tworzy prawa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079" y="3769546"/>
            <a:ext cx="4335751" cy="2713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0000"/>
                </a:solidFill>
              </a:rPr>
              <a:t>Parlament</a:t>
            </a:r>
            <a:r>
              <a:rPr lang="pl-PL" sz="2400" dirty="0">
                <a:solidFill>
                  <a:srgbClr val="000000"/>
                </a:solidFill>
              </a:rPr>
              <a:t> określa:</a:t>
            </a:r>
          </a:p>
          <a:p>
            <a:pPr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  wysokość składek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  na ubezpieczenia;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60F7699-B71E-79D5-A241-007E9F3E5210}"/>
              </a:ext>
            </a:extLst>
          </p:cNvPr>
          <p:cNvSpPr txBox="1">
            <a:spLocks/>
          </p:cNvSpPr>
          <p:nvPr/>
        </p:nvSpPr>
        <p:spPr>
          <a:xfrm>
            <a:off x="6096000" y="3769546"/>
            <a:ext cx="4925812" cy="3765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000000"/>
                </a:solidFill>
              </a:rPr>
              <a:t>ZUS</a:t>
            </a:r>
            <a:r>
              <a:rPr lang="pl-PL" sz="2400" dirty="0">
                <a:solidFill>
                  <a:srgbClr val="000000"/>
                </a:solidFill>
              </a:rPr>
              <a:t> nie ma wpływu na wysokość: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składek na ubezpieczenia  społeczne, </a:t>
            </a:r>
            <a:r>
              <a:rPr lang="pl-PL" sz="2400" b="1" dirty="0">
                <a:solidFill>
                  <a:srgbClr val="000000"/>
                </a:solidFill>
              </a:rPr>
              <a:t>ale</a:t>
            </a:r>
            <a:r>
              <a:rPr lang="pl-PL" sz="2400" dirty="0">
                <a:solidFill>
                  <a:srgbClr val="000000"/>
                </a:solidFill>
              </a:rPr>
              <a:t> musi je zbierać  i zapisywać na kontach;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świadczeń, </a:t>
            </a:r>
            <a:r>
              <a:rPr lang="pl-PL" sz="2400" b="1" dirty="0">
                <a:solidFill>
                  <a:srgbClr val="000000"/>
                </a:solidFill>
              </a:rPr>
              <a:t>ale</a:t>
            </a:r>
            <a:r>
              <a:rPr lang="pl-PL" sz="2400" dirty="0">
                <a:solidFill>
                  <a:srgbClr val="000000"/>
                </a:solidFill>
              </a:rPr>
              <a:t> musi je prawidłowo obliczyć i wypłacić.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8A590EC-812F-F3C0-33D8-B454828862CD}"/>
              </a:ext>
            </a:extLst>
          </p:cNvPr>
          <p:cNvSpPr txBox="1"/>
          <p:nvPr/>
        </p:nvSpPr>
        <p:spPr>
          <a:xfrm>
            <a:off x="963079" y="5262283"/>
            <a:ext cx="37670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zasady przyznawania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i obliczania świadczeń.</a:t>
            </a:r>
          </a:p>
          <a:p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1" name="Obraz 40" descr="Mężczyzna ubrany w garnitur, który stoi za mównicą i przemawia.">
            <a:extLst>
              <a:ext uri="{FF2B5EF4-FFF2-40B4-BE49-F238E27FC236}">
                <a16:creationId xmlns:a16="http://schemas.microsoft.com/office/drawing/2014/main" id="{AA948855-058C-1E46-7633-BBF9A008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12" y="1929125"/>
            <a:ext cx="1710287" cy="1755707"/>
          </a:xfrm>
          <a:prstGeom prst="rect">
            <a:avLst/>
          </a:prstGeom>
        </p:spPr>
      </p:pic>
      <p:sp>
        <p:nvSpPr>
          <p:cNvPr id="42" name="object 33">
            <a:extLst>
              <a:ext uri="{FF2B5EF4-FFF2-40B4-BE49-F238E27FC236}">
                <a16:creationId xmlns:a16="http://schemas.microsoft.com/office/drawing/2014/main" id="{12453C35-1D73-6847-A285-9801D9DC3FCE}"/>
              </a:ext>
            </a:extLst>
          </p:cNvPr>
          <p:cNvSpPr/>
          <p:nvPr/>
        </p:nvSpPr>
        <p:spPr>
          <a:xfrm>
            <a:off x="6670040" y="2445347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5" h="677544">
                <a:moveTo>
                  <a:pt x="493420" y="0"/>
                </a:moveTo>
                <a:lnTo>
                  <a:pt x="135496" y="0"/>
                </a:lnTo>
                <a:lnTo>
                  <a:pt x="57162" y="2117"/>
                </a:lnTo>
                <a:lnTo>
                  <a:pt x="16937" y="16938"/>
                </a:lnTo>
                <a:lnTo>
                  <a:pt x="2117" y="57167"/>
                </a:lnTo>
                <a:lnTo>
                  <a:pt x="0" y="135509"/>
                </a:lnTo>
                <a:lnTo>
                  <a:pt x="0" y="541972"/>
                </a:lnTo>
                <a:lnTo>
                  <a:pt x="2117" y="620306"/>
                </a:lnTo>
                <a:lnTo>
                  <a:pt x="16937" y="660531"/>
                </a:lnTo>
                <a:lnTo>
                  <a:pt x="57162" y="675351"/>
                </a:lnTo>
                <a:lnTo>
                  <a:pt x="135496" y="677468"/>
                </a:lnTo>
                <a:lnTo>
                  <a:pt x="493420" y="677468"/>
                </a:lnTo>
                <a:lnTo>
                  <a:pt x="571761" y="675351"/>
                </a:lnTo>
                <a:lnTo>
                  <a:pt x="611990" y="660531"/>
                </a:lnTo>
                <a:lnTo>
                  <a:pt x="626812" y="620306"/>
                </a:lnTo>
                <a:lnTo>
                  <a:pt x="628589" y="554545"/>
                </a:lnTo>
                <a:lnTo>
                  <a:pt x="147853" y="554545"/>
                </a:lnTo>
                <a:lnTo>
                  <a:pt x="147853" y="512864"/>
                </a:lnTo>
                <a:lnTo>
                  <a:pt x="148589" y="508520"/>
                </a:lnTo>
                <a:lnTo>
                  <a:pt x="151663" y="499910"/>
                </a:lnTo>
                <a:lnTo>
                  <a:pt x="153771" y="495947"/>
                </a:lnTo>
                <a:lnTo>
                  <a:pt x="156438" y="492302"/>
                </a:lnTo>
                <a:lnTo>
                  <a:pt x="353186" y="211264"/>
                </a:lnTo>
                <a:lnTo>
                  <a:pt x="163906" y="211264"/>
                </a:lnTo>
                <a:lnTo>
                  <a:pt x="163906" y="136690"/>
                </a:lnTo>
                <a:lnTo>
                  <a:pt x="628929" y="136690"/>
                </a:lnTo>
                <a:lnTo>
                  <a:pt x="628929" y="135509"/>
                </a:lnTo>
                <a:lnTo>
                  <a:pt x="626812" y="57167"/>
                </a:lnTo>
                <a:lnTo>
                  <a:pt x="611990" y="16938"/>
                </a:lnTo>
                <a:lnTo>
                  <a:pt x="571761" y="2117"/>
                </a:lnTo>
                <a:lnTo>
                  <a:pt x="493420" y="0"/>
                </a:lnTo>
                <a:close/>
              </a:path>
              <a:path w="629285" h="677544">
                <a:moveTo>
                  <a:pt x="628929" y="136690"/>
                </a:moveTo>
                <a:lnTo>
                  <a:pt x="476516" y="136690"/>
                </a:lnTo>
                <a:lnTo>
                  <a:pt x="476516" y="176644"/>
                </a:lnTo>
                <a:lnTo>
                  <a:pt x="475703" y="181533"/>
                </a:lnTo>
                <a:lnTo>
                  <a:pt x="472439" y="191084"/>
                </a:lnTo>
                <a:lnTo>
                  <a:pt x="470204" y="195567"/>
                </a:lnTo>
                <a:lnTo>
                  <a:pt x="467321" y="199771"/>
                </a:lnTo>
                <a:lnTo>
                  <a:pt x="271157" y="479971"/>
                </a:lnTo>
                <a:lnTo>
                  <a:pt x="470204" y="479971"/>
                </a:lnTo>
                <a:lnTo>
                  <a:pt x="470204" y="554545"/>
                </a:lnTo>
                <a:lnTo>
                  <a:pt x="628589" y="554545"/>
                </a:lnTo>
                <a:lnTo>
                  <a:pt x="628929" y="541972"/>
                </a:lnTo>
                <a:lnTo>
                  <a:pt x="628929" y="136690"/>
                </a:lnTo>
                <a:close/>
              </a:path>
            </a:pathLst>
          </a:custGeom>
          <a:solidFill>
            <a:srgbClr val="2564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34">
            <a:extLst>
              <a:ext uri="{FF2B5EF4-FFF2-40B4-BE49-F238E27FC236}">
                <a16:creationId xmlns:a16="http://schemas.microsoft.com/office/drawing/2014/main" id="{E4FF0973-5E12-7ACD-73AF-2DED80CD4B5B}"/>
              </a:ext>
            </a:extLst>
          </p:cNvPr>
          <p:cNvSpPr/>
          <p:nvPr/>
        </p:nvSpPr>
        <p:spPr>
          <a:xfrm>
            <a:off x="7392674" y="2445347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5" h="677544">
                <a:moveTo>
                  <a:pt x="493420" y="0"/>
                </a:moveTo>
                <a:lnTo>
                  <a:pt x="135496" y="0"/>
                </a:lnTo>
                <a:lnTo>
                  <a:pt x="57162" y="2117"/>
                </a:lnTo>
                <a:lnTo>
                  <a:pt x="16937" y="16938"/>
                </a:lnTo>
                <a:lnTo>
                  <a:pt x="2117" y="57167"/>
                </a:lnTo>
                <a:lnTo>
                  <a:pt x="0" y="135509"/>
                </a:lnTo>
                <a:lnTo>
                  <a:pt x="114" y="546227"/>
                </a:lnTo>
                <a:lnTo>
                  <a:pt x="2117" y="620306"/>
                </a:lnTo>
                <a:lnTo>
                  <a:pt x="16937" y="660531"/>
                </a:lnTo>
                <a:lnTo>
                  <a:pt x="57162" y="675351"/>
                </a:lnTo>
                <a:lnTo>
                  <a:pt x="135496" y="677468"/>
                </a:lnTo>
                <a:lnTo>
                  <a:pt x="493420" y="677468"/>
                </a:lnTo>
                <a:lnTo>
                  <a:pt x="571761" y="675351"/>
                </a:lnTo>
                <a:lnTo>
                  <a:pt x="611990" y="660531"/>
                </a:lnTo>
                <a:lnTo>
                  <a:pt x="626812" y="620306"/>
                </a:lnTo>
                <a:lnTo>
                  <a:pt x="628465" y="559130"/>
                </a:lnTo>
                <a:lnTo>
                  <a:pt x="313181" y="559130"/>
                </a:lnTo>
                <a:lnTo>
                  <a:pt x="292784" y="558324"/>
                </a:lnTo>
                <a:lnTo>
                  <a:pt x="255217" y="551875"/>
                </a:lnTo>
                <a:lnTo>
                  <a:pt x="207281" y="530748"/>
                </a:lnTo>
                <a:lnTo>
                  <a:pt x="170609" y="497925"/>
                </a:lnTo>
                <a:lnTo>
                  <a:pt x="145973" y="454748"/>
                </a:lnTo>
                <a:lnTo>
                  <a:pt x="134415" y="403015"/>
                </a:lnTo>
                <a:lnTo>
                  <a:pt x="133642" y="384200"/>
                </a:lnTo>
                <a:lnTo>
                  <a:pt x="133642" y="136690"/>
                </a:lnTo>
                <a:lnTo>
                  <a:pt x="628929" y="136690"/>
                </a:lnTo>
                <a:lnTo>
                  <a:pt x="628929" y="135509"/>
                </a:lnTo>
                <a:lnTo>
                  <a:pt x="626812" y="57167"/>
                </a:lnTo>
                <a:lnTo>
                  <a:pt x="611990" y="16938"/>
                </a:lnTo>
                <a:lnTo>
                  <a:pt x="571761" y="2117"/>
                </a:lnTo>
                <a:lnTo>
                  <a:pt x="493420" y="0"/>
                </a:lnTo>
                <a:close/>
              </a:path>
              <a:path w="629285" h="677544">
                <a:moveTo>
                  <a:pt x="628929" y="136690"/>
                </a:moveTo>
                <a:lnTo>
                  <a:pt x="492721" y="136690"/>
                </a:lnTo>
                <a:lnTo>
                  <a:pt x="492721" y="384200"/>
                </a:lnTo>
                <a:lnTo>
                  <a:pt x="491942" y="403015"/>
                </a:lnTo>
                <a:lnTo>
                  <a:pt x="480237" y="454748"/>
                </a:lnTo>
                <a:lnTo>
                  <a:pt x="455484" y="497925"/>
                </a:lnTo>
                <a:lnTo>
                  <a:pt x="418803" y="530748"/>
                </a:lnTo>
                <a:lnTo>
                  <a:pt x="370882" y="551875"/>
                </a:lnTo>
                <a:lnTo>
                  <a:pt x="313181" y="559130"/>
                </a:lnTo>
                <a:lnTo>
                  <a:pt x="628465" y="559130"/>
                </a:lnTo>
                <a:lnTo>
                  <a:pt x="628814" y="546227"/>
                </a:lnTo>
                <a:lnTo>
                  <a:pt x="628929" y="136690"/>
                </a:lnTo>
                <a:close/>
              </a:path>
              <a:path w="629285" h="677544">
                <a:moveTo>
                  <a:pt x="395770" y="136690"/>
                </a:moveTo>
                <a:lnTo>
                  <a:pt x="230581" y="136690"/>
                </a:lnTo>
                <a:lnTo>
                  <a:pt x="230590" y="384200"/>
                </a:lnTo>
                <a:lnTo>
                  <a:pt x="230933" y="394652"/>
                </a:lnTo>
                <a:lnTo>
                  <a:pt x="243016" y="439402"/>
                </a:lnTo>
                <a:lnTo>
                  <a:pt x="270978" y="467948"/>
                </a:lnTo>
                <a:lnTo>
                  <a:pt x="313181" y="477977"/>
                </a:lnTo>
                <a:lnTo>
                  <a:pt x="322673" y="477572"/>
                </a:lnTo>
                <a:lnTo>
                  <a:pt x="362225" y="463637"/>
                </a:lnTo>
                <a:lnTo>
                  <a:pt x="387076" y="431965"/>
                </a:lnTo>
                <a:lnTo>
                  <a:pt x="395770" y="384200"/>
                </a:lnTo>
                <a:lnTo>
                  <a:pt x="395770" y="136690"/>
                </a:lnTo>
                <a:close/>
              </a:path>
            </a:pathLst>
          </a:custGeom>
          <a:solidFill>
            <a:srgbClr val="2564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5">
            <a:extLst>
              <a:ext uri="{FF2B5EF4-FFF2-40B4-BE49-F238E27FC236}">
                <a16:creationId xmlns:a16="http://schemas.microsoft.com/office/drawing/2014/main" id="{DECD0463-2D6C-862E-87FA-D67D1C863A4C}"/>
              </a:ext>
            </a:extLst>
          </p:cNvPr>
          <p:cNvSpPr/>
          <p:nvPr/>
        </p:nvSpPr>
        <p:spPr>
          <a:xfrm>
            <a:off x="8115359" y="2445347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4" h="677544">
                <a:moveTo>
                  <a:pt x="493371" y="0"/>
                </a:moveTo>
                <a:lnTo>
                  <a:pt x="135447" y="0"/>
                </a:lnTo>
                <a:lnTo>
                  <a:pt x="57113" y="2117"/>
                </a:lnTo>
                <a:lnTo>
                  <a:pt x="16887" y="16938"/>
                </a:lnTo>
                <a:lnTo>
                  <a:pt x="2068" y="57167"/>
                </a:lnTo>
                <a:lnTo>
                  <a:pt x="43" y="132092"/>
                </a:lnTo>
                <a:lnTo>
                  <a:pt x="0" y="543788"/>
                </a:lnTo>
                <a:lnTo>
                  <a:pt x="2068" y="620306"/>
                </a:lnTo>
                <a:lnTo>
                  <a:pt x="16887" y="660531"/>
                </a:lnTo>
                <a:lnTo>
                  <a:pt x="57113" y="675351"/>
                </a:lnTo>
                <a:lnTo>
                  <a:pt x="135447" y="677468"/>
                </a:lnTo>
                <a:lnTo>
                  <a:pt x="493371" y="677468"/>
                </a:lnTo>
                <a:lnTo>
                  <a:pt x="571712" y="675351"/>
                </a:lnTo>
                <a:lnTo>
                  <a:pt x="611941" y="660531"/>
                </a:lnTo>
                <a:lnTo>
                  <a:pt x="626762" y="620306"/>
                </a:lnTo>
                <a:lnTo>
                  <a:pt x="628416" y="559142"/>
                </a:lnTo>
                <a:lnTo>
                  <a:pt x="306960" y="559142"/>
                </a:lnTo>
                <a:lnTo>
                  <a:pt x="297165" y="558890"/>
                </a:lnTo>
                <a:lnTo>
                  <a:pt x="257213" y="552914"/>
                </a:lnTo>
                <a:lnTo>
                  <a:pt x="218763" y="539961"/>
                </a:lnTo>
                <a:lnTo>
                  <a:pt x="184476" y="521284"/>
                </a:lnTo>
                <a:lnTo>
                  <a:pt x="163565" y="504075"/>
                </a:lnTo>
                <a:lnTo>
                  <a:pt x="192241" y="458762"/>
                </a:lnTo>
                <a:lnTo>
                  <a:pt x="194540" y="455498"/>
                </a:lnTo>
                <a:lnTo>
                  <a:pt x="197537" y="452793"/>
                </a:lnTo>
                <a:lnTo>
                  <a:pt x="205005" y="448398"/>
                </a:lnTo>
                <a:lnTo>
                  <a:pt x="209056" y="447294"/>
                </a:lnTo>
                <a:lnTo>
                  <a:pt x="364077" y="447294"/>
                </a:lnTo>
                <a:lnTo>
                  <a:pt x="364544" y="445574"/>
                </a:lnTo>
                <a:lnTo>
                  <a:pt x="365374" y="434865"/>
                </a:lnTo>
                <a:lnTo>
                  <a:pt x="365456" y="424065"/>
                </a:lnTo>
                <a:lnTo>
                  <a:pt x="362802" y="416128"/>
                </a:lnTo>
                <a:lnTo>
                  <a:pt x="329610" y="391879"/>
                </a:lnTo>
                <a:lnTo>
                  <a:pt x="298300" y="381835"/>
                </a:lnTo>
                <a:lnTo>
                  <a:pt x="289825" y="379353"/>
                </a:lnTo>
                <a:lnTo>
                  <a:pt x="246799" y="364163"/>
                </a:lnTo>
                <a:lnTo>
                  <a:pt x="208751" y="338734"/>
                </a:lnTo>
                <a:lnTo>
                  <a:pt x="187656" y="305460"/>
                </a:lnTo>
                <a:lnTo>
                  <a:pt x="179617" y="256286"/>
                </a:lnTo>
                <a:lnTo>
                  <a:pt x="180210" y="244596"/>
                </a:lnTo>
                <a:lnTo>
                  <a:pt x="194378" y="199510"/>
                </a:lnTo>
                <a:lnTo>
                  <a:pt x="226606" y="162219"/>
                </a:lnTo>
                <a:lnTo>
                  <a:pt x="261939" y="142570"/>
                </a:lnTo>
                <a:lnTo>
                  <a:pt x="306294" y="132747"/>
                </a:lnTo>
                <a:lnTo>
                  <a:pt x="323013" y="132092"/>
                </a:lnTo>
                <a:lnTo>
                  <a:pt x="628787" y="132092"/>
                </a:lnTo>
                <a:lnTo>
                  <a:pt x="626762" y="57167"/>
                </a:lnTo>
                <a:lnTo>
                  <a:pt x="611941" y="16938"/>
                </a:lnTo>
                <a:lnTo>
                  <a:pt x="571712" y="2117"/>
                </a:lnTo>
                <a:lnTo>
                  <a:pt x="493371" y="0"/>
                </a:lnTo>
                <a:close/>
              </a:path>
              <a:path w="629284" h="677544">
                <a:moveTo>
                  <a:pt x="324169" y="208394"/>
                </a:moveTo>
                <a:lnTo>
                  <a:pt x="283592" y="220002"/>
                </a:lnTo>
                <a:lnTo>
                  <a:pt x="270245" y="251396"/>
                </a:lnTo>
                <a:lnTo>
                  <a:pt x="270245" y="259816"/>
                </a:lnTo>
                <a:lnTo>
                  <a:pt x="299353" y="286689"/>
                </a:lnTo>
                <a:lnTo>
                  <a:pt x="337627" y="300306"/>
                </a:lnTo>
                <a:lnTo>
                  <a:pt x="346152" y="303034"/>
                </a:lnTo>
                <a:lnTo>
                  <a:pt x="389305" y="319360"/>
                </a:lnTo>
                <a:lnTo>
                  <a:pt x="427559" y="344614"/>
                </a:lnTo>
                <a:lnTo>
                  <a:pt x="452146" y="385744"/>
                </a:lnTo>
                <a:lnTo>
                  <a:pt x="456668" y="420611"/>
                </a:lnTo>
                <a:lnTo>
                  <a:pt x="456041" y="434865"/>
                </a:lnTo>
                <a:lnTo>
                  <a:pt x="446635" y="474814"/>
                </a:lnTo>
                <a:lnTo>
                  <a:pt x="426497" y="509049"/>
                </a:lnTo>
                <a:lnTo>
                  <a:pt x="396225" y="535625"/>
                </a:lnTo>
                <a:lnTo>
                  <a:pt x="356029" y="553083"/>
                </a:lnTo>
                <a:lnTo>
                  <a:pt x="306960" y="559142"/>
                </a:lnTo>
                <a:lnTo>
                  <a:pt x="628416" y="559142"/>
                </a:lnTo>
                <a:lnTo>
                  <a:pt x="628831" y="543788"/>
                </a:lnTo>
                <a:lnTo>
                  <a:pt x="628880" y="235343"/>
                </a:lnTo>
                <a:lnTo>
                  <a:pt x="401220" y="235343"/>
                </a:lnTo>
                <a:lnTo>
                  <a:pt x="396483" y="233946"/>
                </a:lnTo>
                <a:lnTo>
                  <a:pt x="360491" y="215328"/>
                </a:lnTo>
                <a:lnTo>
                  <a:pt x="331836" y="208655"/>
                </a:lnTo>
                <a:lnTo>
                  <a:pt x="324169" y="208394"/>
                </a:lnTo>
                <a:close/>
              </a:path>
              <a:path w="629284" h="677544">
                <a:moveTo>
                  <a:pt x="364077" y="447294"/>
                </a:moveTo>
                <a:lnTo>
                  <a:pt x="219203" y="447294"/>
                </a:lnTo>
                <a:lnTo>
                  <a:pt x="224994" y="449097"/>
                </a:lnTo>
                <a:lnTo>
                  <a:pt x="236653" y="456361"/>
                </a:lnTo>
                <a:lnTo>
                  <a:pt x="275985" y="476834"/>
                </a:lnTo>
                <a:lnTo>
                  <a:pt x="309843" y="482282"/>
                </a:lnTo>
                <a:lnTo>
                  <a:pt x="322298" y="481554"/>
                </a:lnTo>
                <a:lnTo>
                  <a:pt x="357243" y="464001"/>
                </a:lnTo>
                <a:lnTo>
                  <a:pt x="361807" y="455639"/>
                </a:lnTo>
                <a:lnTo>
                  <a:pt x="364077" y="447294"/>
                </a:lnTo>
                <a:close/>
              </a:path>
              <a:path w="629284" h="677544">
                <a:moveTo>
                  <a:pt x="628787" y="132092"/>
                </a:moveTo>
                <a:lnTo>
                  <a:pt x="323013" y="132092"/>
                </a:lnTo>
                <a:lnTo>
                  <a:pt x="332562" y="132281"/>
                </a:lnTo>
                <a:lnTo>
                  <a:pt x="341985" y="132846"/>
                </a:lnTo>
                <a:lnTo>
                  <a:pt x="386709" y="141237"/>
                </a:lnTo>
                <a:lnTo>
                  <a:pt x="425553" y="158051"/>
                </a:lnTo>
                <a:lnTo>
                  <a:pt x="450940" y="176555"/>
                </a:lnTo>
                <a:lnTo>
                  <a:pt x="426795" y="221649"/>
                </a:lnTo>
                <a:lnTo>
                  <a:pt x="410592" y="235343"/>
                </a:lnTo>
                <a:lnTo>
                  <a:pt x="628880" y="235343"/>
                </a:lnTo>
                <a:lnTo>
                  <a:pt x="628787" y="132092"/>
                </a:lnTo>
                <a:close/>
              </a:path>
            </a:pathLst>
          </a:custGeom>
          <a:solidFill>
            <a:srgbClr val="2564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31" descr="Rysunek. Od parlamentu strzałka prowadzi do ZUS.">
            <a:extLst>
              <a:ext uri="{FF2B5EF4-FFF2-40B4-BE49-F238E27FC236}">
                <a16:creationId xmlns:a16="http://schemas.microsoft.com/office/drawing/2014/main" id="{1E4140CB-ECF8-3AA6-28DB-C2B3EA9E0819}"/>
              </a:ext>
            </a:extLst>
          </p:cNvPr>
          <p:cNvSpPr/>
          <p:nvPr/>
        </p:nvSpPr>
        <p:spPr>
          <a:xfrm>
            <a:off x="4421773" y="2784120"/>
            <a:ext cx="1341186" cy="45719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2564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32">
            <a:extLst>
              <a:ext uri="{FF2B5EF4-FFF2-40B4-BE49-F238E27FC236}">
                <a16:creationId xmlns:a16="http://schemas.microsoft.com/office/drawing/2014/main" id="{2B66152B-F66F-5C89-00F4-5B0C8392A79D}"/>
              </a:ext>
            </a:extLst>
          </p:cNvPr>
          <p:cNvSpPr/>
          <p:nvPr/>
        </p:nvSpPr>
        <p:spPr>
          <a:xfrm>
            <a:off x="5238523" y="2410909"/>
            <a:ext cx="979800" cy="752577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2564A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3556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Wydatki FUS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1" y="2300297"/>
            <a:ext cx="6072329" cy="3765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Planowane wydatki FUS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w 2026 roku to </a:t>
            </a:r>
            <a:r>
              <a:rPr lang="pl-PL" sz="2400" b="1" dirty="0">
                <a:solidFill>
                  <a:srgbClr val="000000"/>
                </a:solidFill>
              </a:rPr>
              <a:t>500,7 mld zł</a:t>
            </a:r>
            <a:r>
              <a:rPr lang="pl-PL" sz="2400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Planowane wydatki budżetu państwa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w 2026 roku to </a:t>
            </a:r>
            <a:r>
              <a:rPr lang="pl-PL" sz="2400" b="1" dirty="0">
                <a:solidFill>
                  <a:srgbClr val="000000"/>
                </a:solidFill>
              </a:rPr>
              <a:t>918,9 mld zł</a:t>
            </a:r>
            <a:r>
              <a:rPr lang="pl-PL" sz="2400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FUS wydaje więc około </a:t>
            </a:r>
            <a:r>
              <a:rPr lang="pl-PL" sz="2400" b="1" dirty="0">
                <a:solidFill>
                  <a:srgbClr val="000000"/>
                </a:solidFill>
              </a:rPr>
              <a:t>54,5%</a:t>
            </a:r>
            <a:r>
              <a:rPr lang="pl-PL" sz="2400" dirty="0">
                <a:solidFill>
                  <a:srgbClr val="000000"/>
                </a:solidFill>
              </a:rPr>
              <a:t> tego,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co wydaje budżet państwa.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pic>
        <p:nvPicPr>
          <p:cNvPr id="5" name="Obraz 4" descr="Dłoń trzymająca banknoty 100-złotowe.">
            <a:extLst>
              <a:ext uri="{FF2B5EF4-FFF2-40B4-BE49-F238E27FC236}">
                <a16:creationId xmlns:a16="http://schemas.microsoft.com/office/drawing/2014/main" id="{375682A8-3FE5-AE55-7062-F7C58B038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784" y="1039773"/>
            <a:ext cx="3778534" cy="48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8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3877"/>
            <a:ext cx="10515600" cy="916420"/>
          </a:xfrm>
        </p:spPr>
        <p:txBody>
          <a:bodyPr/>
          <a:lstStyle/>
          <a:p>
            <a:r>
              <a:rPr lang="pl-PL" b="1" dirty="0">
                <a:solidFill>
                  <a:srgbClr val="2564AE"/>
                </a:solidFill>
              </a:rPr>
              <a:t>Lekcja 1: Świadomy zawsze ubezpieczony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332" y="2897233"/>
            <a:ext cx="5464908" cy="2278235"/>
          </a:xfrm>
        </p:spPr>
        <p:txBody>
          <a:bodyPr/>
          <a:lstStyle/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0000"/>
                </a:solidFill>
              </a:rPr>
              <a:t>Cel ubezpieczeń społecznych  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0000"/>
                </a:solidFill>
              </a:rPr>
              <a:t>Historia ubezpieczeń  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0000"/>
                </a:solidFill>
              </a:rPr>
              <a:t>Zadania ZUS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0000"/>
                </a:solidFill>
              </a:rPr>
              <a:t>ZUS ≠ FUS</a:t>
            </a:r>
          </a:p>
          <a:p>
            <a:endParaRPr lang="pl-PL" dirty="0"/>
          </a:p>
        </p:txBody>
      </p:sp>
      <p:pic>
        <p:nvPicPr>
          <p:cNvPr id="8" name="Obraz 7" descr="Dziewczynka w kasku jedzie na rowerze.">
            <a:extLst>
              <a:ext uri="{FF2B5EF4-FFF2-40B4-BE49-F238E27FC236}">
                <a16:creationId xmlns:a16="http://schemas.microsoft.com/office/drawing/2014/main" id="{919E2E09-52A1-EA8C-D1A0-72D27129F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215" y="2414954"/>
            <a:ext cx="3280317" cy="366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56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107130"/>
            <a:ext cx="10515600" cy="916420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Cel ubezpieczeń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1979867"/>
            <a:ext cx="5699534" cy="39051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Ubezpieczenia społeczne zapewnią Ci pieniądze na pokrycie podstawowych potrzeb, gdy nie będziesz mógł pracować, 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np. z powodu choroby, macierzyństwa czy wypadku przy pracy, lub gdy będziesz w wieku emerytalnym.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ZUS wypłaca świadczenia przez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określony czas (np. zasiłek chorobowy, macierzyński) albo do końca życia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(np. emeryturę).</a:t>
            </a:r>
          </a:p>
        </p:txBody>
      </p:sp>
      <p:pic>
        <p:nvPicPr>
          <p:cNvPr id="5" name="Obraz 4" descr="Dwójka mężczyzn - jeden spada z drabiny razem z wiadrem zielonej farby, a drugi idzie o lasce mijając go.">
            <a:extLst>
              <a:ext uri="{FF2B5EF4-FFF2-40B4-BE49-F238E27FC236}">
                <a16:creationId xmlns:a16="http://schemas.microsoft.com/office/drawing/2014/main" id="{D26FF504-4602-8533-D1C3-7FD2E5738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02" y="1537249"/>
            <a:ext cx="4530686" cy="418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18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Historia ubezpieczeń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2300297"/>
            <a:ext cx="5838864" cy="1944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rgbClr val="000000"/>
                </a:solidFill>
              </a:rPr>
              <a:t>Pomysł na obowiązkowe ubezpieczenia społeczne powstał w Niemczech już pod koniec XIX wieku. Wprowadził je kanclerz II Rzeszy </a:t>
            </a:r>
            <a:r>
              <a:rPr lang="pl-PL" sz="2400" b="1" dirty="0">
                <a:solidFill>
                  <a:srgbClr val="000000"/>
                </a:solidFill>
              </a:rPr>
              <a:t>Otto von Bismarck</a:t>
            </a:r>
            <a:r>
              <a:rPr lang="pl-PL" sz="2400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3EF03821-430D-0700-1713-CDB3061B89E3}"/>
              </a:ext>
            </a:extLst>
          </p:cNvPr>
          <p:cNvSpPr txBox="1">
            <a:spLocks/>
          </p:cNvSpPr>
          <p:nvPr/>
        </p:nvSpPr>
        <p:spPr>
          <a:xfrm>
            <a:off x="877112" y="4540189"/>
            <a:ext cx="10309697" cy="1632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dirty="0">
                <a:solidFill>
                  <a:srgbClr val="000000"/>
                </a:solidFill>
              </a:rPr>
              <a:t>Wiele państw, w tym Polska, uznało niemieckie rozwiązania za warte naśladowania.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>
                <a:solidFill>
                  <a:srgbClr val="000000"/>
                </a:solidFill>
              </a:rPr>
              <a:t>Polska po odzyskaniu niepodległości rozpoczęła prace nad własnym systemem ubezpieczeń społecznych.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pic>
        <p:nvPicPr>
          <p:cNvPr id="7" name="Obraz 6" descr="Skan. Nagłówek ustawy z 1933 roku o ubezpieczeniu społecznem.">
            <a:extLst>
              <a:ext uri="{FF2B5EF4-FFF2-40B4-BE49-F238E27FC236}">
                <a16:creationId xmlns:a16="http://schemas.microsoft.com/office/drawing/2014/main" id="{C8050544-217B-FF0E-A239-CA77EC4C45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652" y="1678663"/>
            <a:ext cx="4356066" cy="269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5D6ACCE-58F9-7A4D-E429-F14CE5B20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7068" y="2489887"/>
            <a:ext cx="4424698" cy="32526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0451"/>
            <a:ext cx="10515600" cy="916420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Prezentacja o historii ubezpieczeń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00A82477-184A-BCF2-1BDF-729DAC1A5316}"/>
              </a:ext>
            </a:extLst>
          </p:cNvPr>
          <p:cNvSpPr/>
          <p:nvPr/>
        </p:nvSpPr>
        <p:spPr>
          <a:xfrm>
            <a:off x="3003619" y="2136872"/>
            <a:ext cx="5972350" cy="3927865"/>
          </a:xfrm>
          <a:custGeom>
            <a:avLst/>
            <a:gdLst/>
            <a:ahLst/>
            <a:cxnLst/>
            <a:rect l="l" t="t" r="r" b="b"/>
            <a:pathLst>
              <a:path w="6673850" h="4613909">
                <a:moveTo>
                  <a:pt x="303326" y="0"/>
                </a:moveTo>
                <a:lnTo>
                  <a:pt x="127965" y="4739"/>
                </a:lnTo>
                <a:lnTo>
                  <a:pt x="37915" y="37915"/>
                </a:lnTo>
                <a:lnTo>
                  <a:pt x="4739" y="127965"/>
                </a:lnTo>
                <a:lnTo>
                  <a:pt x="0" y="303326"/>
                </a:lnTo>
                <a:lnTo>
                  <a:pt x="0" y="4310341"/>
                </a:lnTo>
                <a:lnTo>
                  <a:pt x="4739" y="4485702"/>
                </a:lnTo>
                <a:lnTo>
                  <a:pt x="37915" y="4575752"/>
                </a:lnTo>
                <a:lnTo>
                  <a:pt x="127965" y="4608929"/>
                </a:lnTo>
                <a:lnTo>
                  <a:pt x="303326" y="4613668"/>
                </a:lnTo>
                <a:lnTo>
                  <a:pt x="6369964" y="4613668"/>
                </a:lnTo>
                <a:lnTo>
                  <a:pt x="6545325" y="4608929"/>
                </a:lnTo>
                <a:lnTo>
                  <a:pt x="6635375" y="4575752"/>
                </a:lnTo>
                <a:lnTo>
                  <a:pt x="6668551" y="4485702"/>
                </a:lnTo>
                <a:lnTo>
                  <a:pt x="6673291" y="4310341"/>
                </a:lnTo>
                <a:lnTo>
                  <a:pt x="6673291" y="303326"/>
                </a:lnTo>
                <a:lnTo>
                  <a:pt x="6668551" y="127965"/>
                </a:lnTo>
                <a:lnTo>
                  <a:pt x="6635375" y="37915"/>
                </a:lnTo>
                <a:lnTo>
                  <a:pt x="6545325" y="4739"/>
                </a:lnTo>
                <a:lnTo>
                  <a:pt x="6369964" y="0"/>
                </a:lnTo>
                <a:lnTo>
                  <a:pt x="303326" y="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A2A5E8DD-7339-7A77-FA0C-5A46DDE9ED5D}"/>
              </a:ext>
            </a:extLst>
          </p:cNvPr>
          <p:cNvSpPr/>
          <p:nvPr/>
        </p:nvSpPr>
        <p:spPr>
          <a:xfrm>
            <a:off x="8416598" y="3946344"/>
            <a:ext cx="388118" cy="369217"/>
          </a:xfrm>
          <a:custGeom>
            <a:avLst/>
            <a:gdLst/>
            <a:ahLst/>
            <a:cxnLst/>
            <a:rect l="l" t="t" r="r" b="b"/>
            <a:pathLst>
              <a:path w="433704" h="433704">
                <a:moveTo>
                  <a:pt x="216661" y="433336"/>
                </a:moveTo>
                <a:lnTo>
                  <a:pt x="266340" y="427613"/>
                </a:lnTo>
                <a:lnTo>
                  <a:pt x="311944" y="411312"/>
                </a:lnTo>
                <a:lnTo>
                  <a:pt x="352173" y="385733"/>
                </a:lnTo>
                <a:lnTo>
                  <a:pt x="385725" y="352178"/>
                </a:lnTo>
                <a:lnTo>
                  <a:pt x="411302" y="311947"/>
                </a:lnTo>
                <a:lnTo>
                  <a:pt x="427601" y="266341"/>
                </a:lnTo>
                <a:lnTo>
                  <a:pt x="433323" y="216662"/>
                </a:lnTo>
                <a:lnTo>
                  <a:pt x="427601" y="166987"/>
                </a:lnTo>
                <a:lnTo>
                  <a:pt x="411302" y="121384"/>
                </a:lnTo>
                <a:lnTo>
                  <a:pt x="385725" y="81156"/>
                </a:lnTo>
                <a:lnTo>
                  <a:pt x="352173" y="47602"/>
                </a:lnTo>
                <a:lnTo>
                  <a:pt x="311944" y="22023"/>
                </a:lnTo>
                <a:lnTo>
                  <a:pt x="266340" y="5722"/>
                </a:lnTo>
                <a:lnTo>
                  <a:pt x="216661" y="0"/>
                </a:lnTo>
                <a:lnTo>
                  <a:pt x="166983" y="5722"/>
                </a:lnTo>
                <a:lnTo>
                  <a:pt x="121379" y="22023"/>
                </a:lnTo>
                <a:lnTo>
                  <a:pt x="81150" y="47602"/>
                </a:lnTo>
                <a:lnTo>
                  <a:pt x="47598" y="81156"/>
                </a:lnTo>
                <a:lnTo>
                  <a:pt x="22021" y="121384"/>
                </a:lnTo>
                <a:lnTo>
                  <a:pt x="5722" y="166987"/>
                </a:lnTo>
                <a:lnTo>
                  <a:pt x="0" y="216662"/>
                </a:lnTo>
                <a:lnTo>
                  <a:pt x="5722" y="266341"/>
                </a:lnTo>
                <a:lnTo>
                  <a:pt x="22021" y="311947"/>
                </a:lnTo>
                <a:lnTo>
                  <a:pt x="47598" y="352178"/>
                </a:lnTo>
                <a:lnTo>
                  <a:pt x="81150" y="385733"/>
                </a:lnTo>
                <a:lnTo>
                  <a:pt x="121379" y="411312"/>
                </a:lnTo>
                <a:lnTo>
                  <a:pt x="166983" y="427613"/>
                </a:lnTo>
                <a:lnTo>
                  <a:pt x="216661" y="433336"/>
                </a:lnTo>
                <a:close/>
              </a:path>
            </a:pathLst>
          </a:custGeom>
          <a:ln w="38099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324833CA-A27A-E32C-7566-AFA59D544A73}"/>
              </a:ext>
            </a:extLst>
          </p:cNvPr>
          <p:cNvSpPr/>
          <p:nvPr/>
        </p:nvSpPr>
        <p:spPr>
          <a:xfrm>
            <a:off x="3547068" y="2489887"/>
            <a:ext cx="4424698" cy="3252679"/>
          </a:xfrm>
          <a:custGeom>
            <a:avLst/>
            <a:gdLst/>
            <a:ahLst/>
            <a:cxnLst/>
            <a:rect l="l" t="t" r="r" b="b"/>
            <a:pathLst>
              <a:path w="5487670" h="3820795">
                <a:moveTo>
                  <a:pt x="0" y="3820210"/>
                </a:moveTo>
                <a:lnTo>
                  <a:pt x="5487327" y="3820210"/>
                </a:lnTo>
                <a:lnTo>
                  <a:pt x="5487327" y="0"/>
                </a:lnTo>
                <a:lnTo>
                  <a:pt x="0" y="0"/>
                </a:lnTo>
                <a:lnTo>
                  <a:pt x="0" y="382021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777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63" y="1040417"/>
            <a:ext cx="10697473" cy="916420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2564AE"/>
                </a:solidFill>
              </a:rPr>
              <a:t>Uczestnicy powszechnego systemu ubezpieczeń społecznych to: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303" y="1901345"/>
            <a:ext cx="2877765" cy="27036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solidFill>
                  <a:srgbClr val="000000"/>
                </a:solidFill>
              </a:rPr>
              <a:t>świadczeniobiorcy</a:t>
            </a:r>
          </a:p>
          <a:p>
            <a:pPr marL="0" indent="0" algn="ctr">
              <a:buNone/>
            </a:pPr>
            <a:r>
              <a:rPr lang="pl-PL" sz="1900" dirty="0">
                <a:solidFill>
                  <a:srgbClr val="000000"/>
                </a:solidFill>
              </a:rPr>
              <a:t>m.in. emeryci, renciści,  osoby, które pobierają  zasiłki</a:t>
            </a:r>
          </a:p>
          <a:p>
            <a:pPr marL="0" indent="0" algn="ctr">
              <a:buNone/>
            </a:pPr>
            <a:r>
              <a:rPr lang="pl-PL" sz="1900" b="1" dirty="0">
                <a:solidFill>
                  <a:srgbClr val="000000"/>
                </a:solidFill>
              </a:rPr>
              <a:t>(około 10,5 mln)</a:t>
            </a:r>
          </a:p>
          <a:p>
            <a:pPr marL="0" indent="0">
              <a:buNone/>
            </a:pP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C4CA334-9A34-5F2F-5EC7-543C07B65DFF}"/>
              </a:ext>
            </a:extLst>
          </p:cNvPr>
          <p:cNvSpPr txBox="1">
            <a:spLocks/>
          </p:cNvSpPr>
          <p:nvPr/>
        </p:nvSpPr>
        <p:spPr>
          <a:xfrm>
            <a:off x="986709" y="1901345"/>
            <a:ext cx="2877765" cy="1944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000000"/>
                </a:solidFill>
              </a:rPr>
              <a:t>ubezpieczeni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dirty="0">
                <a:solidFill>
                  <a:srgbClr val="000000"/>
                </a:solidFill>
              </a:rPr>
              <a:t>m.in. pracownicy,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zleceniobiorcy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000000"/>
                </a:solidFill>
              </a:rPr>
              <a:t>(ponad 16 mln)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2400" dirty="0">
              <a:solidFill>
                <a:srgbClr val="70357A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628572F-B7B1-7566-354C-029A425675EC}"/>
              </a:ext>
            </a:extLst>
          </p:cNvPr>
          <p:cNvSpPr txBox="1">
            <a:spLocks/>
          </p:cNvSpPr>
          <p:nvPr/>
        </p:nvSpPr>
        <p:spPr>
          <a:xfrm>
            <a:off x="7995897" y="1899628"/>
            <a:ext cx="3010061" cy="2812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000000"/>
                </a:solidFill>
              </a:rPr>
              <a:t>płatnicy składek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900" dirty="0">
                <a:solidFill>
                  <a:srgbClr val="000000"/>
                </a:solidFill>
              </a:rPr>
              <a:t>m.in. pracodawcy,  zleceniodawcy,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1900" dirty="0">
                <a:solidFill>
                  <a:srgbClr val="000000"/>
                </a:solidFill>
              </a:rPr>
              <a:t>osoby, które prowadzą  działalność gospodarczą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000000"/>
                </a:solidFill>
              </a:rPr>
              <a:t>(około 3 mln)</a:t>
            </a:r>
          </a:p>
        </p:txBody>
      </p:sp>
      <p:pic>
        <p:nvPicPr>
          <p:cNvPr id="9" name="Obraz 8" descr="Na obrazku są trzy osoby: po lewej stronie stoi mężczyzna ubrany w zielony strój roboczy i zieloną czapkę z daszkiem, mały chłopiec i lekarz ubrany w kitel i w okularach. wszyscy w jednej ręce trzymają tarcze ochronne, a drugą rękę trzymają na biodrze.">
            <a:extLst>
              <a:ext uri="{FF2B5EF4-FFF2-40B4-BE49-F238E27FC236}">
                <a16:creationId xmlns:a16="http://schemas.microsoft.com/office/drawing/2014/main" id="{1D6975D8-7A5E-D368-06E0-0568D6B47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44" y="3843085"/>
            <a:ext cx="1853756" cy="2311530"/>
          </a:xfrm>
          <a:prstGeom prst="rect">
            <a:avLst/>
          </a:prstGeom>
        </p:spPr>
      </p:pic>
      <p:pic>
        <p:nvPicPr>
          <p:cNvPr id="11" name="Obraz 10" descr="Para w podeszłym wieku. Kobieta chodzi z balkonikiem, a mężczyzna siedzi na wózku inwalidzkim">
            <a:extLst>
              <a:ext uri="{FF2B5EF4-FFF2-40B4-BE49-F238E27FC236}">
                <a16:creationId xmlns:a16="http://schemas.microsoft.com/office/drawing/2014/main" id="{D4650AB8-D167-1DC9-ECCE-213824986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69" y="3951595"/>
            <a:ext cx="2284237" cy="2203020"/>
          </a:xfrm>
          <a:prstGeom prst="rect">
            <a:avLst/>
          </a:prstGeom>
        </p:spPr>
      </p:pic>
      <p:pic>
        <p:nvPicPr>
          <p:cNvPr id="13" name="Obraz 12" descr="Mężczyzna w garniturze rozmawiający przez telefon.">
            <a:extLst>
              <a:ext uri="{FF2B5EF4-FFF2-40B4-BE49-F238E27FC236}">
                <a16:creationId xmlns:a16="http://schemas.microsoft.com/office/drawing/2014/main" id="{4B12AEB9-5CAD-1336-7773-681C851190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65" y="3860736"/>
            <a:ext cx="2314123" cy="22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02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Najważniejsze zadania, jakie ZUS wykonuje na rzecz ubezpieczonych: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2300297"/>
            <a:ext cx="6821334" cy="3765872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prowadzi indywidualne konta ubezpieczonych;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pobiera od płatników składki na ubezpieczenia społeczne i zapisuje informacje o nich na indywidualnych kontach ubezpieczonych;</a:t>
            </a:r>
          </a:p>
        </p:txBody>
      </p:sp>
      <p:pic>
        <p:nvPicPr>
          <p:cNvPr id="9" name="Obraz 8" descr="Skarbonka w kształcie świni, która ma wyciągnięte ręce w rękawiczkach. W jednej dłoni trzyma banknoty, a w drugiej pokazuje kciuk do góry.">
            <a:extLst>
              <a:ext uri="{FF2B5EF4-FFF2-40B4-BE49-F238E27FC236}">
                <a16:creationId xmlns:a16="http://schemas.microsoft.com/office/drawing/2014/main" id="{21B8B230-5359-C6EA-630A-28F7F24D8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197" y="2480278"/>
            <a:ext cx="3879468" cy="3205413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C437CF7-9395-E90B-25A4-959195A3E5EC}"/>
              </a:ext>
            </a:extLst>
          </p:cNvPr>
          <p:cNvSpPr txBox="1">
            <a:spLocks/>
          </p:cNvSpPr>
          <p:nvPr/>
        </p:nvSpPr>
        <p:spPr>
          <a:xfrm>
            <a:off x="877111" y="3821722"/>
            <a:ext cx="6667086" cy="259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wydaje decyzje dotyczące podlegania ubezpieczeniom społecznym i prawa do świadczeń;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pobiera od płatników składki na ubezpieczenie zdrowotne i przekazuje je do Narodowego Funduszu  Zdrowia.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854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Najważniejsze zadania, jakie ZUS wykonuje na rzecz świadczeniobiorców: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2640195"/>
            <a:ext cx="6387289" cy="2420831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przyznaje i wypłaca tzw. świadczenia długoterminowe, m.in. emerytury, renty;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przyznaje i wypłaca tzw. świadczenia krótkoterminowe, m.in. zasiłki chorobowe,  macierzyńskie, opiekuńcze;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0000"/>
                </a:solidFill>
              </a:rPr>
              <a:t>kieruje na rehabilitację leczniczą.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pic>
        <p:nvPicPr>
          <p:cNvPr id="5" name="Obraz 4" descr="Lekarz wskazuje mężczyźnie o kulach otwarte drzwi">
            <a:extLst>
              <a:ext uri="{FF2B5EF4-FFF2-40B4-BE49-F238E27FC236}">
                <a16:creationId xmlns:a16="http://schemas.microsoft.com/office/drawing/2014/main" id="{478805DE-9BB7-C8C8-9A05-5A1E086FF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897" y="2136873"/>
            <a:ext cx="3549396" cy="34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6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824D9-D9EF-7AF5-9AA3-064E121E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2" y="1220453"/>
            <a:ext cx="10515600" cy="916420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2564AE"/>
                </a:solidFill>
              </a:rPr>
              <a:t>Najważniejsze zadania, jakie ZUS wykonuje na rzecz płatników składek: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2B5006-233A-B646-EC26-CD7699320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112" y="2595083"/>
            <a:ext cx="7184458" cy="3765872"/>
          </a:xfrm>
        </p:spPr>
        <p:txBody>
          <a:bodyPr>
            <a:normAutofit/>
          </a:bodyPr>
          <a:lstStyle/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2400" dirty="0">
                <a:solidFill>
                  <a:srgbClr val="000000"/>
                </a:solidFill>
              </a:rPr>
              <a:t>prowadzi konta płatników składek i rozliczenia 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z płatnikami;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2400" dirty="0">
                <a:solidFill>
                  <a:srgbClr val="000000"/>
                </a:solidFill>
              </a:rPr>
              <a:t>na wniosek dłużnika może odroczyć termin płatności składek, rozłożyć dług na raty;</a:t>
            </a:r>
          </a:p>
          <a:p>
            <a:pPr marL="358775" indent="-358775">
              <a:buClr>
                <a:srgbClr val="2564AE"/>
              </a:buCl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2400" dirty="0">
                <a:solidFill>
                  <a:srgbClr val="000000"/>
                </a:solidFill>
              </a:rPr>
              <a:t>dofinansowuje projekty, które poprawiają bezpieczeństwo i warunki pracy na stanowiskach pracy.</a:t>
            </a:r>
          </a:p>
          <a:p>
            <a:pPr marL="0" indent="0">
              <a:buNone/>
            </a:pPr>
            <a:endParaRPr lang="pl-PL" sz="2400" dirty="0">
              <a:solidFill>
                <a:srgbClr val="000000"/>
              </a:solidFill>
            </a:endParaRPr>
          </a:p>
        </p:txBody>
      </p:sp>
      <p:pic>
        <p:nvPicPr>
          <p:cNvPr id="5" name="Obraz 4" descr="Para: po lewej stronie stoi kobieta, która trzyma w ręce teczkę. Po prawej stronie stoi mężczyzna w stroju superbohatera i trzyma w jednej dłoni kartkę.">
            <a:extLst>
              <a:ext uri="{FF2B5EF4-FFF2-40B4-BE49-F238E27FC236}">
                <a16:creationId xmlns:a16="http://schemas.microsoft.com/office/drawing/2014/main" id="{67372CB3-6077-2EE4-CDEF-73E079FAF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647" y="1678663"/>
            <a:ext cx="3691525" cy="45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916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504</Words>
  <Application>Microsoft Office PowerPoint</Application>
  <PresentationFormat>Panoramiczny</PresentationFormat>
  <Paragraphs>62</Paragraphs>
  <Slides>13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Wingdings</vt:lpstr>
      <vt:lpstr>Motyw pakietu Office</vt:lpstr>
      <vt:lpstr>Prezentacja programu PowerPoint</vt:lpstr>
      <vt:lpstr>Lekcja 1: Świadomy zawsze ubezpieczony</vt:lpstr>
      <vt:lpstr>Cel ubezpieczeń</vt:lpstr>
      <vt:lpstr>Historia ubezpieczeń</vt:lpstr>
      <vt:lpstr>Prezentacja o historii ubezpieczeń</vt:lpstr>
      <vt:lpstr>Uczestnicy powszechnego systemu ubezpieczeń społecznych to:</vt:lpstr>
      <vt:lpstr>Najważniejsze zadania, jakie ZUS wykonuje na rzecz ubezpieczonych:</vt:lpstr>
      <vt:lpstr>Najważniejsze zadania, jakie ZUS wykonuje na rzecz świadczeniobiorców:</vt:lpstr>
      <vt:lpstr>Najważniejsze zadania, jakie ZUS wykonuje na rzecz płatników składek:</vt:lpstr>
      <vt:lpstr>ZUS ≠ FUS</vt:lpstr>
      <vt:lpstr>ZUS działa na podstawie ustawy.</vt:lpstr>
      <vt:lpstr>ZUS nie tworzy prawa</vt:lpstr>
      <vt:lpstr>Wydatki FUS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Kasietczuk, Marzena</dc:creator>
  <cp:lastModifiedBy>Balcerak, Julia</cp:lastModifiedBy>
  <cp:revision>30</cp:revision>
  <dcterms:created xsi:type="dcterms:W3CDTF">2026-06-02T08:13:22Z</dcterms:created>
  <dcterms:modified xsi:type="dcterms:W3CDTF">2026-08-27T09:06:33Z</dcterms:modified>
</cp:coreProperties>
</file>