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EB4"/>
    <a:srgbClr val="70357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42" d="100"/>
          <a:sy n="42" d="100"/>
        </p:scale>
        <p:origin x="30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098ABD-B6E6-F46E-FCCE-654C85351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698F52A-EEA2-67E8-C169-41D7BC38B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7220A0C-1B19-8B60-6E6F-0EECCD903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15BAED-EF05-E68F-262F-1793DA420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0AD8EB-4475-8C6E-6D21-CEC123B6D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45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64E8D-29D5-1D9A-AA4A-0EDEF77B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7377C46-1456-F4D1-C778-29A4BEBD9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4B79D86-9CD6-F2AD-A37E-E6AFBBD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5439FFB-2B6D-EEB9-F5F5-D0762400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CB34408-85E5-A8B9-869C-4B60D67A4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907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25BAEA8-F93A-9323-E6AB-EA28AB08DB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16D5A13-A870-C32E-3687-B0ABD1980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D90136B-8F30-20BA-C11A-93B146EE4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FCA1D-F3F1-A796-F543-D43393070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8D6995-BEB9-3BAA-0E41-F1963F6C5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3253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F8295C-7DB0-4C05-6820-F9A00B71A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CCA405-AF6E-4326-841D-26F6DDED1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583F3D-75A8-3592-546B-C062E54CB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71AC3EA-A727-2E79-C767-B6B86DD5F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29DB60-45E3-FAA9-3A7E-29B5FD36B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350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A9D6E8-AF37-1C38-B3E0-12D504A65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9C33DBB-4359-12AF-24FB-7B1D7A2FE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048FA7B-51BB-4B4A-5A5F-97A019C3C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750D22-8A56-A9EB-66E8-D8B70880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48641C1-FBBA-2242-207F-F2CF35917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6037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A484A9-CFDF-2889-4784-0021198BC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45B03D-6D9E-AF74-0C30-C69017191D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AD31122-0055-5D18-A3AF-30FF26306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23DEBA0-068C-4F18-A46F-82DEAC654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FB63055-B550-177B-8628-CBD74195B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848315D-06E4-B27A-4E09-98E0C6626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692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A204E5-5B1C-9E4E-2820-3ED31BD7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96C0830-BBCB-168E-562F-AC14DAFD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319204D-5316-E125-FFAD-CA382AD89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7683358-4631-19E4-B5B6-E407AAC827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00117D7-CA87-E385-0352-0FBBD49D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C81E755-0220-2D2A-0742-6A02BD98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6C9D2E5-113D-8E63-8434-03BB8B138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42F1B3F-0676-D357-D883-C4B21642B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72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B1607-66A7-D2C9-5942-50E0224FD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228859E-0C56-7286-8FA8-369392ADA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A9EE245-7D6A-C1A1-01BA-DA57F42C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69CD508-B232-51C8-FFC0-8C9D17FA2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060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55FA224-E19A-7EB1-388A-E92072C84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3CA73B8-F051-CBE2-7AEA-6C737421D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CE0B56-72F3-2BED-6017-8D2A9F44F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90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58A737-9995-2CBD-12C2-7B0E56FC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567C51-5281-783A-2D24-CC8D69BE9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4F3CDAD-DFA5-7084-5554-698EE0529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690F8B-D0F6-4F4D-586E-ED3573B28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E872761-75CA-984A-444B-83A10F3E7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1833AE-E75C-B699-B01B-36995DA2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203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C72A65-EE18-A951-85CB-1A00364EF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47087EE-2964-8EEE-2709-ADB5143B8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029E07B-86CD-F575-E271-3588DABEA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795A209-0FE8-1C69-DC70-C8EA800E1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A9896CF-A56D-D422-6EAC-0D2FBA25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9984E85-71C4-A790-9336-D84D6CB91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341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1EA23AC-3181-CDF2-3240-EEDBF5CFB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4FB57BB-461A-D2A8-5AF5-737823BD7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981382-534D-4508-B0A9-A657A121F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D7E43A3-DACD-60DD-1490-89EE48865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338EDFE-EE9D-2C8A-5A4C-261473147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906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116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043226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Świadczenie rehabilitacyjne</a:t>
            </a:r>
            <a:br>
              <a:rPr lang="pl-PL" sz="3600" dirty="0">
                <a:solidFill>
                  <a:srgbClr val="70357A"/>
                </a:solidFill>
              </a:rPr>
            </a:br>
            <a:r>
              <a:rPr lang="pl-PL" sz="2400" dirty="0">
                <a:solidFill>
                  <a:srgbClr val="70357A"/>
                </a:solidFill>
              </a:rPr>
              <a:t>przysługuje Ci, jeśli: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893" y="2443203"/>
            <a:ext cx="6451025" cy="3765917"/>
          </a:xfrm>
        </p:spPr>
        <p:txBody>
          <a:bodyPr>
            <a:normAutofit/>
          </a:bodyPr>
          <a:lstStyle/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wykorzystasz zasiłek chorobowy przez maksymalny okres, a nadal będziesz niezdolny do pracy;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możliwe jest, że odzyskasz zdolność do pracy </a:t>
            </a:r>
            <a:br>
              <a:rPr lang="pl-PL" sz="2200" dirty="0"/>
            </a:br>
            <a:r>
              <a:rPr lang="pl-PL" sz="2200" dirty="0"/>
              <a:t>po dalszym leczeniu lub rehabilitacji;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nie jesteś uprawniony do innego świadczenia, </a:t>
            </a:r>
            <a:br>
              <a:rPr lang="pl-PL" sz="2200" dirty="0"/>
            </a:br>
            <a:r>
              <a:rPr lang="pl-PL" sz="2200" dirty="0"/>
              <a:t>jak emerytura, renta z tytułu niezdolności do pracy czy zasiłek dla bezrobotnych.</a:t>
            </a:r>
          </a:p>
        </p:txBody>
      </p:sp>
      <p:pic>
        <p:nvPicPr>
          <p:cNvPr id="8" name="Obraz 7" descr="Kobieta leży na łóżku ze zgiętą do góry nogą. Obok niej stoi druga kobieta i trzyma tą zgiętą nogę">
            <a:extLst>
              <a:ext uri="{FF2B5EF4-FFF2-40B4-BE49-F238E27FC236}">
                <a16:creationId xmlns:a16="http://schemas.microsoft.com/office/drawing/2014/main" id="{4BBA8689-9550-66C4-90E3-AFDB0586E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781" y="648880"/>
            <a:ext cx="8715432" cy="61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55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043226"/>
            <a:ext cx="10515600" cy="1000727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Świadczenie rehabilitacyjne</a:t>
            </a: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893" y="2443203"/>
            <a:ext cx="6849824" cy="3765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/>
              <a:t>Abyś mógł skorzystać ze świadczenia rehabilitacyjnego,  lekarz orzecznik ZUS musi wydać Ci </a:t>
            </a:r>
            <a:r>
              <a:rPr lang="pl-PL" sz="2200" b="1" dirty="0"/>
              <a:t>orzeczenie o niezdolności do pracy na okres </a:t>
            </a:r>
            <a:r>
              <a:rPr lang="pl-PL" sz="2200" b="1" dirty="0" err="1"/>
              <a:t>niedłuższy</a:t>
            </a:r>
            <a:r>
              <a:rPr lang="pl-PL" sz="2200" b="1" dirty="0"/>
              <a:t> </a:t>
            </a:r>
            <a:br>
              <a:rPr lang="pl-PL" sz="2200" b="1" dirty="0"/>
            </a:br>
            <a:r>
              <a:rPr lang="pl-PL" sz="2200" b="1" dirty="0"/>
              <a:t>niż 12 miesięcy</a:t>
            </a:r>
            <a:r>
              <a:rPr lang="pl-PL" sz="2200" dirty="0"/>
              <a:t>.</a:t>
            </a:r>
          </a:p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r>
              <a:rPr lang="pl-PL" sz="2200" dirty="0"/>
              <a:t>Jeżeli lekarz orzecznik stwierdzi, że jesteś zdolny </a:t>
            </a:r>
            <a:br>
              <a:rPr lang="pl-PL" sz="2200" dirty="0"/>
            </a:br>
            <a:r>
              <a:rPr lang="pl-PL" sz="2200" dirty="0"/>
              <a:t>do pracy, a Ty się z tym nie zgadzasz, możesz wnieść sprzeciw wobec tego orzeczenia.</a:t>
            </a:r>
          </a:p>
          <a:p>
            <a:pPr marL="0" indent="0">
              <a:buNone/>
            </a:pPr>
            <a:endParaRPr lang="pl-PL" sz="2200" dirty="0"/>
          </a:p>
        </p:txBody>
      </p:sp>
      <p:pic>
        <p:nvPicPr>
          <p:cNvPr id="8" name="Obraz 7" descr="Kobieta leży na łóżku ze zgiętą do góry nogą. Obok niej stoi druga kobieta i trzyma tą zgiętą nogę">
            <a:extLst>
              <a:ext uri="{FF2B5EF4-FFF2-40B4-BE49-F238E27FC236}">
                <a16:creationId xmlns:a16="http://schemas.microsoft.com/office/drawing/2014/main" id="{4BBA8689-9550-66C4-90E3-AFDB0586E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781" y="648880"/>
            <a:ext cx="8715432" cy="61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8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343266"/>
            <a:ext cx="10515600" cy="1000727"/>
          </a:xfrm>
        </p:spPr>
        <p:txBody>
          <a:bodyPr>
            <a:normAutofit fontScale="90000"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Świadczenie rehabilitacyjne</a:t>
            </a:r>
            <a:br>
              <a:rPr lang="pl-PL" sz="3600" dirty="0">
                <a:solidFill>
                  <a:srgbClr val="70357A"/>
                </a:solidFill>
              </a:rPr>
            </a:br>
            <a:r>
              <a:rPr lang="pl-PL" sz="2700" dirty="0">
                <a:solidFill>
                  <a:srgbClr val="70357A"/>
                </a:solidFill>
              </a:rPr>
              <a:t>możesz otrzymywać maksymalnie przez 12 miesięcy</a:t>
            </a:r>
            <a:br>
              <a:rPr lang="pl-PL" sz="2400" dirty="0">
                <a:solidFill>
                  <a:srgbClr val="70357A"/>
                </a:solidFill>
              </a:rPr>
            </a:b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893" y="2443203"/>
            <a:ext cx="6737895" cy="3765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/>
              <a:t>Wynosi ono:</a:t>
            </a:r>
          </a:p>
          <a:p>
            <a:pPr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90% pensji </a:t>
            </a:r>
            <a:r>
              <a:rPr lang="pl-PL" sz="2200" dirty="0"/>
              <a:t>(średniej z 12 miesięcy lub z okresu krótszego) przez pierwsze 90 dni, a w pozostałym okresie </a:t>
            </a:r>
            <a:r>
              <a:rPr lang="pl-PL" sz="2200" b="1" dirty="0"/>
              <a:t>75% pensji</a:t>
            </a:r>
            <a:r>
              <a:rPr lang="pl-PL" sz="2200" dirty="0"/>
              <a:t>;</a:t>
            </a:r>
          </a:p>
          <a:p>
            <a:pPr>
              <a:buClr>
                <a:srgbClr val="70357A"/>
              </a:buClr>
              <a:buFont typeface="Wingdings" panose="05000000000000000000" pitchFamily="2" charset="2"/>
              <a:buChar char="ü"/>
            </a:pPr>
            <a:endParaRPr lang="pl-PL" sz="2200" dirty="0"/>
          </a:p>
          <a:p>
            <a:pPr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100% pensji </a:t>
            </a:r>
            <a:r>
              <a:rPr lang="pl-PL" sz="2200" dirty="0"/>
              <a:t>(średniej z 12 miesięcy lub z okresu krótszego), jeśli niezdolność do pracy przypada </a:t>
            </a:r>
            <a:br>
              <a:rPr lang="pl-PL" sz="2200" dirty="0"/>
            </a:br>
            <a:r>
              <a:rPr lang="pl-PL" sz="2200" dirty="0"/>
              <a:t>w czasie ciąży.</a:t>
            </a:r>
          </a:p>
          <a:p>
            <a:pPr marL="0" indent="0">
              <a:buNone/>
            </a:pPr>
            <a:endParaRPr lang="pl-PL" sz="2200" dirty="0"/>
          </a:p>
        </p:txBody>
      </p:sp>
      <p:pic>
        <p:nvPicPr>
          <p:cNvPr id="8" name="Obraz 7" descr="Kobieta leży na łóżku ze zgiętą do góry nogą. Obok niej stoi druga kobieta i trzyma tą zgiętą nogę">
            <a:extLst>
              <a:ext uri="{FF2B5EF4-FFF2-40B4-BE49-F238E27FC236}">
                <a16:creationId xmlns:a16="http://schemas.microsoft.com/office/drawing/2014/main" id="{4BBA8689-9550-66C4-90E3-AFDB0586E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781" y="648880"/>
            <a:ext cx="8715432" cy="61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95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464289"/>
            <a:ext cx="8867013" cy="1000727"/>
          </a:xfrm>
        </p:spPr>
        <p:txBody>
          <a:bodyPr>
            <a:normAutofit fontScale="90000"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Zasiłek macierzyński</a:t>
            </a:r>
            <a:br>
              <a:rPr lang="pl-PL" sz="3600" dirty="0">
                <a:solidFill>
                  <a:srgbClr val="70357A"/>
                </a:solidFill>
              </a:rPr>
            </a:br>
            <a:r>
              <a:rPr lang="pl-PL" sz="2700" dirty="0">
                <a:solidFill>
                  <a:srgbClr val="70357A"/>
                </a:solidFill>
              </a:rPr>
              <a:t>otrzymasz, jeśli urodzisz dziecko albo przyjmiesz dziecko na wychowanie</a:t>
            </a:r>
            <a:br>
              <a:rPr lang="pl-PL" sz="2400" dirty="0">
                <a:solidFill>
                  <a:srgbClr val="70357A"/>
                </a:solidFill>
              </a:rPr>
            </a:b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893" y="2626979"/>
            <a:ext cx="6563083" cy="3765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/>
              <a:t>Okres wypłaty zasiłku będzie zależał </a:t>
            </a:r>
            <a:br>
              <a:rPr lang="pl-PL" sz="2200" dirty="0"/>
            </a:br>
            <a:r>
              <a:rPr lang="pl-PL" sz="2200" dirty="0"/>
              <a:t>od </a:t>
            </a:r>
            <a:r>
              <a:rPr lang="pl-PL" sz="2200" b="1" dirty="0"/>
              <a:t>liczby dzieci</a:t>
            </a:r>
            <a:r>
              <a:rPr lang="pl-PL" sz="2200" dirty="0"/>
              <a:t>, które urodzisz podczas jednego </a:t>
            </a:r>
            <a:br>
              <a:rPr lang="pl-PL" sz="2200" dirty="0"/>
            </a:br>
            <a:r>
              <a:rPr lang="pl-PL" sz="2200" dirty="0"/>
              <a:t>porodu lub jednocześnie przyjmiesz na wychowanie.</a:t>
            </a:r>
          </a:p>
          <a:p>
            <a:pPr marL="0" indent="0">
              <a:buNone/>
            </a:pPr>
            <a:r>
              <a:rPr lang="pl-PL" sz="2200" dirty="0"/>
              <a:t>Z zasiłku macierzyńskiego może też skorzystać ubezpieczony </a:t>
            </a:r>
            <a:r>
              <a:rPr lang="pl-PL" sz="2200" b="1" dirty="0"/>
              <a:t>ojciec dziecka</a:t>
            </a:r>
            <a:r>
              <a:rPr lang="pl-PL" sz="2200" dirty="0"/>
              <a:t>.</a:t>
            </a:r>
          </a:p>
          <a:p>
            <a:pPr marL="0" indent="0">
              <a:buNone/>
            </a:pPr>
            <a:r>
              <a:rPr lang="pl-PL" sz="2200" dirty="0"/>
              <a:t>Rodzice mogą korzystać z zasiłku nawet przez 61 tygodni, ale jedno z nich nie może pobierać </a:t>
            </a:r>
            <a:br>
              <a:rPr lang="pl-PL" sz="2200" dirty="0"/>
            </a:br>
            <a:r>
              <a:rPr lang="pl-PL" sz="2200" dirty="0"/>
              <a:t>zasiłku dłużej niż przez 52 tygodnie.</a:t>
            </a:r>
          </a:p>
          <a:p>
            <a:pPr marL="0" indent="0">
              <a:buNone/>
            </a:pPr>
            <a:endParaRPr lang="pl-PL" sz="2200" dirty="0"/>
          </a:p>
        </p:txBody>
      </p:sp>
      <p:pic>
        <p:nvPicPr>
          <p:cNvPr id="5" name="Obraz 4" descr="Kobieta siedzi w fotelu i karmi niemowlę piersią.">
            <a:extLst>
              <a:ext uri="{FF2B5EF4-FFF2-40B4-BE49-F238E27FC236}">
                <a16:creationId xmlns:a16="http://schemas.microsoft.com/office/drawing/2014/main" id="{94D6E250-198C-CE85-0325-834556E4C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264" y="582706"/>
            <a:ext cx="9703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97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464289"/>
            <a:ext cx="8867013" cy="1000727"/>
          </a:xfrm>
        </p:spPr>
        <p:txBody>
          <a:bodyPr>
            <a:normAutofit fontScale="90000"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Zasiłek macierzyński</a:t>
            </a:r>
            <a:br>
              <a:rPr lang="pl-PL" sz="3600" dirty="0">
                <a:solidFill>
                  <a:srgbClr val="70357A"/>
                </a:solidFill>
              </a:rPr>
            </a:br>
            <a:r>
              <a:rPr lang="pl-PL" sz="2700" dirty="0">
                <a:solidFill>
                  <a:srgbClr val="70357A"/>
                </a:solidFill>
              </a:rPr>
              <a:t>gdy urodzisz </a:t>
            </a:r>
            <a:r>
              <a:rPr lang="pl-PL" sz="2700" b="1" dirty="0">
                <a:solidFill>
                  <a:srgbClr val="70357A"/>
                </a:solidFill>
              </a:rPr>
              <a:t>1 dziecko</a:t>
            </a:r>
            <a:r>
              <a:rPr lang="pl-PL" sz="2700" dirty="0">
                <a:solidFill>
                  <a:srgbClr val="70357A"/>
                </a:solidFill>
              </a:rPr>
              <a:t>, wynosi:</a:t>
            </a:r>
            <a:br>
              <a:rPr lang="pl-PL" sz="2400" dirty="0">
                <a:solidFill>
                  <a:srgbClr val="70357A"/>
                </a:solidFill>
              </a:rPr>
            </a:b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752" y="1964652"/>
            <a:ext cx="6563083" cy="37659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l-PL" sz="2200" dirty="0"/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100% pensji </a:t>
            </a:r>
            <a:r>
              <a:rPr lang="pl-PL" sz="2200" dirty="0"/>
              <a:t>(średniej z 12 miesięcy lub z okresu krótszego) za pierwsze 20 tygodni;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70% pensji </a:t>
            </a:r>
            <a:r>
              <a:rPr lang="pl-PL" sz="2200" dirty="0"/>
              <a:t>za kolejne 32 tygodnie oraz </a:t>
            </a:r>
            <a:br>
              <a:rPr lang="pl-PL" sz="2200" dirty="0"/>
            </a:br>
            <a:r>
              <a:rPr lang="pl-PL" sz="2200" dirty="0"/>
              <a:t>za 9 tygodni zarezerwowanych wyłącznie </a:t>
            </a:r>
            <a:br>
              <a:rPr lang="pl-PL" sz="2200" dirty="0"/>
            </a:br>
            <a:r>
              <a:rPr lang="pl-PL" sz="2200" dirty="0"/>
              <a:t>dla drugiego rodzica.</a:t>
            </a:r>
          </a:p>
          <a:p>
            <a:pPr marL="0" indent="0">
              <a:buNone/>
            </a:pPr>
            <a:r>
              <a:rPr lang="pl-PL" sz="2200" dirty="0"/>
              <a:t>Możesz zdecydować, że chcesz pobierać zasiłek </a:t>
            </a:r>
            <a:br>
              <a:rPr lang="pl-PL" sz="2200" dirty="0"/>
            </a:br>
            <a:r>
              <a:rPr lang="pl-PL" sz="2200" dirty="0"/>
              <a:t>w takiej samej wysokości przez 52 tygodnie. </a:t>
            </a:r>
            <a:br>
              <a:rPr lang="pl-PL" sz="2200" dirty="0"/>
            </a:br>
            <a:r>
              <a:rPr lang="pl-PL" sz="2200" dirty="0"/>
              <a:t>Wtedy wyniesie on </a:t>
            </a:r>
            <a:r>
              <a:rPr lang="pl-PL" sz="2200" b="1" dirty="0"/>
              <a:t>81,5% pensji</a:t>
            </a:r>
            <a:r>
              <a:rPr lang="pl-PL" sz="2200" dirty="0"/>
              <a:t>.</a:t>
            </a:r>
          </a:p>
          <a:p>
            <a:pPr marL="0" indent="0">
              <a:buNone/>
            </a:pPr>
            <a:r>
              <a:rPr lang="pl-PL" sz="2200" dirty="0"/>
              <a:t>Jeśli drugi rodzic skorzysta z pozostałych 9 tygodni zasiłku, to otrzyma wówczas 70% pensji.</a:t>
            </a:r>
          </a:p>
          <a:p>
            <a:pPr marL="0" indent="0">
              <a:buNone/>
            </a:pPr>
            <a:endParaRPr lang="pl-PL" sz="2200" dirty="0"/>
          </a:p>
        </p:txBody>
      </p:sp>
      <p:pic>
        <p:nvPicPr>
          <p:cNvPr id="5" name="Obraz 4" descr="Kobieta siedzi w fotelu i karmi niemowlę piersią.">
            <a:extLst>
              <a:ext uri="{FF2B5EF4-FFF2-40B4-BE49-F238E27FC236}">
                <a16:creationId xmlns:a16="http://schemas.microsoft.com/office/drawing/2014/main" id="{94D6E250-198C-CE85-0325-834556E4C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897" y="582706"/>
            <a:ext cx="9703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24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468772"/>
            <a:ext cx="8867013" cy="817228"/>
          </a:xfrm>
        </p:spPr>
        <p:txBody>
          <a:bodyPr>
            <a:normAutofit fontScale="90000"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Zasiłek macierzyński za urlop ojcowski</a:t>
            </a:r>
            <a:br>
              <a:rPr lang="pl-PL" sz="2400" dirty="0">
                <a:solidFill>
                  <a:srgbClr val="70357A"/>
                </a:solidFill>
              </a:rPr>
            </a:b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234" y="2215664"/>
            <a:ext cx="6563083" cy="37659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r>
              <a:rPr lang="pl-PL" sz="2200" dirty="0"/>
              <a:t>Zasiłek ten otrzymasz w wymiarze do 2 tygodni, </a:t>
            </a:r>
            <a:br>
              <a:rPr lang="pl-PL" sz="2200" dirty="0"/>
            </a:br>
            <a:r>
              <a:rPr lang="pl-PL" sz="2200" dirty="0"/>
              <a:t>niedłużej jednak niż do ukończenia przez dziecko </a:t>
            </a:r>
            <a:br>
              <a:rPr lang="pl-PL" sz="2200" dirty="0"/>
            </a:br>
            <a:r>
              <a:rPr lang="pl-PL" sz="2200" dirty="0"/>
              <a:t>12 miesiąca. </a:t>
            </a:r>
          </a:p>
          <a:p>
            <a:pPr marL="0" indent="0">
              <a:buNone/>
            </a:pPr>
            <a:r>
              <a:rPr lang="pl-PL" sz="2200" dirty="0"/>
              <a:t>Możesz go wykorzystać jednorazowo albo </a:t>
            </a:r>
            <a:r>
              <a:rPr lang="pl-PL" sz="2200" dirty="0" err="1"/>
              <a:t>niewięcej</a:t>
            </a:r>
            <a:r>
              <a:rPr lang="pl-PL" sz="2200" dirty="0"/>
              <a:t> </a:t>
            </a:r>
            <a:br>
              <a:rPr lang="pl-PL" sz="2200" dirty="0"/>
            </a:br>
            <a:r>
              <a:rPr lang="pl-PL" sz="2200" dirty="0"/>
              <a:t>niż w 2 częściach, z których żadna nie może być krótsza niż tydzień.</a:t>
            </a:r>
          </a:p>
          <a:p>
            <a:pPr marL="0" indent="0">
              <a:buNone/>
            </a:pPr>
            <a:r>
              <a:rPr lang="pl-PL" sz="2200" dirty="0"/>
              <a:t>Zasiłek wynosi </a:t>
            </a:r>
            <a:r>
              <a:rPr lang="pl-PL" sz="2200" b="1" dirty="0"/>
              <a:t>100% pensji </a:t>
            </a:r>
            <a:r>
              <a:rPr lang="pl-PL" sz="2200" dirty="0"/>
              <a:t>(średniej z 12 miesięcy </a:t>
            </a:r>
            <a:br>
              <a:rPr lang="pl-PL" sz="2200" dirty="0"/>
            </a:br>
            <a:r>
              <a:rPr lang="pl-PL" sz="2200" dirty="0"/>
              <a:t>lub z okresu krótszego).</a:t>
            </a:r>
          </a:p>
          <a:p>
            <a:pPr marL="0" indent="0">
              <a:buNone/>
            </a:pPr>
            <a:endParaRPr lang="pl-PL" sz="2200" dirty="0"/>
          </a:p>
        </p:txBody>
      </p:sp>
      <p:pic>
        <p:nvPicPr>
          <p:cNvPr id="5" name="Obraz 4" descr="Kobieta siedzi w fotelu i karmi niemowlę piersią.">
            <a:extLst>
              <a:ext uri="{FF2B5EF4-FFF2-40B4-BE49-F238E27FC236}">
                <a16:creationId xmlns:a16="http://schemas.microsoft.com/office/drawing/2014/main" id="{94D6E250-198C-CE85-0325-834556E4C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897" y="582706"/>
            <a:ext cx="9703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82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234" y="1334301"/>
            <a:ext cx="8867013" cy="817228"/>
          </a:xfrm>
        </p:spPr>
        <p:txBody>
          <a:bodyPr>
            <a:normAutofit fontScale="90000"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Zasiłek macierzyński za okres </a:t>
            </a:r>
            <a:br>
              <a:rPr lang="pl-PL" sz="3600" dirty="0">
                <a:solidFill>
                  <a:srgbClr val="70357A"/>
                </a:solidFill>
              </a:rPr>
            </a:br>
            <a:r>
              <a:rPr lang="pl-PL" sz="3600" dirty="0">
                <a:solidFill>
                  <a:srgbClr val="70357A"/>
                </a:solidFill>
              </a:rPr>
              <a:t>uzupełniającego urlopu macierzyńskiego</a:t>
            </a: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234" y="2215664"/>
            <a:ext cx="9969672" cy="37659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r>
              <a:rPr lang="pl-PL" sz="2200" dirty="0"/>
              <a:t>Masz prawo do uzupełniającego urlopu macierzyńskiego bezpośrednio po urlopie macierzyńskim, jeśli:</a:t>
            </a:r>
          </a:p>
          <a:p>
            <a:pPr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urodzisz dziecko przed ukończeniem 28 tygodnia ciąży lub z masą urodzeniową </a:t>
            </a:r>
            <a:r>
              <a:rPr lang="pl-PL" sz="2200" dirty="0" err="1"/>
              <a:t>niewiększą</a:t>
            </a:r>
            <a:r>
              <a:rPr lang="pl-PL" sz="2200" dirty="0"/>
              <a:t> </a:t>
            </a:r>
            <a:br>
              <a:rPr lang="pl-PL" sz="2200" dirty="0"/>
            </a:br>
            <a:r>
              <a:rPr lang="pl-PL" sz="2200" dirty="0"/>
              <a:t>niż 1000 g – do tygodnia urlopu za każdy tydzień pobytu dziecka w szpitalu, do upływu </a:t>
            </a:r>
            <a:br>
              <a:rPr lang="pl-PL" sz="2200" dirty="0"/>
            </a:br>
            <a:r>
              <a:rPr lang="pl-PL" sz="2200" dirty="0"/>
              <a:t>15 tygodnia po porodzie;</a:t>
            </a:r>
          </a:p>
          <a:p>
            <a:pPr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urodzisz dziecko po ukończeniu 28 tygodnia ciąży i przed ukończeniem 37 tygodnia ciąży </a:t>
            </a:r>
            <a:br>
              <a:rPr lang="pl-PL" sz="2200" dirty="0"/>
            </a:br>
            <a:r>
              <a:rPr lang="pl-PL" sz="2200" dirty="0"/>
              <a:t>lub z masą urodzeniową większą niż 1000 g – do tygodnia urlopu za każdy tydzień pobytu dziecka w szpitalu, do upływu 8 tygodnia po porodzie;</a:t>
            </a:r>
          </a:p>
          <a:p>
            <a:pPr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urodzisz dziecko po ukończeniu 37 tygodnia ciąży i po porodzie dziecko będzie w szpitalu przez co najmniej 2 kolejne dni, przy czym pierwszy z tych dni będzie przypadał w okresie </a:t>
            </a:r>
            <a:br>
              <a:rPr lang="pl-PL" sz="2200" dirty="0"/>
            </a:br>
            <a:r>
              <a:rPr lang="pl-PL" sz="2200" dirty="0"/>
              <a:t>od 5 do 28 dnia po porodzie – do tygodnia urlopu za każdy tydzień pobytu dziecka </a:t>
            </a:r>
            <a:br>
              <a:rPr lang="pl-PL" sz="2200" dirty="0"/>
            </a:br>
            <a:r>
              <a:rPr lang="pl-PL" sz="2200" dirty="0"/>
              <a:t>w szpitalu, w okresie od 5 dnia do upływu 8 tygodnia po porodzie.</a:t>
            </a:r>
          </a:p>
          <a:p>
            <a:pPr marL="0" indent="0">
              <a:buNone/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179979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234" y="1334301"/>
            <a:ext cx="8867013" cy="817228"/>
          </a:xfrm>
        </p:spPr>
        <p:txBody>
          <a:bodyPr>
            <a:normAutofit fontScale="90000"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Zasiłek opiekuńczy</a:t>
            </a:r>
            <a:br>
              <a:rPr lang="pl-PL" sz="3600" dirty="0">
                <a:solidFill>
                  <a:srgbClr val="70357A"/>
                </a:solidFill>
              </a:rPr>
            </a:br>
            <a:r>
              <a:rPr lang="pl-PL" sz="2400" dirty="0">
                <a:solidFill>
                  <a:srgbClr val="70357A"/>
                </a:solidFill>
              </a:rPr>
              <a:t>otrzymasz, gdy będziesz opiekować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234" y="1982581"/>
            <a:ext cx="7475308" cy="37659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200" dirty="0"/>
          </a:p>
          <a:p>
            <a:pPr marL="268288" indent="-268288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zdrowym dzieckiem w wieku do 8 lat w sytuacjach określonych w przepisach lub chorym dzieckiem do 14 lat, </a:t>
            </a:r>
            <a:br>
              <a:rPr lang="pl-PL" sz="2200" dirty="0"/>
            </a:br>
            <a:r>
              <a:rPr lang="pl-PL" sz="2200" dirty="0"/>
              <a:t>w tym także dzieckiem z niepełnosprawnością w tym wieku (</a:t>
            </a:r>
            <a:r>
              <a:rPr lang="pl-PL" sz="2200" b="1" dirty="0"/>
              <a:t>60 dni w roku kalendarzowym</a:t>
            </a:r>
            <a:r>
              <a:rPr lang="pl-PL" sz="2200" dirty="0"/>
              <a:t>);</a:t>
            </a:r>
          </a:p>
          <a:p>
            <a:pPr marL="268288" indent="-268288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dzieckiem z niepełnosprawnością w wieku 8–18 lat </a:t>
            </a:r>
            <a:br>
              <a:rPr lang="pl-PL" sz="2200" dirty="0"/>
            </a:br>
            <a:r>
              <a:rPr lang="pl-PL" sz="2200" dirty="0"/>
              <a:t>w związku z porodem, chorobą albo pobytem w szpitalu Twojego małżonka lub rodzica tego dziecka, który stale się nim opiekuje (</a:t>
            </a:r>
            <a:r>
              <a:rPr lang="pl-PL" sz="2200" b="1" dirty="0"/>
              <a:t>30 dni w roku kalendarzowym</a:t>
            </a:r>
            <a:r>
              <a:rPr lang="pl-PL" sz="2200" dirty="0"/>
              <a:t>).</a:t>
            </a:r>
          </a:p>
          <a:p>
            <a:pPr marL="0" indent="0">
              <a:buNone/>
            </a:pPr>
            <a:endParaRPr lang="pl-PL" sz="2200" dirty="0"/>
          </a:p>
        </p:txBody>
      </p:sp>
      <p:pic>
        <p:nvPicPr>
          <p:cNvPr id="5" name="Obraz 4" descr="Mężczyzna z wózkiem spacerowym z małym dzieckiem.">
            <a:extLst>
              <a:ext uri="{FF2B5EF4-FFF2-40B4-BE49-F238E27FC236}">
                <a16:creationId xmlns:a16="http://schemas.microsoft.com/office/drawing/2014/main" id="{E0426B09-A68B-5BC4-9505-620441B37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851" y="484093"/>
            <a:ext cx="9145190" cy="646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01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234" y="1334301"/>
            <a:ext cx="8867013" cy="817228"/>
          </a:xfrm>
        </p:spPr>
        <p:txBody>
          <a:bodyPr>
            <a:normAutofit fontScale="90000"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Zasiłek opiekuńczy</a:t>
            </a:r>
            <a:br>
              <a:rPr lang="pl-PL" sz="3600" dirty="0">
                <a:solidFill>
                  <a:srgbClr val="70357A"/>
                </a:solidFill>
              </a:rPr>
            </a:br>
            <a:r>
              <a:rPr lang="pl-PL" sz="2400" dirty="0">
                <a:solidFill>
                  <a:srgbClr val="70357A"/>
                </a:solidFill>
              </a:rPr>
              <a:t>otrzymasz, gdy będziesz opiekować się: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234" y="1883970"/>
            <a:ext cx="7535755" cy="37659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pl-PL" sz="2200" dirty="0"/>
          </a:p>
          <a:p>
            <a:pPr marL="268288" indent="-268288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chorym dzieckiem z niepełnosprawnością w wieku 14–18 lat </a:t>
            </a:r>
            <a:br>
              <a:rPr lang="pl-PL" sz="2200" dirty="0"/>
            </a:br>
            <a:r>
              <a:rPr lang="pl-PL" sz="2200" dirty="0"/>
              <a:t>(</a:t>
            </a:r>
            <a:r>
              <a:rPr lang="pl-PL" sz="2200" b="1" dirty="0"/>
              <a:t>30 dni w roku kalendarzowym</a:t>
            </a:r>
            <a:r>
              <a:rPr lang="pl-PL" sz="2200" dirty="0"/>
              <a:t>);</a:t>
            </a:r>
          </a:p>
          <a:p>
            <a:pPr marL="268288" indent="-268288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chorym dzieckiem w wieku powyżej 14 lat lub innym chorym członkiem rodziny (np. małżonkiem, rodzicem), jeśli będziesz </a:t>
            </a:r>
            <a:br>
              <a:rPr lang="pl-PL" sz="2200" dirty="0"/>
            </a:br>
            <a:r>
              <a:rPr lang="pl-PL" sz="2200" dirty="0"/>
              <a:t>z nim mieszkać w czasie choroby (</a:t>
            </a:r>
            <a:r>
              <a:rPr lang="pl-PL" sz="2200" b="1" dirty="0"/>
              <a:t>14 dni w roku </a:t>
            </a:r>
            <a:br>
              <a:rPr lang="pl-PL" sz="2200" b="1" dirty="0"/>
            </a:br>
            <a:r>
              <a:rPr lang="pl-PL" sz="2200" b="1" dirty="0"/>
              <a:t>kalendarzowym</a:t>
            </a:r>
            <a:r>
              <a:rPr lang="pl-PL" sz="2200" dirty="0"/>
              <a:t>).</a:t>
            </a:r>
          </a:p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r>
              <a:rPr lang="pl-PL" sz="2200" b="1" dirty="0"/>
              <a:t>Zasiłek opiekuńczy wynosi 80% pensji </a:t>
            </a:r>
            <a:br>
              <a:rPr lang="pl-PL" sz="2200" dirty="0"/>
            </a:br>
            <a:r>
              <a:rPr lang="pl-PL" sz="2200" dirty="0"/>
              <a:t>(średniej z 12 miesięcy lub z okresu krótszego).</a:t>
            </a:r>
          </a:p>
          <a:p>
            <a:pPr marL="0" indent="0">
              <a:buNone/>
            </a:pPr>
            <a:r>
              <a:rPr lang="pl-PL" sz="2200" b="1" dirty="0"/>
              <a:t>Łączny okres pobierania zasiłku </a:t>
            </a:r>
            <a:r>
              <a:rPr lang="pl-PL" sz="2200" dirty="0"/>
              <a:t>opiekuńczego w danym roku kalendarzowym nie może przekroczyć 60 dni. </a:t>
            </a:r>
          </a:p>
          <a:p>
            <a:pPr marL="0" indent="0">
              <a:buNone/>
            </a:pPr>
            <a:endParaRPr lang="pl-PL" sz="2200" dirty="0"/>
          </a:p>
        </p:txBody>
      </p:sp>
      <p:pic>
        <p:nvPicPr>
          <p:cNvPr id="5" name="Obraz 4" descr="Mężczyzna z wózkiem spacerowym z małym dzieckiem.">
            <a:extLst>
              <a:ext uri="{FF2B5EF4-FFF2-40B4-BE49-F238E27FC236}">
                <a16:creationId xmlns:a16="http://schemas.microsoft.com/office/drawing/2014/main" id="{E0426B09-A68B-5BC4-9505-620441B37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851" y="484093"/>
            <a:ext cx="9145190" cy="646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494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Mężczyzna leży na łóżku szpitalnym i rozwiązuje krzyżówke">
            <a:extLst>
              <a:ext uri="{FF2B5EF4-FFF2-40B4-BE49-F238E27FC236}">
                <a16:creationId xmlns:a16="http://schemas.microsoft.com/office/drawing/2014/main" id="{F523DE7E-8916-CE36-395F-C9123B9D5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68" y="1130390"/>
            <a:ext cx="4112055" cy="2906280"/>
          </a:xfrm>
          <a:prstGeom prst="rect">
            <a:avLst/>
          </a:prstGeom>
        </p:spPr>
      </p:pic>
      <p:pic>
        <p:nvPicPr>
          <p:cNvPr id="15" name="Obraz 14" descr="Kobieta leży na łóżku ze zgiętą do góry nogą. Obok niej stoi druga kobieta i trzyma zgiętą nogę">
            <a:extLst>
              <a:ext uri="{FF2B5EF4-FFF2-40B4-BE49-F238E27FC236}">
                <a16:creationId xmlns:a16="http://schemas.microsoft.com/office/drawing/2014/main" id="{CB01F72A-A66E-DE48-B99D-4D41C4D89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493" y="1038518"/>
            <a:ext cx="4372031" cy="3090024"/>
          </a:xfrm>
          <a:prstGeom prst="rect">
            <a:avLst/>
          </a:prstGeom>
        </p:spPr>
      </p:pic>
      <p:pic>
        <p:nvPicPr>
          <p:cNvPr id="17" name="Obraz 16" descr="Mężczyzna leży wśród kartonów z podbitym okiem i trzyma tabliczkę z napisem: &quot;Pomocy&quot;. Obok niego leżą kask i but roboczy.">
            <a:extLst>
              <a:ext uri="{FF2B5EF4-FFF2-40B4-BE49-F238E27FC236}">
                <a16:creationId xmlns:a16="http://schemas.microsoft.com/office/drawing/2014/main" id="{F0439CC1-6DB8-A2AA-2B7A-05A7026DD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871" y="971477"/>
            <a:ext cx="4112056" cy="2906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752" y="1105701"/>
            <a:ext cx="10404460" cy="817228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Świadczenia z ubezpieczenia wypadkowego</a:t>
            </a: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6440554B-6130-170C-40AF-34AA809202AC}"/>
              </a:ext>
            </a:extLst>
          </p:cNvPr>
          <p:cNvSpPr txBox="1"/>
          <p:nvPr/>
        </p:nvSpPr>
        <p:spPr>
          <a:xfrm>
            <a:off x="2408523" y="3181798"/>
            <a:ext cx="14395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94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cs typeface="Ubuntu"/>
              </a:rPr>
              <a:t>zasiłek  chorob</a:t>
            </a:r>
            <a:r>
              <a:rPr sz="2200" spc="-30" dirty="0">
                <a:cs typeface="Ubuntu"/>
              </a:rPr>
              <a:t>o</a:t>
            </a:r>
            <a:r>
              <a:rPr sz="2200" spc="35" dirty="0">
                <a:cs typeface="Ubuntu"/>
              </a:rPr>
              <a:t>w</a:t>
            </a:r>
            <a:r>
              <a:rPr sz="2200" dirty="0">
                <a:cs typeface="Ubuntu"/>
              </a:rPr>
              <a:t>y</a:t>
            </a: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2731CC77-210E-219A-A8C1-5B0ABF6B7E7E}"/>
              </a:ext>
            </a:extLst>
          </p:cNvPr>
          <p:cNvSpPr txBox="1"/>
          <p:nvPr/>
        </p:nvSpPr>
        <p:spPr>
          <a:xfrm>
            <a:off x="5113765" y="3181798"/>
            <a:ext cx="1894839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272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cs typeface="Ubuntu"/>
              </a:rPr>
              <a:t>świadczenie  </a:t>
            </a:r>
            <a:r>
              <a:rPr sz="2200" dirty="0">
                <a:cs typeface="Ubuntu"/>
              </a:rPr>
              <a:t>rehabilita</a:t>
            </a:r>
            <a:r>
              <a:rPr sz="2200" spc="20" dirty="0">
                <a:cs typeface="Ubuntu"/>
              </a:rPr>
              <a:t>c</a:t>
            </a:r>
            <a:r>
              <a:rPr sz="2200" dirty="0">
                <a:cs typeface="Ubuntu"/>
              </a:rPr>
              <a:t>yjne</a:t>
            </a:r>
          </a:p>
        </p:txBody>
      </p:sp>
      <p:sp>
        <p:nvSpPr>
          <p:cNvPr id="9" name="object 14">
            <a:extLst>
              <a:ext uri="{FF2B5EF4-FFF2-40B4-BE49-F238E27FC236}">
                <a16:creationId xmlns:a16="http://schemas.microsoft.com/office/drawing/2014/main" id="{7FAF85C9-3310-F43E-BD74-9F50B11C8849}"/>
              </a:ext>
            </a:extLst>
          </p:cNvPr>
          <p:cNvSpPr txBox="1"/>
          <p:nvPr/>
        </p:nvSpPr>
        <p:spPr>
          <a:xfrm>
            <a:off x="8232076" y="3181798"/>
            <a:ext cx="15233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7034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cs typeface="Ubuntu"/>
              </a:rPr>
              <a:t>renta  </a:t>
            </a:r>
            <a:r>
              <a:rPr sz="2200" spc="35" dirty="0">
                <a:cs typeface="Ubuntu"/>
              </a:rPr>
              <a:t>w</a:t>
            </a:r>
            <a:r>
              <a:rPr sz="2200" dirty="0">
                <a:cs typeface="Ubuntu"/>
              </a:rPr>
              <a:t>ypad</a:t>
            </a:r>
            <a:r>
              <a:rPr sz="2200" spc="-65" dirty="0">
                <a:cs typeface="Ubuntu"/>
              </a:rPr>
              <a:t>k</a:t>
            </a:r>
            <a:r>
              <a:rPr sz="2200" spc="-30" dirty="0">
                <a:cs typeface="Ubuntu"/>
              </a:rPr>
              <a:t>o</a:t>
            </a:r>
            <a:r>
              <a:rPr sz="2200" dirty="0">
                <a:cs typeface="Ubuntu"/>
              </a:rPr>
              <a:t>wa</a:t>
            </a:r>
          </a:p>
        </p:txBody>
      </p:sp>
      <p:sp>
        <p:nvSpPr>
          <p:cNvPr id="10" name="object 15">
            <a:extLst>
              <a:ext uri="{FF2B5EF4-FFF2-40B4-BE49-F238E27FC236}">
                <a16:creationId xmlns:a16="http://schemas.microsoft.com/office/drawing/2014/main" id="{14D73F81-FFFB-F9F1-6506-0FA1E957D3AC}"/>
              </a:ext>
            </a:extLst>
          </p:cNvPr>
          <p:cNvSpPr txBox="1"/>
          <p:nvPr/>
        </p:nvSpPr>
        <p:spPr>
          <a:xfrm>
            <a:off x="4108833" y="4955665"/>
            <a:ext cx="670869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0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sz="2200" spc="-10" dirty="0">
                <a:cs typeface="Ubuntu"/>
              </a:rPr>
              <a:t>jednorazowe</a:t>
            </a:r>
            <a:r>
              <a:rPr sz="2200" spc="-5" dirty="0">
                <a:cs typeface="Ubuntu"/>
              </a:rPr>
              <a:t> </a:t>
            </a:r>
            <a:r>
              <a:rPr sz="2200" spc="-10" dirty="0">
                <a:cs typeface="Ubuntu"/>
              </a:rPr>
              <a:t>odszkodowanie</a:t>
            </a:r>
            <a:endParaRPr sz="2200" dirty="0">
              <a:cs typeface="Ubuntu"/>
            </a:endParaRPr>
          </a:p>
          <a:p>
            <a:pPr marL="431800" marR="508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200" dirty="0">
                <a:cs typeface="Ubuntu"/>
              </a:rPr>
              <a:t>zwrot </a:t>
            </a:r>
            <a:r>
              <a:rPr sz="2200" spc="-25" dirty="0">
                <a:cs typeface="Ubuntu"/>
              </a:rPr>
              <a:t>kosztów </a:t>
            </a:r>
            <a:r>
              <a:rPr sz="2200" dirty="0">
                <a:cs typeface="Ubuntu"/>
              </a:rPr>
              <a:t>wyrobów </a:t>
            </a:r>
            <a:r>
              <a:rPr sz="2200" spc="-5" dirty="0">
                <a:cs typeface="Ubuntu"/>
              </a:rPr>
              <a:t>medycznych,</a:t>
            </a:r>
            <a:r>
              <a:rPr sz="2200" spc="-40" dirty="0">
                <a:cs typeface="Ubuntu"/>
              </a:rPr>
              <a:t> </a:t>
            </a:r>
            <a:r>
              <a:rPr sz="2200" spc="-5" dirty="0">
                <a:cs typeface="Ubuntu"/>
              </a:rPr>
              <a:t>świadczeń  </a:t>
            </a:r>
            <a:r>
              <a:rPr sz="2200" spc="-10" dirty="0">
                <a:cs typeface="Ubuntu"/>
              </a:rPr>
              <a:t>stomatologicznych </a:t>
            </a:r>
            <a:r>
              <a:rPr sz="2200" dirty="0">
                <a:cs typeface="Ubuntu"/>
              </a:rPr>
              <a:t>i </a:t>
            </a:r>
            <a:r>
              <a:rPr sz="2200" spc="-10" dirty="0">
                <a:cs typeface="Ubuntu"/>
              </a:rPr>
              <a:t>szczepień</a:t>
            </a:r>
            <a:r>
              <a:rPr sz="2200" dirty="0">
                <a:cs typeface="Ubuntu"/>
              </a:rPr>
              <a:t> </a:t>
            </a:r>
            <a:r>
              <a:rPr sz="2200" spc="-5" dirty="0">
                <a:cs typeface="Ubuntu"/>
              </a:rPr>
              <a:t>ochronnych</a:t>
            </a:r>
            <a:endParaRPr sz="2200" dirty="0">
              <a:cs typeface="Ubuntu"/>
            </a:endParaRPr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F389806A-1A83-7198-1155-23D57879FCBB}"/>
              </a:ext>
            </a:extLst>
          </p:cNvPr>
          <p:cNvSpPr txBox="1"/>
          <p:nvPr/>
        </p:nvSpPr>
        <p:spPr>
          <a:xfrm>
            <a:off x="2164332" y="4016446"/>
            <a:ext cx="799525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cs typeface="Ubuntu"/>
              </a:rPr>
              <a:t>Możesz </a:t>
            </a:r>
            <a:r>
              <a:rPr sz="2000" b="1" spc="5" dirty="0">
                <a:cs typeface="Ubuntu"/>
              </a:rPr>
              <a:t>otrzymać </a:t>
            </a:r>
            <a:r>
              <a:rPr sz="2000" b="1" spc="-20" dirty="0">
                <a:cs typeface="Ubuntu"/>
              </a:rPr>
              <a:t>te </a:t>
            </a:r>
            <a:r>
              <a:rPr sz="2000" b="1" spc="-5" dirty="0">
                <a:cs typeface="Ubuntu"/>
              </a:rPr>
              <a:t>świadczenia, </a:t>
            </a:r>
            <a:r>
              <a:rPr sz="2000" b="1" dirty="0">
                <a:cs typeface="Ubuntu"/>
              </a:rPr>
              <a:t>jeśli </a:t>
            </a:r>
            <a:r>
              <a:rPr sz="2000" b="1" spc="-5" dirty="0">
                <a:cs typeface="Ubuntu"/>
              </a:rPr>
              <a:t>będziesz </a:t>
            </a:r>
            <a:r>
              <a:rPr sz="2000" b="1" spc="-10" dirty="0">
                <a:cs typeface="Ubuntu"/>
              </a:rPr>
              <a:t>niezdolny </a:t>
            </a:r>
            <a:r>
              <a:rPr sz="2000" b="1" dirty="0">
                <a:cs typeface="Ubuntu"/>
              </a:rPr>
              <a:t>do </a:t>
            </a:r>
            <a:r>
              <a:rPr sz="2000" b="1" spc="-5" dirty="0" err="1">
                <a:cs typeface="Ubuntu"/>
              </a:rPr>
              <a:t>pracy</a:t>
            </a:r>
            <a:r>
              <a:rPr sz="2000" b="1" spc="-5" dirty="0">
                <a:cs typeface="Ubuntu"/>
              </a:rPr>
              <a:t>  </a:t>
            </a:r>
            <a:r>
              <a:rPr sz="2000" b="1" dirty="0">
                <a:cs typeface="Ubuntu"/>
              </a:rPr>
              <a:t>z</a:t>
            </a:r>
            <a:r>
              <a:rPr lang="pl-PL" sz="2000" b="1" dirty="0">
                <a:cs typeface="Ubuntu"/>
              </a:rPr>
              <a:t> </a:t>
            </a:r>
            <a:r>
              <a:rPr sz="2000" b="1" spc="-10" dirty="0" err="1">
                <a:cs typeface="Ubuntu"/>
              </a:rPr>
              <a:t>powodu</a:t>
            </a:r>
            <a:r>
              <a:rPr sz="2000" b="1" spc="-10" dirty="0">
                <a:cs typeface="Ubuntu"/>
              </a:rPr>
              <a:t> </a:t>
            </a:r>
            <a:r>
              <a:rPr sz="2000" b="1" dirty="0">
                <a:cs typeface="Ubuntu"/>
              </a:rPr>
              <a:t>wypadku </a:t>
            </a:r>
            <a:r>
              <a:rPr sz="2000" b="1" spc="10" dirty="0">
                <a:cs typeface="Ubuntu"/>
              </a:rPr>
              <a:t>przy </a:t>
            </a:r>
            <a:r>
              <a:rPr sz="2000" b="1" spc="-5" dirty="0">
                <a:cs typeface="Ubuntu"/>
              </a:rPr>
              <a:t>pracy </a:t>
            </a:r>
            <a:r>
              <a:rPr sz="2000" b="1" dirty="0">
                <a:cs typeface="Ubuntu"/>
              </a:rPr>
              <a:t>lub </a:t>
            </a:r>
            <a:r>
              <a:rPr sz="2000" b="1" spc="-10" dirty="0">
                <a:cs typeface="Ubuntu"/>
              </a:rPr>
              <a:t>choroby</a:t>
            </a:r>
            <a:r>
              <a:rPr sz="2000" b="1" spc="5" dirty="0">
                <a:cs typeface="Ubuntu"/>
              </a:rPr>
              <a:t> </a:t>
            </a:r>
            <a:r>
              <a:rPr sz="2000" b="1" spc="-15" dirty="0">
                <a:cs typeface="Ubuntu"/>
              </a:rPr>
              <a:t>zawodowej.</a:t>
            </a:r>
            <a:endParaRPr sz="2000" dirty="0">
              <a:cs typeface="Ubuntu"/>
            </a:endParaRPr>
          </a:p>
        </p:txBody>
      </p:sp>
      <p:pic>
        <p:nvPicPr>
          <p:cNvPr id="19" name="Obraz 18" descr="Mężczyzna w marynarce trzyma otwartą walizkę ze sztucznymi zębami">
            <a:extLst>
              <a:ext uri="{FF2B5EF4-FFF2-40B4-BE49-F238E27FC236}">
                <a16:creationId xmlns:a16="http://schemas.microsoft.com/office/drawing/2014/main" id="{C59E1BFD-6CE0-79BB-3359-1FDB4F1E9D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523" y="4527969"/>
            <a:ext cx="2857334" cy="201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181833"/>
            <a:ext cx="10515600" cy="1325563"/>
          </a:xfrm>
        </p:spPr>
        <p:txBody>
          <a:bodyPr>
            <a:normAutofit/>
          </a:bodyPr>
          <a:lstStyle/>
          <a:p>
            <a:r>
              <a:rPr lang="pl-PL" sz="4000" dirty="0">
                <a:solidFill>
                  <a:srgbClr val="70357A"/>
                </a:solidFill>
              </a:rPr>
              <a:t>Lekcja 2: Co Ci się należy, kiedy płacisz składki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000" y="2907321"/>
            <a:ext cx="10515600" cy="3765917"/>
          </a:xfrm>
        </p:spPr>
        <p:txBody>
          <a:bodyPr/>
          <a:lstStyle/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System ubezpieczeń społecznych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Praca zarobkowa a ubezpieczenia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Świadczenia z ubezpieczenia chorobowego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Świadczenia z ubezpieczenia wypadkowego</a:t>
            </a:r>
          </a:p>
        </p:txBody>
      </p:sp>
    </p:spTree>
    <p:extLst>
      <p:ext uri="{BB962C8B-B14F-4D97-AF65-F5344CB8AC3E}">
        <p14:creationId xmlns:p14="http://schemas.microsoft.com/office/powerpoint/2010/main" val="3825286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Mężczyzna leży wśród kartonów z podbitym okiem i trzyma tabliczkę z napisem: &quot;Pomocy&quot;. Obok niego leżą kask i but roboczy.">
            <a:extLst>
              <a:ext uri="{FF2B5EF4-FFF2-40B4-BE49-F238E27FC236}">
                <a16:creationId xmlns:a16="http://schemas.microsoft.com/office/drawing/2014/main" id="{F0439CC1-6DB8-A2AA-2B7A-05A7026DD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554" y="1500395"/>
            <a:ext cx="6559335" cy="463594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234" y="1199830"/>
            <a:ext cx="10404460" cy="817228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Świadczenia z ubezpieczenia wypadkowego</a:t>
            </a: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F389806A-1A83-7198-1155-23D57879FCBB}"/>
              </a:ext>
            </a:extLst>
          </p:cNvPr>
          <p:cNvSpPr txBox="1"/>
          <p:nvPr/>
        </p:nvSpPr>
        <p:spPr>
          <a:xfrm>
            <a:off x="1047890" y="2318577"/>
            <a:ext cx="5611701" cy="31418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l-PL" sz="2000" spc="-15" dirty="0">
                <a:cs typeface="Ubuntu"/>
              </a:rPr>
              <a:t>Renty i zasiłki z ubezpieczenia wypadkowego: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pl-PL" sz="2000" spc="-15" dirty="0">
              <a:cs typeface="Ubuntu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000" spc="-15" dirty="0">
                <a:cs typeface="Ubuntu"/>
              </a:rPr>
              <a:t>są korzystniejsze niż renty i zasiłki z ubezpieczeń chorobowego albo rentowych, ponieważ chronią przed skutkami wypadków przy pracy </a:t>
            </a:r>
            <a:br>
              <a:rPr lang="pl-PL" sz="2000" spc="-15" dirty="0">
                <a:cs typeface="Ubuntu"/>
              </a:rPr>
            </a:br>
            <a:r>
              <a:rPr lang="pl-PL" sz="2000" spc="-15" dirty="0">
                <a:cs typeface="Ubuntu"/>
              </a:rPr>
              <a:t>i chorób zawodowych;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endParaRPr lang="pl-PL" sz="2000" spc="-15" dirty="0">
              <a:cs typeface="Ubuntu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000" b="1" spc="-15" dirty="0">
                <a:cs typeface="Ubuntu"/>
              </a:rPr>
              <a:t>przysługują niezależnie od tego, jak długo pracujesz</a:t>
            </a:r>
            <a:r>
              <a:rPr lang="pl-PL" sz="2000" spc="-15" dirty="0">
                <a:cs typeface="Ubuntu"/>
              </a:rPr>
              <a:t>. Nawet jeśli do wypadku doszło pierwszego dnia pracy.</a:t>
            </a:r>
          </a:p>
        </p:txBody>
      </p:sp>
    </p:spTree>
    <p:extLst>
      <p:ext uri="{BB962C8B-B14F-4D97-AF65-F5344CB8AC3E}">
        <p14:creationId xmlns:p14="http://schemas.microsoft.com/office/powerpoint/2010/main" val="3448797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Mężczyzna leży wśród kartonów z podbitym okiem i trzyma tabliczkę z napisem: &quot;Pomocy&quot;. Obok niego leżą kask i but roboczy.">
            <a:extLst>
              <a:ext uri="{FF2B5EF4-FFF2-40B4-BE49-F238E27FC236}">
                <a16:creationId xmlns:a16="http://schemas.microsoft.com/office/drawing/2014/main" id="{F0439CC1-6DB8-A2AA-2B7A-05A7026DD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554" y="1500395"/>
            <a:ext cx="6559335" cy="463594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234" y="1199830"/>
            <a:ext cx="10404460" cy="817228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Świadczenia z ubezpieczenia wypadkowego</a:t>
            </a: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F389806A-1A83-7198-1155-23D57879FCBB}"/>
              </a:ext>
            </a:extLst>
          </p:cNvPr>
          <p:cNvSpPr txBox="1"/>
          <p:nvPr/>
        </p:nvSpPr>
        <p:spPr>
          <a:xfrm>
            <a:off x="1047891" y="2318577"/>
            <a:ext cx="5644262" cy="34496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000" spc="-15" dirty="0">
                <a:cs typeface="Ubuntu"/>
              </a:rPr>
              <a:t>Zasiłek chorobowy i świadczenie rehabilitacyjne zawsze wynoszą </a:t>
            </a:r>
            <a:r>
              <a:rPr lang="pl-PL" sz="2000" b="1" spc="-15" dirty="0">
                <a:cs typeface="Ubuntu"/>
              </a:rPr>
              <a:t>100% pensji</a:t>
            </a:r>
            <a:r>
              <a:rPr lang="pl-PL" sz="2000" spc="-15" dirty="0">
                <a:cs typeface="Ubuntu"/>
              </a:rPr>
              <a:t>.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pl-PL" sz="2000" spc="-15" dirty="0">
              <a:cs typeface="Ubuntu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000" spc="-15" dirty="0">
                <a:cs typeface="Ubuntu"/>
              </a:rPr>
              <a:t>Wszystkie renty wypadkowe są korzystniejsze niż świadczenia z innych ubezpieczeń.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pl-PL" sz="2000" spc="-15" dirty="0">
              <a:cs typeface="Ubuntu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000" spc="-15" dirty="0">
                <a:cs typeface="Ubuntu"/>
              </a:rPr>
              <a:t>Tylko z ubezpieczenia wypadkowego można otrzymać </a:t>
            </a:r>
            <a:r>
              <a:rPr lang="pl-PL" sz="2000" b="1" spc="-15" dirty="0">
                <a:cs typeface="Ubuntu"/>
              </a:rPr>
              <a:t>jednorazowe odszkodowanie</a:t>
            </a:r>
            <a:r>
              <a:rPr lang="pl-PL" sz="2000" spc="-15" dirty="0">
                <a:cs typeface="Ubuntu"/>
              </a:rPr>
              <a:t>, które przysługuje w wysokości </a:t>
            </a:r>
            <a:r>
              <a:rPr lang="pl-PL" sz="2000" b="1" spc="-15" dirty="0">
                <a:cs typeface="Ubuntu"/>
              </a:rPr>
              <a:t>20% przeciętnego wynagrodzenia</a:t>
            </a:r>
            <a:r>
              <a:rPr lang="pl-PL" sz="2000" spc="-15" dirty="0">
                <a:cs typeface="Ubuntu"/>
              </a:rPr>
              <a:t> za każdy procent stałego lub długotrwałego uszczerbku na zdrowiu.</a:t>
            </a:r>
          </a:p>
        </p:txBody>
      </p:sp>
    </p:spTree>
    <p:extLst>
      <p:ext uri="{BB962C8B-B14F-4D97-AF65-F5344CB8AC3E}">
        <p14:creationId xmlns:p14="http://schemas.microsoft.com/office/powerpoint/2010/main" val="3737365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86" y="935648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System ubezpieczeń społecznych</a:t>
            </a: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7F6A5818-046A-4284-6D15-4DE595B9FEBB}"/>
              </a:ext>
            </a:extLst>
          </p:cNvPr>
          <p:cNvSpPr txBox="1"/>
          <p:nvPr/>
        </p:nvSpPr>
        <p:spPr>
          <a:xfrm>
            <a:off x="1051765" y="2245162"/>
            <a:ext cx="172656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 err="1">
                <a:latin typeface="Ubuntu"/>
                <a:cs typeface="Ubuntu"/>
              </a:rPr>
              <a:t>staroś</a:t>
            </a:r>
            <a:r>
              <a:rPr lang="pl-PL" sz="2000" dirty="0">
                <a:latin typeface="Ubuntu"/>
                <a:cs typeface="Ubuntu"/>
              </a:rPr>
              <a:t>ć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CB909192-2611-9B38-EDF5-ADDBACF1BD69}"/>
              </a:ext>
            </a:extLst>
          </p:cNvPr>
          <p:cNvSpPr txBox="1"/>
          <p:nvPr/>
        </p:nvSpPr>
        <p:spPr>
          <a:xfrm>
            <a:off x="3777026" y="2076602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enie  emerytalne</a:t>
            </a:r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04325C06-4204-4D23-B09F-E81D99748FBC}"/>
              </a:ext>
            </a:extLst>
          </p:cNvPr>
          <p:cNvSpPr txBox="1"/>
          <p:nvPr/>
        </p:nvSpPr>
        <p:spPr>
          <a:xfrm>
            <a:off x="1051765" y="3038972"/>
            <a:ext cx="145224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 err="1">
                <a:latin typeface="Ubuntu"/>
                <a:cs typeface="Ubuntu"/>
              </a:rPr>
              <a:t>nie</a:t>
            </a:r>
            <a:r>
              <a:rPr sz="2000" spc="-40" dirty="0" err="1">
                <a:latin typeface="Ubuntu"/>
                <a:cs typeface="Ubuntu"/>
              </a:rPr>
              <a:t>z</a:t>
            </a:r>
            <a:r>
              <a:rPr sz="2000" dirty="0" err="1">
                <a:latin typeface="Ubuntu"/>
                <a:cs typeface="Ubuntu"/>
              </a:rPr>
              <a:t>dolnoś</a:t>
            </a:r>
            <a:r>
              <a:rPr lang="pl-PL" sz="2000" dirty="0">
                <a:latin typeface="Ubuntu"/>
                <a:cs typeface="Ubuntu"/>
              </a:rPr>
              <a:t>ć</a:t>
            </a:r>
            <a:r>
              <a:rPr sz="2000" dirty="0">
                <a:latin typeface="Ubuntu"/>
                <a:cs typeface="Ubuntu"/>
              </a:rPr>
              <a:t>  do</a:t>
            </a:r>
            <a:r>
              <a:rPr sz="2000" spc="-10" dirty="0">
                <a:latin typeface="Ubuntu"/>
                <a:cs typeface="Ubuntu"/>
              </a:rPr>
              <a:t> </a:t>
            </a:r>
            <a:r>
              <a:rPr sz="2000" dirty="0">
                <a:latin typeface="Ubuntu"/>
                <a:cs typeface="Ubuntu"/>
              </a:rPr>
              <a:t>pracy</a:t>
            </a:r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CEE77504-3D3A-F788-5506-BD5A2D510F39}"/>
              </a:ext>
            </a:extLst>
          </p:cNvPr>
          <p:cNvSpPr txBox="1"/>
          <p:nvPr/>
        </p:nvSpPr>
        <p:spPr>
          <a:xfrm>
            <a:off x="3796076" y="3032349"/>
            <a:ext cx="16560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enia  </a:t>
            </a:r>
            <a:r>
              <a:rPr sz="2000" spc="-10" dirty="0">
                <a:latin typeface="Ubuntu"/>
                <a:cs typeface="Ubuntu"/>
              </a:rPr>
              <a:t>rentowe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2A6ADB01-9CB2-FF2E-FA7E-54A5C2893686}"/>
              </a:ext>
            </a:extLst>
          </p:cNvPr>
          <p:cNvSpPr txBox="1"/>
          <p:nvPr/>
        </p:nvSpPr>
        <p:spPr>
          <a:xfrm>
            <a:off x="1033985" y="5235036"/>
            <a:ext cx="18910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Ubuntu"/>
                <a:cs typeface="Ubuntu"/>
              </a:rPr>
              <a:t>macierzyństwo</a:t>
            </a:r>
            <a:endParaRPr sz="20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</a:pPr>
            <a:r>
              <a:rPr sz="2000" dirty="0" err="1">
                <a:latin typeface="Ubuntu"/>
                <a:cs typeface="Ubuntu"/>
              </a:rPr>
              <a:t>i</a:t>
            </a:r>
            <a:r>
              <a:rPr sz="2000" dirty="0">
                <a:latin typeface="Ubuntu"/>
                <a:cs typeface="Ubuntu"/>
              </a:rPr>
              <a:t> </a:t>
            </a:r>
            <a:r>
              <a:rPr sz="2000" spc="-5" dirty="0" err="1">
                <a:latin typeface="Ubuntu"/>
                <a:cs typeface="Ubuntu"/>
              </a:rPr>
              <a:t>chorob</a:t>
            </a:r>
            <a:r>
              <a:rPr lang="pl-PL" sz="2000" spc="-5" dirty="0">
                <a:latin typeface="Ubuntu"/>
                <a:cs typeface="Ubuntu"/>
              </a:rPr>
              <a:t>a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11" name="object 19">
            <a:extLst>
              <a:ext uri="{FF2B5EF4-FFF2-40B4-BE49-F238E27FC236}">
                <a16:creationId xmlns:a16="http://schemas.microsoft.com/office/drawing/2014/main" id="{B6B782F8-98DA-FF85-4E46-BD3A31C6C988}"/>
              </a:ext>
            </a:extLst>
          </p:cNvPr>
          <p:cNvSpPr txBox="1"/>
          <p:nvPr/>
        </p:nvSpPr>
        <p:spPr>
          <a:xfrm>
            <a:off x="3777026" y="5235036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enie  </a:t>
            </a:r>
            <a:r>
              <a:rPr sz="2000" spc="-5" dirty="0">
                <a:latin typeface="Ubuntu"/>
                <a:cs typeface="Ubuntu"/>
              </a:rPr>
              <a:t>chorobowe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12" name="object 22">
            <a:extLst>
              <a:ext uri="{FF2B5EF4-FFF2-40B4-BE49-F238E27FC236}">
                <a16:creationId xmlns:a16="http://schemas.microsoft.com/office/drawing/2014/main" id="{2BCEC421-A03E-45CC-8613-323420227C09}"/>
              </a:ext>
            </a:extLst>
          </p:cNvPr>
          <p:cNvSpPr txBox="1"/>
          <p:nvPr/>
        </p:nvSpPr>
        <p:spPr>
          <a:xfrm>
            <a:off x="1051765" y="4146398"/>
            <a:ext cx="18732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l-PL" sz="2000" spc="5" dirty="0">
                <a:latin typeface="Ubuntu"/>
                <a:cs typeface="Ubuntu"/>
              </a:rPr>
              <a:t>w</a:t>
            </a:r>
            <a:r>
              <a:rPr sz="2000" spc="5" dirty="0" err="1">
                <a:latin typeface="Ubuntu"/>
                <a:cs typeface="Ubuntu"/>
              </a:rPr>
              <a:t>ypad</a:t>
            </a:r>
            <a:r>
              <a:rPr lang="pl-PL" sz="2000" spc="5" dirty="0">
                <a:latin typeface="Ubuntu"/>
                <a:cs typeface="Ubuntu"/>
              </a:rPr>
              <a:t>e</a:t>
            </a:r>
            <a:r>
              <a:rPr sz="2000" spc="5" dirty="0">
                <a:latin typeface="Ubuntu"/>
                <a:cs typeface="Ubuntu"/>
              </a:rPr>
              <a:t>k</a:t>
            </a:r>
            <a:br>
              <a:rPr lang="pl-PL" sz="2000" spc="5" dirty="0">
                <a:latin typeface="Ubuntu"/>
                <a:cs typeface="Ubuntu"/>
              </a:rPr>
            </a:br>
            <a:r>
              <a:rPr sz="2000" dirty="0" err="1">
                <a:latin typeface="Ubuntu"/>
                <a:cs typeface="Ubuntu"/>
              </a:rPr>
              <a:t>przy</a:t>
            </a:r>
            <a:r>
              <a:rPr sz="2000" spc="-10" dirty="0">
                <a:latin typeface="Ubuntu"/>
                <a:cs typeface="Ubuntu"/>
              </a:rPr>
              <a:t> </a:t>
            </a:r>
            <a:r>
              <a:rPr sz="2000" dirty="0">
                <a:latin typeface="Ubuntu"/>
                <a:cs typeface="Ubuntu"/>
              </a:rPr>
              <a:t>pracy</a:t>
            </a:r>
          </a:p>
        </p:txBody>
      </p:sp>
      <p:sp>
        <p:nvSpPr>
          <p:cNvPr id="13" name="object 23">
            <a:extLst>
              <a:ext uri="{FF2B5EF4-FFF2-40B4-BE49-F238E27FC236}">
                <a16:creationId xmlns:a16="http://schemas.microsoft.com/office/drawing/2014/main" id="{B0243A43-01F6-51A1-ECAE-87FE859A368A}"/>
              </a:ext>
            </a:extLst>
          </p:cNvPr>
          <p:cNvSpPr txBox="1"/>
          <p:nvPr/>
        </p:nvSpPr>
        <p:spPr>
          <a:xfrm>
            <a:off x="3786551" y="4146398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enie  </a:t>
            </a:r>
            <a:r>
              <a:rPr sz="2000" spc="-10" dirty="0">
                <a:latin typeface="Ubuntu"/>
                <a:cs typeface="Ubuntu"/>
              </a:rPr>
              <a:t>wypadkowe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9830BC39-447F-F86B-A594-06C50DBF657F}"/>
              </a:ext>
            </a:extLst>
          </p:cNvPr>
          <p:cNvSpPr/>
          <p:nvPr/>
        </p:nvSpPr>
        <p:spPr>
          <a:xfrm>
            <a:off x="2969674" y="2417272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7035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875229A6-1055-27C5-E536-DD299E61A30F}"/>
              </a:ext>
            </a:extLst>
          </p:cNvPr>
          <p:cNvSpPr/>
          <p:nvPr/>
        </p:nvSpPr>
        <p:spPr>
          <a:xfrm>
            <a:off x="3274862" y="2300127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70357A"/>
          </a:solidFill>
          <a:ln>
            <a:solidFill>
              <a:srgbClr val="7035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0BAC2EFF-DA67-A36D-DE50-B592E5256A3E}"/>
              </a:ext>
            </a:extLst>
          </p:cNvPr>
          <p:cNvSpPr/>
          <p:nvPr/>
        </p:nvSpPr>
        <p:spPr>
          <a:xfrm>
            <a:off x="2995145" y="3370822"/>
            <a:ext cx="440690" cy="234315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7035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CBB2BD93-BBEE-95F8-AF1C-A04243906C73}"/>
              </a:ext>
            </a:extLst>
          </p:cNvPr>
          <p:cNvSpPr/>
          <p:nvPr/>
        </p:nvSpPr>
        <p:spPr>
          <a:xfrm>
            <a:off x="3300333" y="3253678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70357A"/>
          </a:solidFill>
          <a:ln>
            <a:solidFill>
              <a:srgbClr val="7035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892A40D3-CE44-5527-0213-FB669426291E}"/>
              </a:ext>
            </a:extLst>
          </p:cNvPr>
          <p:cNvSpPr/>
          <p:nvPr/>
        </p:nvSpPr>
        <p:spPr>
          <a:xfrm>
            <a:off x="2986573" y="4501134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7035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A2AEA781-0D72-81E3-B197-9512921A483F}"/>
              </a:ext>
            </a:extLst>
          </p:cNvPr>
          <p:cNvSpPr/>
          <p:nvPr/>
        </p:nvSpPr>
        <p:spPr>
          <a:xfrm>
            <a:off x="3291761" y="4383989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70357A"/>
          </a:solidFill>
          <a:ln>
            <a:solidFill>
              <a:srgbClr val="7035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945FEE91-A3EA-9B87-08CB-791CD8C98184}"/>
              </a:ext>
            </a:extLst>
          </p:cNvPr>
          <p:cNvSpPr/>
          <p:nvPr/>
        </p:nvSpPr>
        <p:spPr>
          <a:xfrm>
            <a:off x="3026008" y="5571842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7035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3">
            <a:extLst>
              <a:ext uri="{FF2B5EF4-FFF2-40B4-BE49-F238E27FC236}">
                <a16:creationId xmlns:a16="http://schemas.microsoft.com/office/drawing/2014/main" id="{2ECA6C06-3C58-BBE7-DF5B-47F35E192497}"/>
              </a:ext>
            </a:extLst>
          </p:cNvPr>
          <p:cNvSpPr/>
          <p:nvPr/>
        </p:nvSpPr>
        <p:spPr>
          <a:xfrm>
            <a:off x="3331196" y="5454697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70357A"/>
          </a:solidFill>
          <a:ln>
            <a:solidFill>
              <a:srgbClr val="7035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5" name="Obraz 24" descr="Grupa czterech osób, każda z nich trzyma tabliczkę z nazwą ubezpieczenia. Od lewej: starszy pan w okularach ma tabliczkę: &quot;emerytalne&quot;, łysy pan w okularach przeciwsłonecznych: &quot;rentowe&quot;, kobieta ze złamaną ręką: &quot;wypadkowe&quot; i młoda mama z dzieckiem w chuście: &quot;chorobowe, macierzyński&quot;">
            <a:extLst>
              <a:ext uri="{FF2B5EF4-FFF2-40B4-BE49-F238E27FC236}">
                <a16:creationId xmlns:a16="http://schemas.microsoft.com/office/drawing/2014/main" id="{E8333942-880D-D4A0-45EC-A75A3D12B1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487" y="1717094"/>
            <a:ext cx="6765132" cy="478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1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088049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Ze świadczeń z ubezpieczeń społecznych korzystamy  przez całe życie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893" y="2507396"/>
            <a:ext cx="10515600" cy="3765917"/>
          </a:xfrm>
        </p:spPr>
        <p:txBody>
          <a:bodyPr>
            <a:normAutofit fontScale="92500" lnSpcReduction="20000"/>
          </a:bodyPr>
          <a:lstStyle/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zasiłek macierzyński  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zasiłek opiekuńczy  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zasiłek chorobowy 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świadczenie rehabilitacyjne 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rehabilitacja lecznicza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renta z tytułu niezdolności  </a:t>
            </a:r>
            <a:br>
              <a:rPr lang="pl-PL" dirty="0"/>
            </a:br>
            <a:r>
              <a:rPr lang="pl-PL" dirty="0"/>
              <a:t>do pracy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emerytura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dirty="0"/>
              <a:t>zasiłek pogrzebowy</a:t>
            </a:r>
          </a:p>
        </p:txBody>
      </p:sp>
      <p:pic>
        <p:nvPicPr>
          <p:cNvPr id="5" name="Obraz 4" descr="Grupa sześciu osób: od lewej niemowlak, młody chłopak ze złamaną nogą, kobieta w ciąży, kobieta z dzieckiem na rękach, pan w podeszłym wieku i osoba trzymają wieniec pogrzebowy.">
            <a:extLst>
              <a:ext uri="{FF2B5EF4-FFF2-40B4-BE49-F238E27FC236}">
                <a16:creationId xmlns:a16="http://schemas.microsoft.com/office/drawing/2014/main" id="{9B7EE048-DEC2-AD4B-9BE0-7097E3270B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57" y="1043354"/>
            <a:ext cx="7779217" cy="549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0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7824" y="670264"/>
            <a:ext cx="6446310" cy="685572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Praca zarobkowa a ubezpieczenia</a:t>
            </a:r>
          </a:p>
        </p:txBody>
      </p:sp>
      <p:sp>
        <p:nvSpPr>
          <p:cNvPr id="10" name="object 24">
            <a:extLst>
              <a:ext uri="{FF2B5EF4-FFF2-40B4-BE49-F238E27FC236}">
                <a16:creationId xmlns:a16="http://schemas.microsoft.com/office/drawing/2014/main" id="{54967142-5EA3-AB0D-5DB7-23E2E6F08F67}"/>
              </a:ext>
            </a:extLst>
          </p:cNvPr>
          <p:cNvSpPr/>
          <p:nvPr/>
        </p:nvSpPr>
        <p:spPr>
          <a:xfrm>
            <a:off x="3739278" y="242484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4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8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4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4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25">
            <a:extLst>
              <a:ext uri="{FF2B5EF4-FFF2-40B4-BE49-F238E27FC236}">
                <a16:creationId xmlns:a16="http://schemas.microsoft.com/office/drawing/2014/main" id="{5CEE6F76-2254-A580-A08B-F867EEC72B92}"/>
              </a:ext>
            </a:extLst>
          </p:cNvPr>
          <p:cNvSpPr/>
          <p:nvPr/>
        </p:nvSpPr>
        <p:spPr>
          <a:xfrm>
            <a:off x="5178623" y="242484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26">
            <a:extLst>
              <a:ext uri="{FF2B5EF4-FFF2-40B4-BE49-F238E27FC236}">
                <a16:creationId xmlns:a16="http://schemas.microsoft.com/office/drawing/2014/main" id="{59600EAD-726D-9430-6ED7-05293BC5139E}"/>
              </a:ext>
            </a:extLst>
          </p:cNvPr>
          <p:cNvSpPr/>
          <p:nvPr/>
        </p:nvSpPr>
        <p:spPr>
          <a:xfrm>
            <a:off x="6617967" y="242484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27">
            <a:extLst>
              <a:ext uri="{FF2B5EF4-FFF2-40B4-BE49-F238E27FC236}">
                <a16:creationId xmlns:a16="http://schemas.microsoft.com/office/drawing/2014/main" id="{CB2A0EED-1356-6D93-0910-2F77513A45A6}"/>
              </a:ext>
            </a:extLst>
          </p:cNvPr>
          <p:cNvSpPr/>
          <p:nvPr/>
        </p:nvSpPr>
        <p:spPr>
          <a:xfrm>
            <a:off x="6617967" y="242484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28">
            <a:extLst>
              <a:ext uri="{FF2B5EF4-FFF2-40B4-BE49-F238E27FC236}">
                <a16:creationId xmlns:a16="http://schemas.microsoft.com/office/drawing/2014/main" id="{9B11CAC4-591A-E68D-1037-14AE6F13A22B}"/>
              </a:ext>
            </a:extLst>
          </p:cNvPr>
          <p:cNvSpPr/>
          <p:nvPr/>
        </p:nvSpPr>
        <p:spPr>
          <a:xfrm>
            <a:off x="8057311" y="242484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29">
            <a:extLst>
              <a:ext uri="{FF2B5EF4-FFF2-40B4-BE49-F238E27FC236}">
                <a16:creationId xmlns:a16="http://schemas.microsoft.com/office/drawing/2014/main" id="{6664BCB6-5266-8D64-2571-31B54FF7EA27}"/>
              </a:ext>
            </a:extLst>
          </p:cNvPr>
          <p:cNvSpPr/>
          <p:nvPr/>
        </p:nvSpPr>
        <p:spPr>
          <a:xfrm>
            <a:off x="8057311" y="242484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30">
            <a:extLst>
              <a:ext uri="{FF2B5EF4-FFF2-40B4-BE49-F238E27FC236}">
                <a16:creationId xmlns:a16="http://schemas.microsoft.com/office/drawing/2014/main" id="{56306B7C-3F1C-70C3-898E-09F44AF8F8C5}"/>
              </a:ext>
            </a:extLst>
          </p:cNvPr>
          <p:cNvSpPr/>
          <p:nvPr/>
        </p:nvSpPr>
        <p:spPr>
          <a:xfrm>
            <a:off x="9496656" y="242484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31">
            <a:extLst>
              <a:ext uri="{FF2B5EF4-FFF2-40B4-BE49-F238E27FC236}">
                <a16:creationId xmlns:a16="http://schemas.microsoft.com/office/drawing/2014/main" id="{D3D70BEC-B6FF-D86C-B3E2-F1F4DFACBC24}"/>
              </a:ext>
            </a:extLst>
          </p:cNvPr>
          <p:cNvSpPr/>
          <p:nvPr/>
        </p:nvSpPr>
        <p:spPr>
          <a:xfrm>
            <a:off x="9496656" y="242484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32">
            <a:extLst>
              <a:ext uri="{FF2B5EF4-FFF2-40B4-BE49-F238E27FC236}">
                <a16:creationId xmlns:a16="http://schemas.microsoft.com/office/drawing/2014/main" id="{977E93D3-CCE6-9334-66A1-85E99875E297}"/>
              </a:ext>
            </a:extLst>
          </p:cNvPr>
          <p:cNvSpPr/>
          <p:nvPr/>
        </p:nvSpPr>
        <p:spPr>
          <a:xfrm>
            <a:off x="3739278" y="300599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4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8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4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4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33">
            <a:extLst>
              <a:ext uri="{FF2B5EF4-FFF2-40B4-BE49-F238E27FC236}">
                <a16:creationId xmlns:a16="http://schemas.microsoft.com/office/drawing/2014/main" id="{EFC38BE1-3218-D061-E713-3272C64370D4}"/>
              </a:ext>
            </a:extLst>
          </p:cNvPr>
          <p:cNvSpPr/>
          <p:nvPr/>
        </p:nvSpPr>
        <p:spPr>
          <a:xfrm>
            <a:off x="5178623" y="300599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34">
            <a:extLst>
              <a:ext uri="{FF2B5EF4-FFF2-40B4-BE49-F238E27FC236}">
                <a16:creationId xmlns:a16="http://schemas.microsoft.com/office/drawing/2014/main" id="{F4F3AF51-81B3-4300-11FA-610C242042AC}"/>
              </a:ext>
            </a:extLst>
          </p:cNvPr>
          <p:cNvSpPr/>
          <p:nvPr/>
        </p:nvSpPr>
        <p:spPr>
          <a:xfrm>
            <a:off x="6617967" y="300599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35">
            <a:extLst>
              <a:ext uri="{FF2B5EF4-FFF2-40B4-BE49-F238E27FC236}">
                <a16:creationId xmlns:a16="http://schemas.microsoft.com/office/drawing/2014/main" id="{E3ED8D56-8339-96D6-DC4F-B4D53697ECD0}"/>
              </a:ext>
            </a:extLst>
          </p:cNvPr>
          <p:cNvSpPr/>
          <p:nvPr/>
        </p:nvSpPr>
        <p:spPr>
          <a:xfrm>
            <a:off x="6617967" y="300599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36">
            <a:extLst>
              <a:ext uri="{FF2B5EF4-FFF2-40B4-BE49-F238E27FC236}">
                <a16:creationId xmlns:a16="http://schemas.microsoft.com/office/drawing/2014/main" id="{A72D807D-8E27-9FCF-8188-1D680FB4B60F}"/>
              </a:ext>
            </a:extLst>
          </p:cNvPr>
          <p:cNvSpPr/>
          <p:nvPr/>
        </p:nvSpPr>
        <p:spPr>
          <a:xfrm>
            <a:off x="8057311" y="300599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37">
            <a:extLst>
              <a:ext uri="{FF2B5EF4-FFF2-40B4-BE49-F238E27FC236}">
                <a16:creationId xmlns:a16="http://schemas.microsoft.com/office/drawing/2014/main" id="{B7477F16-9C10-68E7-8B49-52557EDBFBF9}"/>
              </a:ext>
            </a:extLst>
          </p:cNvPr>
          <p:cNvSpPr/>
          <p:nvPr/>
        </p:nvSpPr>
        <p:spPr>
          <a:xfrm>
            <a:off x="8057311" y="300599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38">
            <a:extLst>
              <a:ext uri="{FF2B5EF4-FFF2-40B4-BE49-F238E27FC236}">
                <a16:creationId xmlns:a16="http://schemas.microsoft.com/office/drawing/2014/main" id="{9BA1AFB0-8FC6-02CA-3A33-F7D4E563393F}"/>
              </a:ext>
            </a:extLst>
          </p:cNvPr>
          <p:cNvSpPr/>
          <p:nvPr/>
        </p:nvSpPr>
        <p:spPr>
          <a:xfrm>
            <a:off x="9496656" y="300599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39">
            <a:extLst>
              <a:ext uri="{FF2B5EF4-FFF2-40B4-BE49-F238E27FC236}">
                <a16:creationId xmlns:a16="http://schemas.microsoft.com/office/drawing/2014/main" id="{623174F1-57A0-B575-BB62-6AAA6AD829CF}"/>
              </a:ext>
            </a:extLst>
          </p:cNvPr>
          <p:cNvSpPr/>
          <p:nvPr/>
        </p:nvSpPr>
        <p:spPr>
          <a:xfrm>
            <a:off x="9496656" y="3005990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8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4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4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8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40">
            <a:extLst>
              <a:ext uri="{FF2B5EF4-FFF2-40B4-BE49-F238E27FC236}">
                <a16:creationId xmlns:a16="http://schemas.microsoft.com/office/drawing/2014/main" id="{DB32A0D6-E1D7-7506-3413-86DD7CBE5D6F}"/>
              </a:ext>
            </a:extLst>
          </p:cNvPr>
          <p:cNvSpPr/>
          <p:nvPr/>
        </p:nvSpPr>
        <p:spPr>
          <a:xfrm>
            <a:off x="3739278" y="358713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4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8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4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4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41">
            <a:extLst>
              <a:ext uri="{FF2B5EF4-FFF2-40B4-BE49-F238E27FC236}">
                <a16:creationId xmlns:a16="http://schemas.microsoft.com/office/drawing/2014/main" id="{4612D727-D73C-D45E-AD3D-7F90212750A6}"/>
              </a:ext>
            </a:extLst>
          </p:cNvPr>
          <p:cNvSpPr/>
          <p:nvPr/>
        </p:nvSpPr>
        <p:spPr>
          <a:xfrm>
            <a:off x="5178623" y="358713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42">
            <a:extLst>
              <a:ext uri="{FF2B5EF4-FFF2-40B4-BE49-F238E27FC236}">
                <a16:creationId xmlns:a16="http://schemas.microsoft.com/office/drawing/2014/main" id="{2591C314-B035-0C6E-EBE3-5654DA95FE63}"/>
              </a:ext>
            </a:extLst>
          </p:cNvPr>
          <p:cNvSpPr/>
          <p:nvPr/>
        </p:nvSpPr>
        <p:spPr>
          <a:xfrm>
            <a:off x="6617967" y="358713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C8D0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43">
            <a:extLst>
              <a:ext uri="{FF2B5EF4-FFF2-40B4-BE49-F238E27FC236}">
                <a16:creationId xmlns:a16="http://schemas.microsoft.com/office/drawing/2014/main" id="{83C77F91-EACE-5AFE-5084-33361242ADDB}"/>
              </a:ext>
            </a:extLst>
          </p:cNvPr>
          <p:cNvSpPr/>
          <p:nvPr/>
        </p:nvSpPr>
        <p:spPr>
          <a:xfrm>
            <a:off x="6617967" y="358713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44">
            <a:extLst>
              <a:ext uri="{FF2B5EF4-FFF2-40B4-BE49-F238E27FC236}">
                <a16:creationId xmlns:a16="http://schemas.microsoft.com/office/drawing/2014/main" id="{F3026564-4719-37C9-1CE9-B5DC9A2E3AD4}"/>
              </a:ext>
            </a:extLst>
          </p:cNvPr>
          <p:cNvSpPr/>
          <p:nvPr/>
        </p:nvSpPr>
        <p:spPr>
          <a:xfrm>
            <a:off x="8057311" y="358713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45">
            <a:extLst>
              <a:ext uri="{FF2B5EF4-FFF2-40B4-BE49-F238E27FC236}">
                <a16:creationId xmlns:a16="http://schemas.microsoft.com/office/drawing/2014/main" id="{FF607BA0-ED5E-E552-CC2B-D04FF61068E5}"/>
              </a:ext>
            </a:extLst>
          </p:cNvPr>
          <p:cNvSpPr/>
          <p:nvPr/>
        </p:nvSpPr>
        <p:spPr>
          <a:xfrm>
            <a:off x="8057311" y="358713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46">
            <a:extLst>
              <a:ext uri="{FF2B5EF4-FFF2-40B4-BE49-F238E27FC236}">
                <a16:creationId xmlns:a16="http://schemas.microsoft.com/office/drawing/2014/main" id="{2D00BE7B-264A-612D-5041-1E43DD230318}"/>
              </a:ext>
            </a:extLst>
          </p:cNvPr>
          <p:cNvSpPr/>
          <p:nvPr/>
        </p:nvSpPr>
        <p:spPr>
          <a:xfrm>
            <a:off x="9496656" y="358713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C8D0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47">
            <a:extLst>
              <a:ext uri="{FF2B5EF4-FFF2-40B4-BE49-F238E27FC236}">
                <a16:creationId xmlns:a16="http://schemas.microsoft.com/office/drawing/2014/main" id="{AA7DCD7C-E4D3-CAEE-0EB8-5B16C981167D}"/>
              </a:ext>
            </a:extLst>
          </p:cNvPr>
          <p:cNvSpPr/>
          <p:nvPr/>
        </p:nvSpPr>
        <p:spPr>
          <a:xfrm>
            <a:off x="9496656" y="3587138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48">
            <a:extLst>
              <a:ext uri="{FF2B5EF4-FFF2-40B4-BE49-F238E27FC236}">
                <a16:creationId xmlns:a16="http://schemas.microsoft.com/office/drawing/2014/main" id="{34FCBD2B-4E18-4E04-421A-6BFA9BE92DFC}"/>
              </a:ext>
            </a:extLst>
          </p:cNvPr>
          <p:cNvSpPr/>
          <p:nvPr/>
        </p:nvSpPr>
        <p:spPr>
          <a:xfrm>
            <a:off x="3739278" y="4168287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4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8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4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4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49">
            <a:extLst>
              <a:ext uri="{FF2B5EF4-FFF2-40B4-BE49-F238E27FC236}">
                <a16:creationId xmlns:a16="http://schemas.microsoft.com/office/drawing/2014/main" id="{F03D7E8C-7B10-79DB-74D9-FE079C4900FC}"/>
              </a:ext>
            </a:extLst>
          </p:cNvPr>
          <p:cNvSpPr/>
          <p:nvPr/>
        </p:nvSpPr>
        <p:spPr>
          <a:xfrm>
            <a:off x="5178623" y="4168287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50">
            <a:extLst>
              <a:ext uri="{FF2B5EF4-FFF2-40B4-BE49-F238E27FC236}">
                <a16:creationId xmlns:a16="http://schemas.microsoft.com/office/drawing/2014/main" id="{6D24FCB4-DBB4-32FB-CFF0-BEAFA5023976}"/>
              </a:ext>
            </a:extLst>
          </p:cNvPr>
          <p:cNvSpPr/>
          <p:nvPr/>
        </p:nvSpPr>
        <p:spPr>
          <a:xfrm>
            <a:off x="6617967" y="4168287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51">
            <a:extLst>
              <a:ext uri="{FF2B5EF4-FFF2-40B4-BE49-F238E27FC236}">
                <a16:creationId xmlns:a16="http://schemas.microsoft.com/office/drawing/2014/main" id="{8DDD7823-E994-E5FA-6534-970486809744}"/>
              </a:ext>
            </a:extLst>
          </p:cNvPr>
          <p:cNvSpPr/>
          <p:nvPr/>
        </p:nvSpPr>
        <p:spPr>
          <a:xfrm>
            <a:off x="6617967" y="4168287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52">
            <a:extLst>
              <a:ext uri="{FF2B5EF4-FFF2-40B4-BE49-F238E27FC236}">
                <a16:creationId xmlns:a16="http://schemas.microsoft.com/office/drawing/2014/main" id="{62D5799A-C889-AED7-2044-5CC7FC3A7E30}"/>
              </a:ext>
            </a:extLst>
          </p:cNvPr>
          <p:cNvSpPr/>
          <p:nvPr/>
        </p:nvSpPr>
        <p:spPr>
          <a:xfrm>
            <a:off x="8057311" y="4168287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53">
            <a:extLst>
              <a:ext uri="{FF2B5EF4-FFF2-40B4-BE49-F238E27FC236}">
                <a16:creationId xmlns:a16="http://schemas.microsoft.com/office/drawing/2014/main" id="{3E428698-C1F2-E7B0-A2D7-9BE5F8594F34}"/>
              </a:ext>
            </a:extLst>
          </p:cNvPr>
          <p:cNvSpPr/>
          <p:nvPr/>
        </p:nvSpPr>
        <p:spPr>
          <a:xfrm>
            <a:off x="8057311" y="4168287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54">
            <a:extLst>
              <a:ext uri="{FF2B5EF4-FFF2-40B4-BE49-F238E27FC236}">
                <a16:creationId xmlns:a16="http://schemas.microsoft.com/office/drawing/2014/main" id="{0348AF61-76B8-171F-F421-62B5B0CFF19A}"/>
              </a:ext>
            </a:extLst>
          </p:cNvPr>
          <p:cNvSpPr/>
          <p:nvPr/>
        </p:nvSpPr>
        <p:spPr>
          <a:xfrm>
            <a:off x="9496656" y="4168287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55">
            <a:extLst>
              <a:ext uri="{FF2B5EF4-FFF2-40B4-BE49-F238E27FC236}">
                <a16:creationId xmlns:a16="http://schemas.microsoft.com/office/drawing/2014/main" id="{E169DC4A-9ABC-2FD0-70F0-17EF798CCFB5}"/>
              </a:ext>
            </a:extLst>
          </p:cNvPr>
          <p:cNvSpPr/>
          <p:nvPr/>
        </p:nvSpPr>
        <p:spPr>
          <a:xfrm>
            <a:off x="9496656" y="4168287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42" name="object 56">
            <a:extLst>
              <a:ext uri="{FF2B5EF4-FFF2-40B4-BE49-F238E27FC236}">
                <a16:creationId xmlns:a16="http://schemas.microsoft.com/office/drawing/2014/main" id="{11A68670-0C1C-DC87-B052-AC69B7E43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319071"/>
              </p:ext>
            </p:extLst>
          </p:nvPr>
        </p:nvGraphicFramePr>
        <p:xfrm>
          <a:off x="1777365" y="1385866"/>
          <a:ext cx="8637269" cy="38512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9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5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95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95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455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400" dirty="0">
                        <a:latin typeface="+mn-lt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5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Ubezpieczenie</a:t>
                      </a:r>
                      <a:endParaRPr sz="1550" dirty="0">
                        <a:latin typeface="+mn-lt"/>
                        <a:cs typeface="Ubuntu"/>
                      </a:endParaRPr>
                    </a:p>
                  </a:txBody>
                  <a:tcPr marL="0" marR="0" marT="190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 dirty="0">
                        <a:latin typeface="+mn-lt"/>
                        <a:cs typeface="Times New Roman"/>
                      </a:endParaRPr>
                    </a:p>
                    <a:p>
                      <a:pPr marL="364490" marR="356870" indent="13970">
                        <a:lnSpc>
                          <a:spcPct val="100899"/>
                        </a:lnSpc>
                      </a:pPr>
                      <a:r>
                        <a:rPr sz="155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Um</a:t>
                      </a:r>
                      <a:r>
                        <a:rPr sz="1550" spc="-2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wa  </a:t>
                      </a:r>
                      <a:r>
                        <a:rPr sz="155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</a:t>
                      </a:r>
                      <a:r>
                        <a:rPr sz="1550" spc="-8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55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dzieło</a:t>
                      </a:r>
                      <a:endParaRPr sz="1550" dirty="0">
                        <a:latin typeface="+mn-lt"/>
                        <a:cs typeface="Ubuntu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5588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Umowa</a:t>
                      </a:r>
                      <a:r>
                        <a:rPr sz="1400" spc="-6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zlecenia  z</a:t>
                      </a:r>
                      <a:r>
                        <a:rPr sz="1400" spc="-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uczniami</a:t>
                      </a:r>
                      <a:endParaRPr sz="1400" dirty="0">
                        <a:latin typeface="+mn-lt"/>
                        <a:cs typeface="Ubuntu"/>
                      </a:endParaRPr>
                    </a:p>
                    <a:p>
                      <a:pPr marL="212725">
                        <a:lnSpc>
                          <a:spcPts val="1625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i</a:t>
                      </a:r>
                      <a:r>
                        <a:rPr sz="1400" spc="-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studentami</a:t>
                      </a:r>
                      <a:endParaRPr sz="1400" dirty="0">
                        <a:latin typeface="+mn-lt"/>
                        <a:cs typeface="Ubuntu"/>
                      </a:endParaRPr>
                    </a:p>
                    <a:p>
                      <a:pPr marL="117475" marR="109855" algn="ctr">
                        <a:lnSpc>
                          <a:spcPts val="1170"/>
                        </a:lnSpc>
                        <a:spcBef>
                          <a:spcPts val="10"/>
                        </a:spcBef>
                      </a:pPr>
                      <a:r>
                        <a:rPr sz="10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(do</a:t>
                      </a:r>
                      <a:r>
                        <a:rPr sz="1000" spc="-5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lang="pl-PL" sz="1000" spc="-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s</a:t>
                      </a:r>
                      <a:r>
                        <a:rPr sz="1000" spc="-5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kończenia</a:t>
                      </a:r>
                      <a:r>
                        <a:rPr sz="1000" spc="-4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000" spc="-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przez </a:t>
                      </a:r>
                      <a:r>
                        <a:rPr sz="10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nich 26</a:t>
                      </a:r>
                      <a:r>
                        <a:rPr sz="1000" spc="-2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0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lat)</a:t>
                      </a:r>
                      <a:endParaRPr sz="1000" dirty="0">
                        <a:latin typeface="+mn-lt"/>
                        <a:cs typeface="Ubuntu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 dirty="0">
                        <a:latin typeface="+mn-lt"/>
                        <a:cs typeface="Times New Roman"/>
                      </a:endParaRPr>
                    </a:p>
                    <a:p>
                      <a:pPr marL="354330" marR="346710" indent="24765">
                        <a:lnSpc>
                          <a:spcPct val="100899"/>
                        </a:lnSpc>
                      </a:pPr>
                      <a:r>
                        <a:rPr sz="155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Umowa  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zlecenia</a:t>
                      </a:r>
                      <a:endParaRPr sz="1550" dirty="0">
                        <a:latin typeface="+mn-lt"/>
                        <a:cs typeface="Ubuntu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 dirty="0">
                        <a:latin typeface="+mn-lt"/>
                        <a:cs typeface="Times New Roman"/>
                      </a:endParaRPr>
                    </a:p>
                    <a:p>
                      <a:pPr marL="387350" marR="371475" indent="-8255">
                        <a:lnSpc>
                          <a:spcPct val="100899"/>
                        </a:lnSpc>
                      </a:pPr>
                      <a:r>
                        <a:rPr sz="155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Um</a:t>
                      </a:r>
                      <a:r>
                        <a:rPr sz="1550" spc="-2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wa  </a:t>
                      </a:r>
                      <a:r>
                        <a:rPr sz="155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</a:t>
                      </a:r>
                      <a:r>
                        <a:rPr sz="1550" spc="-7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55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pracę</a:t>
                      </a:r>
                      <a:endParaRPr sz="1550" dirty="0">
                        <a:latin typeface="+mn-lt"/>
                        <a:cs typeface="Ubuntu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 dirty="0">
                        <a:latin typeface="+mn-lt"/>
                        <a:cs typeface="Times New Roman"/>
                      </a:endParaRPr>
                    </a:p>
                    <a:p>
                      <a:pPr marL="148590" marR="141605" indent="62230">
                        <a:lnSpc>
                          <a:spcPct val="100899"/>
                        </a:lnSpc>
                      </a:pPr>
                      <a:r>
                        <a:rPr sz="155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Działalność  </a:t>
                      </a:r>
                      <a:r>
                        <a:rPr sz="155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gospodarcza</a:t>
                      </a:r>
                      <a:endParaRPr sz="1550" dirty="0">
                        <a:latin typeface="+mn-lt"/>
                        <a:cs typeface="Ubuntu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550" spc="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Emerytalne</a:t>
                      </a:r>
                      <a:endParaRPr sz="1550" dirty="0">
                        <a:latin typeface="+mn-lt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pl-PL" sz="1550" spc="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Rentowe</a:t>
                      </a:r>
                      <a:endParaRPr sz="1550" dirty="0">
                        <a:latin typeface="+mn-lt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pl-PL" sz="1550" spc="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Chorobowe</a:t>
                      </a:r>
                      <a:endParaRPr sz="1550" dirty="0">
                        <a:latin typeface="+mn-lt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pl-PL" sz="1550" spc="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Wypadkowe</a:t>
                      </a:r>
                      <a:endParaRPr sz="1550" dirty="0">
                        <a:latin typeface="+mn-lt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pl-PL" sz="1550" spc="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Zdrowotne</a:t>
                      </a:r>
                      <a:endParaRPr sz="1550" dirty="0">
                        <a:latin typeface="+mn-lt"/>
                        <a:cs typeface="Ubuntu"/>
                      </a:endParaRP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3" name="object 57">
            <a:extLst>
              <a:ext uri="{FF2B5EF4-FFF2-40B4-BE49-F238E27FC236}">
                <a16:creationId xmlns:a16="http://schemas.microsoft.com/office/drawing/2014/main" id="{ED8FD195-FDF3-1EE6-FA47-2738DCED6540}"/>
              </a:ext>
            </a:extLst>
          </p:cNvPr>
          <p:cNvSpPr/>
          <p:nvPr/>
        </p:nvSpPr>
        <p:spPr>
          <a:xfrm>
            <a:off x="3739278" y="47494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4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8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4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4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58">
            <a:extLst>
              <a:ext uri="{FF2B5EF4-FFF2-40B4-BE49-F238E27FC236}">
                <a16:creationId xmlns:a16="http://schemas.microsoft.com/office/drawing/2014/main" id="{E5245F8A-2497-6E8C-03BF-EEA4DEC55D76}"/>
              </a:ext>
            </a:extLst>
          </p:cNvPr>
          <p:cNvSpPr/>
          <p:nvPr/>
        </p:nvSpPr>
        <p:spPr>
          <a:xfrm>
            <a:off x="5178623" y="47494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59">
            <a:extLst>
              <a:ext uri="{FF2B5EF4-FFF2-40B4-BE49-F238E27FC236}">
                <a16:creationId xmlns:a16="http://schemas.microsoft.com/office/drawing/2014/main" id="{0280E330-655C-B1AC-E0D7-0D594D79D873}"/>
              </a:ext>
            </a:extLst>
          </p:cNvPr>
          <p:cNvSpPr/>
          <p:nvPr/>
        </p:nvSpPr>
        <p:spPr>
          <a:xfrm>
            <a:off x="6617967" y="47494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60">
            <a:extLst>
              <a:ext uri="{FF2B5EF4-FFF2-40B4-BE49-F238E27FC236}">
                <a16:creationId xmlns:a16="http://schemas.microsoft.com/office/drawing/2014/main" id="{8BDDC737-3EB6-E904-C717-952FB6066A8B}"/>
              </a:ext>
            </a:extLst>
          </p:cNvPr>
          <p:cNvSpPr/>
          <p:nvPr/>
        </p:nvSpPr>
        <p:spPr>
          <a:xfrm>
            <a:off x="6617967" y="47494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61">
            <a:extLst>
              <a:ext uri="{FF2B5EF4-FFF2-40B4-BE49-F238E27FC236}">
                <a16:creationId xmlns:a16="http://schemas.microsoft.com/office/drawing/2014/main" id="{3D3E75DD-D52F-C1C6-E9BC-DDBD12180365}"/>
              </a:ext>
            </a:extLst>
          </p:cNvPr>
          <p:cNvSpPr/>
          <p:nvPr/>
        </p:nvSpPr>
        <p:spPr>
          <a:xfrm>
            <a:off x="8057311" y="47494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62">
            <a:extLst>
              <a:ext uri="{FF2B5EF4-FFF2-40B4-BE49-F238E27FC236}">
                <a16:creationId xmlns:a16="http://schemas.microsoft.com/office/drawing/2014/main" id="{3E14AFD5-365E-0BCC-21C9-CD7055BC7862}"/>
              </a:ext>
            </a:extLst>
          </p:cNvPr>
          <p:cNvSpPr/>
          <p:nvPr/>
        </p:nvSpPr>
        <p:spPr>
          <a:xfrm>
            <a:off x="8057311" y="47494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63">
            <a:extLst>
              <a:ext uri="{FF2B5EF4-FFF2-40B4-BE49-F238E27FC236}">
                <a16:creationId xmlns:a16="http://schemas.microsoft.com/office/drawing/2014/main" id="{4063EED9-B03B-BDAE-F407-60293E3E8AB1}"/>
              </a:ext>
            </a:extLst>
          </p:cNvPr>
          <p:cNvSpPr/>
          <p:nvPr/>
        </p:nvSpPr>
        <p:spPr>
          <a:xfrm>
            <a:off x="9496656" y="47494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0" name="object 64">
            <a:extLst>
              <a:ext uri="{FF2B5EF4-FFF2-40B4-BE49-F238E27FC236}">
                <a16:creationId xmlns:a16="http://schemas.microsoft.com/office/drawing/2014/main" id="{D9395AA7-1BF2-36E8-2463-69C9CA2FF0B4}"/>
              </a:ext>
            </a:extLst>
          </p:cNvPr>
          <p:cNvSpPr/>
          <p:nvPr/>
        </p:nvSpPr>
        <p:spPr>
          <a:xfrm>
            <a:off x="9496656" y="4749439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1" name="object 65">
            <a:extLst>
              <a:ext uri="{FF2B5EF4-FFF2-40B4-BE49-F238E27FC236}">
                <a16:creationId xmlns:a16="http://schemas.microsoft.com/office/drawing/2014/main" id="{B6357D0D-D6B6-F055-B39C-686B21A73936}"/>
              </a:ext>
            </a:extLst>
          </p:cNvPr>
          <p:cNvSpPr/>
          <p:nvPr/>
        </p:nvSpPr>
        <p:spPr>
          <a:xfrm>
            <a:off x="1777366" y="5400777"/>
            <a:ext cx="451793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object 66">
            <a:extLst>
              <a:ext uri="{FF2B5EF4-FFF2-40B4-BE49-F238E27FC236}">
                <a16:creationId xmlns:a16="http://schemas.microsoft.com/office/drawing/2014/main" id="{8CB5E999-95AC-2BED-FFCC-607568A11832}"/>
              </a:ext>
            </a:extLst>
          </p:cNvPr>
          <p:cNvSpPr/>
          <p:nvPr/>
        </p:nvSpPr>
        <p:spPr>
          <a:xfrm>
            <a:off x="1777365" y="5404811"/>
            <a:ext cx="451793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" name="object 67">
            <a:extLst>
              <a:ext uri="{FF2B5EF4-FFF2-40B4-BE49-F238E27FC236}">
                <a16:creationId xmlns:a16="http://schemas.microsoft.com/office/drawing/2014/main" id="{9AD6212C-7C4D-CC10-9E47-31EE21454C6F}"/>
              </a:ext>
            </a:extLst>
          </p:cNvPr>
          <p:cNvSpPr/>
          <p:nvPr/>
        </p:nvSpPr>
        <p:spPr>
          <a:xfrm>
            <a:off x="4944125" y="5398428"/>
            <a:ext cx="451793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0"/>
                </a:move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close/>
              </a:path>
            </a:pathLst>
          </a:custGeom>
          <a:solidFill>
            <a:srgbClr val="C8D0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4" name="object 68">
            <a:extLst>
              <a:ext uri="{FF2B5EF4-FFF2-40B4-BE49-F238E27FC236}">
                <a16:creationId xmlns:a16="http://schemas.microsoft.com/office/drawing/2014/main" id="{2A605C45-AAE1-4BDF-893E-730D37D859DB}"/>
              </a:ext>
            </a:extLst>
          </p:cNvPr>
          <p:cNvSpPr/>
          <p:nvPr/>
        </p:nvSpPr>
        <p:spPr>
          <a:xfrm>
            <a:off x="4944125" y="5391932"/>
            <a:ext cx="451793" cy="394335"/>
          </a:xfrm>
          <a:custGeom>
            <a:avLst/>
            <a:gdLst/>
            <a:ahLst/>
            <a:cxnLst/>
            <a:rect l="l" t="t" r="r" b="b"/>
            <a:pathLst>
              <a:path w="394335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5" name="object 69">
            <a:extLst>
              <a:ext uri="{FF2B5EF4-FFF2-40B4-BE49-F238E27FC236}">
                <a16:creationId xmlns:a16="http://schemas.microsoft.com/office/drawing/2014/main" id="{B3895B9B-6911-EE68-0382-B535F6EFDBF1}"/>
              </a:ext>
            </a:extLst>
          </p:cNvPr>
          <p:cNvSpPr/>
          <p:nvPr/>
        </p:nvSpPr>
        <p:spPr>
          <a:xfrm>
            <a:off x="7948711" y="5398428"/>
            <a:ext cx="451793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103" y="394207"/>
                </a:moveTo>
                <a:lnTo>
                  <a:pt x="242296" y="389002"/>
                </a:lnTo>
                <a:lnTo>
                  <a:pt x="283782" y="374175"/>
                </a:lnTo>
                <a:lnTo>
                  <a:pt x="320380" y="350908"/>
                </a:lnTo>
                <a:lnTo>
                  <a:pt x="350904" y="320385"/>
                </a:lnTo>
                <a:lnTo>
                  <a:pt x="374173" y="283788"/>
                </a:lnTo>
                <a:lnTo>
                  <a:pt x="389002" y="242300"/>
                </a:lnTo>
                <a:lnTo>
                  <a:pt x="394207" y="197103"/>
                </a:lnTo>
                <a:lnTo>
                  <a:pt x="389002" y="151911"/>
                </a:lnTo>
                <a:lnTo>
                  <a:pt x="374173" y="110425"/>
                </a:lnTo>
                <a:lnTo>
                  <a:pt x="350904" y="73827"/>
                </a:lnTo>
                <a:lnTo>
                  <a:pt x="320380" y="43303"/>
                </a:lnTo>
                <a:lnTo>
                  <a:pt x="283782" y="20034"/>
                </a:lnTo>
                <a:lnTo>
                  <a:pt x="242296" y="5205"/>
                </a:lnTo>
                <a:lnTo>
                  <a:pt x="197103" y="0"/>
                </a:lnTo>
                <a:lnTo>
                  <a:pt x="151911" y="5205"/>
                </a:lnTo>
                <a:lnTo>
                  <a:pt x="110425" y="20034"/>
                </a:lnTo>
                <a:lnTo>
                  <a:pt x="73827" y="43303"/>
                </a:lnTo>
                <a:lnTo>
                  <a:pt x="43303" y="73827"/>
                </a:lnTo>
                <a:lnTo>
                  <a:pt x="20034" y="110425"/>
                </a:lnTo>
                <a:lnTo>
                  <a:pt x="5205" y="151911"/>
                </a:lnTo>
                <a:lnTo>
                  <a:pt x="0" y="197103"/>
                </a:lnTo>
                <a:lnTo>
                  <a:pt x="5205" y="242300"/>
                </a:lnTo>
                <a:lnTo>
                  <a:pt x="20034" y="283788"/>
                </a:lnTo>
                <a:lnTo>
                  <a:pt x="43303" y="320385"/>
                </a:lnTo>
                <a:lnTo>
                  <a:pt x="73827" y="350908"/>
                </a:lnTo>
                <a:lnTo>
                  <a:pt x="110425" y="374175"/>
                </a:lnTo>
                <a:lnTo>
                  <a:pt x="151911" y="389002"/>
                </a:lnTo>
                <a:lnTo>
                  <a:pt x="197103" y="394207"/>
                </a:lnTo>
                <a:close/>
              </a:path>
            </a:pathLst>
          </a:custGeom>
          <a:ln w="12700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6" name="object 70">
            <a:extLst>
              <a:ext uri="{FF2B5EF4-FFF2-40B4-BE49-F238E27FC236}">
                <a16:creationId xmlns:a16="http://schemas.microsoft.com/office/drawing/2014/main" id="{656D60EE-EFBA-3416-1E18-FB203E6BCD53}"/>
              </a:ext>
            </a:extLst>
          </p:cNvPr>
          <p:cNvSpPr txBox="1"/>
          <p:nvPr/>
        </p:nvSpPr>
        <p:spPr>
          <a:xfrm>
            <a:off x="1835226" y="5472134"/>
            <a:ext cx="9569866" cy="654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6090">
              <a:lnSpc>
                <a:spcPct val="100000"/>
              </a:lnSpc>
              <a:spcBef>
                <a:spcPts val="100"/>
              </a:spcBef>
              <a:tabLst>
                <a:tab pos="3611245" algn="l"/>
                <a:tab pos="6623684" algn="l"/>
              </a:tabLst>
            </a:pPr>
            <a:r>
              <a:rPr sz="1500" spc="-5" dirty="0">
                <a:cs typeface="Ubuntu"/>
              </a:rPr>
              <a:t>Ubezpieczenie</a:t>
            </a:r>
            <a:r>
              <a:rPr sz="1500" spc="15" dirty="0">
                <a:cs typeface="Ubuntu"/>
              </a:rPr>
              <a:t> </a:t>
            </a:r>
            <a:r>
              <a:rPr sz="1500" spc="-10" dirty="0">
                <a:cs typeface="Ubuntu"/>
              </a:rPr>
              <a:t>obowiązkowe	</a:t>
            </a:r>
            <a:r>
              <a:rPr sz="1500" spc="-5" dirty="0">
                <a:cs typeface="Ubuntu"/>
              </a:rPr>
              <a:t>Ubezpieczenie</a:t>
            </a:r>
            <a:r>
              <a:rPr sz="1500" spc="15" dirty="0">
                <a:cs typeface="Ubuntu"/>
              </a:rPr>
              <a:t> </a:t>
            </a:r>
            <a:r>
              <a:rPr sz="1500" spc="-5" dirty="0">
                <a:cs typeface="Ubuntu"/>
              </a:rPr>
              <a:t>dobrowolne	</a:t>
            </a:r>
            <a:r>
              <a:rPr sz="1500" dirty="0">
                <a:cs typeface="Ubuntu"/>
              </a:rPr>
              <a:t>Brak</a:t>
            </a:r>
            <a:r>
              <a:rPr sz="1500" spc="-30" dirty="0">
                <a:cs typeface="Ubuntu"/>
              </a:rPr>
              <a:t> </a:t>
            </a:r>
            <a:r>
              <a:rPr sz="1500" spc="-5" dirty="0">
                <a:cs typeface="Ubuntu"/>
              </a:rPr>
              <a:t>ubezpieczenia</a:t>
            </a:r>
            <a:endParaRPr sz="1500" dirty="0">
              <a:cs typeface="Ubuntu"/>
            </a:endParaRPr>
          </a:p>
          <a:p>
            <a:pPr marL="12700" marR="5080">
              <a:lnSpc>
                <a:spcPct val="100000"/>
              </a:lnSpc>
              <a:spcBef>
                <a:spcPts val="1360"/>
              </a:spcBef>
            </a:pPr>
            <a:r>
              <a:rPr lang="pl-PL" sz="1500" spc="-10" dirty="0">
                <a:cs typeface="Ubuntu"/>
              </a:rPr>
              <a:t>T</a:t>
            </a:r>
            <a:r>
              <a:rPr sz="1500" spc="-10" dirty="0">
                <a:cs typeface="Ubuntu"/>
              </a:rPr>
              <a:t>e </a:t>
            </a:r>
            <a:r>
              <a:rPr sz="1500" dirty="0">
                <a:cs typeface="Ubuntu"/>
              </a:rPr>
              <a:t>zasady </a:t>
            </a:r>
            <a:r>
              <a:rPr sz="1500" spc="-5" dirty="0">
                <a:cs typeface="Ubuntu"/>
              </a:rPr>
              <a:t>ubezpieczeń obowiązują, </a:t>
            </a:r>
            <a:r>
              <a:rPr sz="1500" dirty="0">
                <a:cs typeface="Ubuntu"/>
              </a:rPr>
              <a:t>gdy </a:t>
            </a:r>
            <a:r>
              <a:rPr sz="1500" spc="-5" dirty="0">
                <a:cs typeface="Ubuntu"/>
              </a:rPr>
              <a:t>umowa </a:t>
            </a:r>
            <a:r>
              <a:rPr sz="1500" dirty="0">
                <a:cs typeface="Ubuntu"/>
              </a:rPr>
              <a:t>lub </a:t>
            </a:r>
            <a:r>
              <a:rPr sz="1500" spc="-5" dirty="0">
                <a:cs typeface="Ubuntu"/>
              </a:rPr>
              <a:t>prowadzenie </a:t>
            </a:r>
            <a:r>
              <a:rPr sz="1500" dirty="0">
                <a:cs typeface="Ubuntu"/>
              </a:rPr>
              <a:t>działalności jest </a:t>
            </a:r>
            <a:r>
              <a:rPr sz="1500" spc="-5" dirty="0" err="1">
                <a:cs typeface="Ubuntu"/>
              </a:rPr>
              <a:t>jedynym</a:t>
            </a:r>
            <a:r>
              <a:rPr lang="pl-PL" sz="1500" spc="-5" dirty="0">
                <a:cs typeface="Ubuntu"/>
              </a:rPr>
              <a:t> </a:t>
            </a:r>
            <a:r>
              <a:rPr sz="1500" dirty="0" err="1">
                <a:cs typeface="Ubuntu"/>
              </a:rPr>
              <a:t>źródłem</a:t>
            </a:r>
            <a:r>
              <a:rPr sz="1500" spc="-5" dirty="0">
                <a:cs typeface="Ubuntu"/>
              </a:rPr>
              <a:t> </a:t>
            </a:r>
            <a:r>
              <a:rPr sz="1500" spc="-15" dirty="0">
                <a:cs typeface="Ubuntu"/>
              </a:rPr>
              <a:t>zarobków.</a:t>
            </a:r>
            <a:endParaRPr sz="1500" dirty="0">
              <a:cs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1405739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088050"/>
            <a:ext cx="9906841" cy="685572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Stopy procentowe składek i zasady ich finansowania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D44D16D5-43FE-95FB-4FF8-D714BA60A5BE}"/>
              </a:ext>
            </a:extLst>
          </p:cNvPr>
          <p:cNvSpPr/>
          <p:nvPr/>
        </p:nvSpPr>
        <p:spPr>
          <a:xfrm>
            <a:off x="4836639" y="2566663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8745"/>
                </a:moveTo>
                <a:lnTo>
                  <a:pt x="9525" y="18745"/>
                </a:lnTo>
                <a:lnTo>
                  <a:pt x="9525" y="0"/>
                </a:lnTo>
                <a:lnTo>
                  <a:pt x="0" y="0"/>
                </a:lnTo>
                <a:lnTo>
                  <a:pt x="0" y="18745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C426C7A1-E079-AFA5-184A-C6197F054782}"/>
              </a:ext>
            </a:extLst>
          </p:cNvPr>
          <p:cNvSpPr/>
          <p:nvPr/>
        </p:nvSpPr>
        <p:spPr>
          <a:xfrm>
            <a:off x="8437624" y="2566663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8745"/>
                </a:moveTo>
                <a:lnTo>
                  <a:pt x="9525" y="18745"/>
                </a:lnTo>
                <a:lnTo>
                  <a:pt x="9525" y="0"/>
                </a:lnTo>
                <a:lnTo>
                  <a:pt x="0" y="0"/>
                </a:lnTo>
                <a:lnTo>
                  <a:pt x="0" y="18745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A5E8B78B-9A79-7F29-DBE9-A73F5364944B}"/>
              </a:ext>
            </a:extLst>
          </p:cNvPr>
          <p:cNvSpPr/>
          <p:nvPr/>
        </p:nvSpPr>
        <p:spPr>
          <a:xfrm>
            <a:off x="4841401" y="2585408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8757" y="0"/>
                </a:lnTo>
              </a:path>
            </a:pathLst>
          </a:custGeom>
          <a:ln w="9525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26F18F4B-F506-EE81-5F6A-134F153F4AD8}"/>
              </a:ext>
            </a:extLst>
          </p:cNvPr>
          <p:cNvSpPr/>
          <p:nvPr/>
        </p:nvSpPr>
        <p:spPr>
          <a:xfrm>
            <a:off x="6623135" y="2585408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8757" y="0"/>
                </a:lnTo>
              </a:path>
            </a:pathLst>
          </a:custGeom>
          <a:ln w="9525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CA32F327-7CCB-18CE-9ADD-00DC742357C9}"/>
              </a:ext>
            </a:extLst>
          </p:cNvPr>
          <p:cNvSpPr/>
          <p:nvPr/>
        </p:nvSpPr>
        <p:spPr>
          <a:xfrm>
            <a:off x="4836639" y="2585411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8745"/>
                </a:moveTo>
                <a:lnTo>
                  <a:pt x="9525" y="18745"/>
                </a:lnTo>
                <a:lnTo>
                  <a:pt x="9525" y="0"/>
                </a:lnTo>
                <a:lnTo>
                  <a:pt x="0" y="0"/>
                </a:lnTo>
                <a:lnTo>
                  <a:pt x="0" y="18745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956A3E58-F925-986A-4902-BD9F0DE6E0BA}"/>
              </a:ext>
            </a:extLst>
          </p:cNvPr>
          <p:cNvSpPr/>
          <p:nvPr/>
        </p:nvSpPr>
        <p:spPr>
          <a:xfrm>
            <a:off x="6641894" y="2585408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8757" y="0"/>
                </a:lnTo>
              </a:path>
            </a:pathLst>
          </a:custGeom>
          <a:ln w="9525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3F49B070-03A2-6C62-85C8-BA5E577B7A8A}"/>
              </a:ext>
            </a:extLst>
          </p:cNvPr>
          <p:cNvSpPr/>
          <p:nvPr/>
        </p:nvSpPr>
        <p:spPr>
          <a:xfrm>
            <a:off x="8423627" y="2585408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8757" y="0"/>
                </a:lnTo>
              </a:path>
            </a:pathLst>
          </a:custGeom>
          <a:ln w="9525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9BB56D3B-8B21-BDA8-D337-9A4C407FC13D}"/>
              </a:ext>
            </a:extLst>
          </p:cNvPr>
          <p:cNvSpPr/>
          <p:nvPr/>
        </p:nvSpPr>
        <p:spPr>
          <a:xfrm>
            <a:off x="6641894" y="2585411"/>
            <a:ext cx="0" cy="19050"/>
          </a:xfrm>
          <a:custGeom>
            <a:avLst/>
            <a:gdLst/>
            <a:ahLst/>
            <a:cxnLst/>
            <a:rect l="l" t="t" r="r" b="b"/>
            <a:pathLst>
              <a:path h="19050">
                <a:moveTo>
                  <a:pt x="-4762" y="9372"/>
                </a:moveTo>
                <a:lnTo>
                  <a:pt x="4762" y="9372"/>
                </a:lnTo>
              </a:path>
            </a:pathLst>
          </a:custGeom>
          <a:ln w="18745">
            <a:solidFill>
              <a:srgbClr val="2A6EB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95556335-E9DB-5529-E65C-924FF9CB8592}"/>
              </a:ext>
            </a:extLst>
          </p:cNvPr>
          <p:cNvSpPr/>
          <p:nvPr/>
        </p:nvSpPr>
        <p:spPr>
          <a:xfrm>
            <a:off x="8437624" y="2585411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8745"/>
                </a:moveTo>
                <a:lnTo>
                  <a:pt x="9525" y="18745"/>
                </a:lnTo>
                <a:lnTo>
                  <a:pt x="9525" y="0"/>
                </a:lnTo>
                <a:lnTo>
                  <a:pt x="0" y="0"/>
                </a:lnTo>
                <a:lnTo>
                  <a:pt x="0" y="18745"/>
                </a:lnTo>
                <a:close/>
              </a:path>
            </a:pathLst>
          </a:custGeom>
          <a:solidFill>
            <a:srgbClr val="2A6E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16" name="object 18">
            <a:extLst>
              <a:ext uri="{FF2B5EF4-FFF2-40B4-BE49-F238E27FC236}">
                <a16:creationId xmlns:a16="http://schemas.microsoft.com/office/drawing/2014/main" id="{587F9577-110A-1BCC-CEBA-E0B5A9AE77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967134"/>
              </p:ext>
            </p:extLst>
          </p:nvPr>
        </p:nvGraphicFramePr>
        <p:xfrm>
          <a:off x="1045779" y="1710562"/>
          <a:ext cx="9670830" cy="440645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86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7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7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1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78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3779">
                <a:tc rowSpan="2">
                  <a:txBody>
                    <a:bodyPr/>
                    <a:lstStyle/>
                    <a:p>
                      <a:pPr marL="66675" algn="l">
                        <a:lnSpc>
                          <a:spcPct val="100000"/>
                        </a:lnSpc>
                      </a:pPr>
                      <a:r>
                        <a:rPr lang="pl-PL" sz="140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spc="5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Ubezpieczenie</a:t>
                      </a:r>
                      <a:endParaRPr sz="140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Stopa</a:t>
                      </a:r>
                      <a:r>
                        <a:rPr sz="1400" spc="-2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procentowa</a:t>
                      </a:r>
                      <a:r>
                        <a:rPr lang="pl-PL"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lang="pl-PL" sz="140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składki</a:t>
                      </a:r>
                      <a:endParaRPr sz="140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5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Zasady</a:t>
                      </a:r>
                      <a:r>
                        <a:rPr sz="140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finansowania</a:t>
                      </a:r>
                      <a:r>
                        <a:rPr sz="1400" spc="-1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składek</a:t>
                      </a:r>
                      <a:endParaRPr sz="140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40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od umowy o pracę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i </a:t>
                      </a:r>
                      <a:r>
                        <a:rPr sz="1400" spc="5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umowy</a:t>
                      </a:r>
                      <a:r>
                        <a:rPr sz="1400" spc="-3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spc="5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zlecenia</a:t>
                      </a:r>
                      <a:endParaRPr sz="140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</a:txBody>
                  <a:tcPr marL="0" marR="0" marT="4445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290195" marR="282575" indent="-63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40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Zasady  </a:t>
                      </a:r>
                      <a:r>
                        <a:rPr sz="140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finans</a:t>
                      </a:r>
                      <a:r>
                        <a:rPr sz="1400" spc="-25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</a:t>
                      </a:r>
                      <a:r>
                        <a:rPr sz="140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wania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 </a:t>
                      </a:r>
                      <a:r>
                        <a:rPr sz="1400" spc="5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składek</a:t>
                      </a:r>
                      <a:r>
                        <a:rPr lang="pl-PL" sz="1400" spc="5" baseline="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przez</a:t>
                      </a:r>
                      <a:r>
                        <a:rPr lang="pl-PL"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spc="5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osobę</a:t>
                      </a:r>
                      <a:r>
                        <a:rPr sz="1400" spc="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,</a:t>
                      </a:r>
                      <a:r>
                        <a:rPr sz="1400" spc="-8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która</a:t>
                      </a:r>
                    </a:p>
                    <a:p>
                      <a:pPr marL="328930" marR="321310" indent="-635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pr</a:t>
                      </a:r>
                      <a:r>
                        <a:rPr sz="1400" spc="-2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wadzi działalność gospodarczą</a:t>
                      </a:r>
                    </a:p>
                  </a:txBody>
                  <a:tcPr marL="0" marR="0" marT="5334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8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2A6EB4"/>
                      </a:solidFill>
                      <a:prstDash val="solid"/>
                    </a:lnR>
                    <a:lnB w="9525">
                      <a:solidFill>
                        <a:srgbClr val="2A6EB4"/>
                      </a:solidFill>
                      <a:prstDash val="solid"/>
                    </a:lnB>
                    <a:solidFill>
                      <a:srgbClr val="C8D0E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55244" marB="0">
                    <a:lnL w="9525">
                      <a:solidFill>
                        <a:srgbClr val="2A6EB4"/>
                      </a:solidFill>
                      <a:prstDash val="solid"/>
                    </a:lnL>
                    <a:lnR w="9525">
                      <a:solidFill>
                        <a:srgbClr val="2A6EB4"/>
                      </a:solidFill>
                      <a:prstDash val="solid"/>
                    </a:lnR>
                    <a:lnB w="9525">
                      <a:solidFill>
                        <a:srgbClr val="2A6EB4"/>
                      </a:solidFill>
                      <a:prstDash val="soli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238760" indent="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400" spc="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ze</a:t>
                      </a:r>
                      <a:r>
                        <a:rPr lang="pl-PL" sz="1400" spc="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spc="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środków</a:t>
                      </a:r>
                      <a:br>
                        <a:rPr lang="pl-PL" sz="1400" spc="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</a:br>
                      <a:r>
                        <a:rPr sz="1400" spc="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pracodawcy</a:t>
                      </a:r>
                      <a:r>
                        <a:rPr sz="1400" spc="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,</a:t>
                      </a:r>
                      <a:br>
                        <a:rPr lang="pl-PL" sz="1400" spc="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</a:br>
                      <a:r>
                        <a:rPr sz="1400" spc="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zleceniodawcy</a:t>
                      </a:r>
                      <a:endParaRPr sz="1400" spc="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</a:txBody>
                  <a:tcPr marL="0" marR="0" marT="0" marB="0" anchor="ctr" anchorCtr="1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243204" indent="0" algn="ctr" defTabSz="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400" spc="-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ze </a:t>
                      </a:r>
                      <a:r>
                        <a:rPr sz="1400" spc="-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środków 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pracownika,  zleceniobior</a:t>
                      </a:r>
                      <a:r>
                        <a:rPr sz="1400" spc="1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c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0EB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37820">
                        <a:lnSpc>
                          <a:spcPct val="100000"/>
                        </a:lnSpc>
                      </a:pPr>
                      <a:endParaRPr sz="1550" dirty="0">
                        <a:latin typeface="Ubuntu"/>
                        <a:cs typeface="Ubuntu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2A6EB4"/>
                      </a:solidFill>
                      <a:prstDash val="solid"/>
                    </a:lnL>
                    <a:lnR w="9525">
                      <a:solidFill>
                        <a:srgbClr val="2A6EB4"/>
                      </a:solidFill>
                      <a:prstDash val="solid"/>
                    </a:lnR>
                    <a:lnB w="9525">
                      <a:solidFill>
                        <a:srgbClr val="2A6EB4"/>
                      </a:solidFill>
                      <a:prstDash val="solid"/>
                    </a:lnB>
                    <a:solidFill>
                      <a:srgbClr val="C8D0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099">
                <a:tc>
                  <a:txBody>
                    <a:bodyPr/>
                    <a:lstStyle/>
                    <a:p>
                      <a:pPr marR="192405" algn="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Eme</a:t>
                      </a:r>
                      <a:r>
                        <a:rPr sz="1400" spc="3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r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ytalne</a:t>
                      </a:r>
                    </a:p>
                  </a:txBody>
                  <a:tcPr marL="0" marR="0" marT="14400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19,52%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9,76%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9,76%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450850" marR="475615" indent="0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pl-PL"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wszystkie </a:t>
                      </a:r>
                      <a:r>
                        <a:rPr sz="140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składki</a:t>
                      </a:r>
                      <a:endParaRPr sz="140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  <a:p>
                      <a:pPr marL="450850" marR="433070" indent="0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 </a:t>
                      </a:r>
                      <a:r>
                        <a:rPr sz="140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całości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br>
                        <a:rPr lang="pl-PL"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</a:b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</a:t>
                      </a:r>
                      <a:r>
                        <a:rPr lang="pl-PL"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spc="-5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własnych</a:t>
                      </a:r>
                      <a:r>
                        <a:rPr sz="1400" spc="-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spc="-1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środków</a:t>
                      </a:r>
                      <a:endParaRPr sz="140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pl-PL"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Rentowe</a:t>
                      </a:r>
                      <a:endParaRPr sz="140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</a:txBody>
                  <a:tcPr marL="0" marR="0" marT="14400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8%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6,5%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1,5%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2A6EB4"/>
                      </a:solidFill>
                      <a:prstDash val="solid"/>
                    </a:lnR>
                    <a:lnT w="9525">
                      <a:solidFill>
                        <a:srgbClr val="2A6EB4"/>
                      </a:solidFill>
                      <a:prstDash val="solid"/>
                    </a:lnT>
                    <a:lnB w="6350">
                      <a:solidFill>
                        <a:srgbClr val="2A6EB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R="189230" algn="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Chorob</a:t>
                      </a:r>
                      <a:r>
                        <a:rPr sz="1400" spc="-2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we</a:t>
                      </a:r>
                    </a:p>
                  </a:txBody>
                  <a:tcPr marL="0" marR="0" marT="14400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2,45%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-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</a:t>
                      </a:r>
                      <a:r>
                        <a:rPr sz="1400" spc="-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całości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2A6EB4"/>
                      </a:solidFill>
                      <a:prstDash val="solid"/>
                    </a:lnR>
                    <a:lnT w="9525">
                      <a:solidFill>
                        <a:srgbClr val="2A6EB4"/>
                      </a:solidFill>
                      <a:prstDash val="solid"/>
                    </a:lnT>
                    <a:lnB w="6350">
                      <a:solidFill>
                        <a:srgbClr val="2A6EB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149">
                <a:tc>
                  <a:txBody>
                    <a:bodyPr/>
                    <a:lstStyle/>
                    <a:p>
                      <a:pPr marR="161925" algn="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Wypad</a:t>
                      </a:r>
                      <a:r>
                        <a:rPr sz="1400" spc="-5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k</a:t>
                      </a:r>
                      <a:r>
                        <a:rPr sz="1400" spc="-25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we</a:t>
                      </a:r>
                    </a:p>
                  </a:txBody>
                  <a:tcPr marL="0" marR="0" marT="17081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marL="314325" marR="306705" indent="42735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jest  zr</a:t>
                      </a:r>
                      <a:r>
                        <a:rPr sz="1400" spc="-3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ó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żni</a:t>
                      </a:r>
                      <a:r>
                        <a:rPr sz="1400" spc="-2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co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wana</a:t>
                      </a:r>
                    </a:p>
                  </a:txBody>
                  <a:tcPr marL="0" marR="0" marT="5969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lang="pl-PL"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</a:t>
                      </a:r>
                      <a:r>
                        <a:rPr lang="pl-PL" sz="1400" spc="-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lang="pl-PL"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całości</a:t>
                      </a:r>
                    </a:p>
                  </a:txBody>
                  <a:tcPr marL="0" marR="0" marT="173990" marB="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-</a:t>
                      </a:r>
                    </a:p>
                  </a:txBody>
                  <a:tcPr marL="0" marR="0" marT="13462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2A6EB4"/>
                      </a:solidFill>
                      <a:prstDash val="solid"/>
                    </a:lnR>
                    <a:lnT w="9525">
                      <a:solidFill>
                        <a:srgbClr val="2A6EB4"/>
                      </a:solidFill>
                      <a:prstDash val="solid"/>
                    </a:lnT>
                    <a:lnB w="6350">
                      <a:solidFill>
                        <a:srgbClr val="2A6EB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9217">
                <a:tc>
                  <a:txBody>
                    <a:bodyPr/>
                    <a:lstStyle/>
                    <a:p>
                      <a:pPr marR="215265" algn="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endParaRPr lang="pl-PL" sz="1400" spc="-3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  <a:p>
                      <a:pPr marR="215265" algn="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400" spc="-3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Z</a:t>
                      </a:r>
                      <a:r>
                        <a:rPr sz="140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dr</a:t>
                      </a:r>
                      <a:r>
                        <a:rPr sz="1400" spc="-25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</a:t>
                      </a:r>
                      <a:r>
                        <a:rPr sz="1400" spc="-2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</a:t>
                      </a:r>
                      <a:r>
                        <a:rPr sz="1400" dirty="0" err="1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otne</a:t>
                      </a:r>
                      <a:endParaRPr sz="140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</a:txBody>
                  <a:tcPr marL="0" marR="0" marT="10800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0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9</a:t>
                      </a:r>
                      <a:r>
                        <a:rPr lang="pl-PL"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% </a:t>
                      </a:r>
                      <a:r>
                        <a:rPr lang="pl-PL" sz="12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albo </a:t>
                      </a:r>
                      <a:r>
                        <a:rPr lang="pl-PL"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4,9%</a:t>
                      </a:r>
                      <a:r>
                        <a:rPr lang="pl-PL" sz="12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dla przedsiębiorców</a:t>
                      </a:r>
                      <a:r>
                        <a:rPr lang="pl-PL" sz="1200" baseline="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opodatkowanych </a:t>
                      </a:r>
                      <a:br>
                        <a:rPr lang="pl-PL" sz="1200" baseline="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</a:br>
                      <a:r>
                        <a:rPr lang="pl-PL" sz="1200" baseline="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wyłącznie podatkiem liniowym</a:t>
                      </a:r>
                      <a:endParaRPr sz="1200" dirty="0">
                        <a:solidFill>
                          <a:srgbClr val="2A6EB4"/>
                        </a:solidFill>
                        <a:latin typeface="+mn-lt"/>
                        <a:cs typeface="Ubuntu"/>
                      </a:endParaRP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-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w</a:t>
                      </a:r>
                      <a:r>
                        <a:rPr sz="1400" spc="-1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 </a:t>
                      </a:r>
                      <a:r>
                        <a:rPr sz="1400" dirty="0">
                          <a:solidFill>
                            <a:srgbClr val="2A6EB4"/>
                          </a:solidFill>
                          <a:latin typeface="+mn-lt"/>
                          <a:cs typeface="Ubuntu"/>
                        </a:rPr>
                        <a:t>całości</a:t>
                      </a:r>
                    </a:p>
                  </a:txBody>
                  <a:tcPr marL="0" marR="0" marT="7200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2A6EB4"/>
                      </a:solidFill>
                      <a:prstDash val="solid"/>
                    </a:lnR>
                    <a:lnT w="9525">
                      <a:solidFill>
                        <a:srgbClr val="2A6EB4"/>
                      </a:solidFill>
                      <a:prstDash val="solid"/>
                    </a:lnT>
                    <a:lnB w="6350">
                      <a:solidFill>
                        <a:srgbClr val="2A6EB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537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088050"/>
            <a:ext cx="8221554" cy="1036586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Świadczenia z ubezpieczenia chorobowego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8B5CCADB-C46F-3B50-75B7-CA1E68625511}"/>
              </a:ext>
            </a:extLst>
          </p:cNvPr>
          <p:cNvSpPr txBox="1"/>
          <p:nvPr/>
        </p:nvSpPr>
        <p:spPr>
          <a:xfrm>
            <a:off x="1552141" y="4733365"/>
            <a:ext cx="15678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48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33333"/>
                </a:solidFill>
                <a:latin typeface="Ubuntu"/>
                <a:cs typeface="Ubuntu"/>
              </a:rPr>
              <a:t>zasiłek  chorob</a:t>
            </a:r>
            <a:r>
              <a:rPr sz="2400" spc="-35" dirty="0">
                <a:solidFill>
                  <a:srgbClr val="333333"/>
                </a:solidFill>
                <a:latin typeface="Ubuntu"/>
                <a:cs typeface="Ubuntu"/>
              </a:rPr>
              <a:t>o</a:t>
            </a:r>
            <a:r>
              <a:rPr sz="2400" spc="40" dirty="0">
                <a:solidFill>
                  <a:srgbClr val="333333"/>
                </a:solidFill>
                <a:latin typeface="Ubuntu"/>
                <a:cs typeface="Ubuntu"/>
              </a:rPr>
              <a:t>w</a:t>
            </a:r>
            <a:r>
              <a:rPr sz="2400" dirty="0">
                <a:solidFill>
                  <a:srgbClr val="333333"/>
                </a:solidFill>
                <a:latin typeface="Ubuntu"/>
                <a:cs typeface="Ubuntu"/>
              </a:rPr>
              <a:t>y</a:t>
            </a:r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C9E58EB5-00BA-0627-ED25-3C13B9FF1FFF}"/>
              </a:ext>
            </a:extLst>
          </p:cNvPr>
          <p:cNvSpPr txBox="1"/>
          <p:nvPr/>
        </p:nvSpPr>
        <p:spPr>
          <a:xfrm>
            <a:off x="3835188" y="4755777"/>
            <a:ext cx="20643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859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333333"/>
                </a:solidFill>
                <a:latin typeface="Ubuntu"/>
                <a:cs typeface="Ubuntu"/>
              </a:rPr>
              <a:t>świadczenie  </a:t>
            </a:r>
            <a:r>
              <a:rPr sz="2400" dirty="0">
                <a:solidFill>
                  <a:srgbClr val="333333"/>
                </a:solidFill>
                <a:latin typeface="Ubuntu"/>
                <a:cs typeface="Ubuntu"/>
              </a:rPr>
              <a:t>rehabilita</a:t>
            </a:r>
            <a:r>
              <a:rPr sz="2400" spc="25" dirty="0">
                <a:solidFill>
                  <a:srgbClr val="333333"/>
                </a:solidFill>
                <a:latin typeface="Ubuntu"/>
                <a:cs typeface="Ubuntu"/>
              </a:rPr>
              <a:t>c</a:t>
            </a:r>
            <a:r>
              <a:rPr sz="2400" dirty="0">
                <a:solidFill>
                  <a:srgbClr val="333333"/>
                </a:solidFill>
                <a:latin typeface="Ubuntu"/>
                <a:cs typeface="Ubuntu"/>
              </a:rPr>
              <a:t>yjne</a:t>
            </a: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D2192373-A828-78BB-5157-7BE84CF0C937}"/>
              </a:ext>
            </a:extLst>
          </p:cNvPr>
          <p:cNvSpPr txBox="1"/>
          <p:nvPr/>
        </p:nvSpPr>
        <p:spPr>
          <a:xfrm>
            <a:off x="6614805" y="4755777"/>
            <a:ext cx="179641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846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33333"/>
                </a:solidFill>
                <a:latin typeface="Ubuntu"/>
                <a:cs typeface="Ubuntu"/>
              </a:rPr>
              <a:t>zasiłek  macierzyński</a:t>
            </a: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C195910B-CA9E-5238-6CA7-06E7602BCA13}"/>
              </a:ext>
            </a:extLst>
          </p:cNvPr>
          <p:cNvSpPr txBox="1"/>
          <p:nvPr/>
        </p:nvSpPr>
        <p:spPr>
          <a:xfrm>
            <a:off x="8961553" y="4755777"/>
            <a:ext cx="15786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98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33333"/>
                </a:solidFill>
                <a:latin typeface="Ubuntu"/>
                <a:cs typeface="Ubuntu"/>
              </a:rPr>
              <a:t>zasiłek  opiekuńczy</a:t>
            </a:r>
          </a:p>
        </p:txBody>
      </p:sp>
      <p:pic>
        <p:nvPicPr>
          <p:cNvPr id="12" name="Obraz 11" descr="Mężczyzna leży na łóżku szpitalnym i rozwiązuje krzyżówke">
            <a:extLst>
              <a:ext uri="{FF2B5EF4-FFF2-40B4-BE49-F238E27FC236}">
                <a16:creationId xmlns:a16="http://schemas.microsoft.com/office/drawing/2014/main" id="{FD8DD305-5E8D-24F9-DBC4-D123F0C36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1252" y="1612594"/>
            <a:ext cx="5783015" cy="4087266"/>
          </a:xfrm>
          <a:prstGeom prst="rect">
            <a:avLst/>
          </a:prstGeom>
        </p:spPr>
      </p:pic>
      <p:pic>
        <p:nvPicPr>
          <p:cNvPr id="14" name="Obraz 13" descr="Kobieta leży na łóżku ze zgiętą do góry nogą. Obok niej stoi druga kobieta i trzyma tą zgiętą nogę">
            <a:extLst>
              <a:ext uri="{FF2B5EF4-FFF2-40B4-BE49-F238E27FC236}">
                <a16:creationId xmlns:a16="http://schemas.microsoft.com/office/drawing/2014/main" id="{887DC20F-A783-D3B8-1340-0BF2902EF0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216" y="1171216"/>
            <a:ext cx="6720170" cy="4749620"/>
          </a:xfrm>
          <a:prstGeom prst="rect">
            <a:avLst/>
          </a:prstGeom>
        </p:spPr>
      </p:pic>
      <p:pic>
        <p:nvPicPr>
          <p:cNvPr id="16" name="Obraz 15" descr="Kobieta siedzi w fotelu i karmi niemowlę piersią.">
            <a:extLst>
              <a:ext uri="{FF2B5EF4-FFF2-40B4-BE49-F238E27FC236}">
                <a16:creationId xmlns:a16="http://schemas.microsoft.com/office/drawing/2014/main" id="{2A238C56-2484-2C44-B29C-D93B73062C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671" y="1495085"/>
            <a:ext cx="6162636" cy="4355571"/>
          </a:xfrm>
          <a:prstGeom prst="rect">
            <a:avLst/>
          </a:prstGeom>
        </p:spPr>
      </p:pic>
      <p:pic>
        <p:nvPicPr>
          <p:cNvPr id="18" name="Obraz 17" descr="Mężczyzna z wózkiem spacerowym z małym dzieckiem.">
            <a:extLst>
              <a:ext uri="{FF2B5EF4-FFF2-40B4-BE49-F238E27FC236}">
                <a16:creationId xmlns:a16="http://schemas.microsoft.com/office/drawing/2014/main" id="{E01E78BA-0229-D2FA-3D8C-066FB0AFB7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99" y="1770557"/>
            <a:ext cx="4778288" cy="337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16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128" y="1186661"/>
            <a:ext cx="10744273" cy="1325563"/>
          </a:xfrm>
        </p:spPr>
        <p:txBody>
          <a:bodyPr>
            <a:normAutofit fontScale="90000"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Zasiłek chorobowy</a:t>
            </a:r>
            <a:br>
              <a:rPr lang="pl-PL" sz="3600" dirty="0">
                <a:solidFill>
                  <a:srgbClr val="70357A"/>
                </a:solidFill>
              </a:rPr>
            </a:br>
            <a:r>
              <a:rPr lang="pl-PL" sz="2700" dirty="0">
                <a:solidFill>
                  <a:srgbClr val="70357A"/>
                </a:solidFill>
              </a:rPr>
              <a:t>otrzymasz zamiast pensji, gdy będziesz chorować i korzystać ze zwolnienia lekarskiego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893" y="2171219"/>
            <a:ext cx="10515600" cy="3765917"/>
          </a:xfrm>
        </p:spPr>
        <p:txBody>
          <a:bodyPr>
            <a:normAutofit fontScale="70000" lnSpcReduction="20000"/>
          </a:bodyPr>
          <a:lstStyle/>
          <a:p>
            <a:pPr marL="358775" indent="-358775">
              <a:buFont typeface="Wingdings" panose="05000000000000000000" pitchFamily="2" charset="2"/>
              <a:buChar char="ü"/>
            </a:pPr>
            <a:endParaRPr lang="pl-PL" dirty="0"/>
          </a:p>
          <a:p>
            <a:pPr marL="0" indent="0">
              <a:buNone/>
            </a:pPr>
            <a:r>
              <a:rPr lang="pl-PL" dirty="0"/>
              <a:t>Maksymalny okres wypłaty zasiłku chorobowego wynosi: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b="1" dirty="0"/>
              <a:t>182 dni</a:t>
            </a:r>
            <a:r>
              <a:rPr lang="pl-PL" dirty="0"/>
              <a:t>;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b="1" dirty="0"/>
              <a:t>270 dni </a:t>
            </a:r>
            <a:r>
              <a:rPr lang="pl-PL" dirty="0"/>
              <a:t>– jeśli Twoja niezdolność do pracy wystąpi w czasie ciąży albo będzie spowodowana  gruźlicą;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b="1" dirty="0"/>
              <a:t>91 dni </a:t>
            </a:r>
            <a:r>
              <a:rPr lang="pl-PL" dirty="0"/>
              <a:t>– jeżeli Twoja niezdolność do pracy wystąpi lub trwa po ustaniu tytułu ubezpieczenia chorobowego i przysługuje niedłużej niż do wyczerpania 182 dni okresu zasiłkowego </a:t>
            </a:r>
            <a:br>
              <a:rPr lang="pl-PL" dirty="0"/>
            </a:br>
            <a:r>
              <a:rPr lang="pl-PL" dirty="0"/>
              <a:t>(nie dotyczy to: </a:t>
            </a:r>
          </a:p>
          <a:p>
            <a:pPr lvl="1">
              <a:buClr>
                <a:srgbClr val="70357A"/>
              </a:buClr>
              <a:buFont typeface="Wingdings" panose="05000000000000000000" pitchFamily="2" charset="2"/>
              <a:buChar char="§"/>
            </a:pPr>
            <a:r>
              <a:rPr lang="pl-PL" sz="2800" dirty="0"/>
              <a:t>niezdolności do pracy z powodu poddania się niezbędnym badaniom lekarskim przewidzianym dla kandydatów na dawców komórek, tkanek i narządów oraz zabiegowi </a:t>
            </a:r>
            <a:br>
              <a:rPr lang="pl-PL" sz="2800" dirty="0"/>
            </a:br>
            <a:r>
              <a:rPr lang="pl-PL" sz="2800" dirty="0"/>
              <a:t>ich pobrania;</a:t>
            </a:r>
          </a:p>
          <a:p>
            <a:pPr lvl="1">
              <a:buClr>
                <a:srgbClr val="70357A"/>
              </a:buClr>
              <a:buFont typeface="Wingdings" panose="05000000000000000000" pitchFamily="2" charset="2"/>
              <a:buChar char="§"/>
            </a:pPr>
            <a:r>
              <a:rPr lang="pl-PL" sz="2800" dirty="0"/>
              <a:t>niezdolności do pracy spowodowanej gruźlicą;</a:t>
            </a:r>
          </a:p>
          <a:p>
            <a:pPr lvl="1">
              <a:buClr>
                <a:srgbClr val="70357A"/>
              </a:buClr>
              <a:buFont typeface="Wingdings" panose="05000000000000000000" pitchFamily="2" charset="2"/>
              <a:buChar char="§"/>
            </a:pPr>
            <a:r>
              <a:rPr lang="pl-PL" sz="2800" dirty="0"/>
              <a:t>niezdolności do pracy w czasie ciąży).</a:t>
            </a:r>
          </a:p>
        </p:txBody>
      </p:sp>
    </p:spTree>
    <p:extLst>
      <p:ext uri="{BB962C8B-B14F-4D97-AF65-F5344CB8AC3E}">
        <p14:creationId xmlns:p14="http://schemas.microsoft.com/office/powerpoint/2010/main" val="3212703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7DAABB-C3E3-F689-0E81-7A021888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93" y="1043226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70357A"/>
                </a:solidFill>
              </a:rPr>
              <a:t>Zasiłek chorobowy</a:t>
            </a:r>
            <a:br>
              <a:rPr lang="pl-PL" sz="3600" dirty="0">
                <a:solidFill>
                  <a:srgbClr val="70357A"/>
                </a:solidFill>
              </a:rPr>
            </a:br>
            <a:r>
              <a:rPr lang="pl-PL" sz="2700" dirty="0">
                <a:solidFill>
                  <a:srgbClr val="70357A"/>
                </a:solidFill>
              </a:rPr>
              <a:t>wynosi: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5265F5-4E79-7FB1-6246-353C4C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893" y="1706007"/>
            <a:ext cx="6858919" cy="3765917"/>
          </a:xfrm>
        </p:spPr>
        <p:txBody>
          <a:bodyPr>
            <a:normAutofit/>
          </a:bodyPr>
          <a:lstStyle/>
          <a:p>
            <a:pPr marL="358775" indent="-358775">
              <a:buFont typeface="Wingdings" panose="05000000000000000000" pitchFamily="2" charset="2"/>
              <a:buChar char="ü"/>
            </a:pPr>
            <a:endParaRPr lang="pl-PL" dirty="0"/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80% </a:t>
            </a:r>
            <a:r>
              <a:rPr lang="pl-PL" sz="2200" dirty="0"/>
              <a:t>pensji (średniej z 12 miesięcy lub z okresu krótszego);</a:t>
            </a:r>
          </a:p>
          <a:p>
            <a:pPr marL="358775" indent="-358775">
              <a:buClr>
                <a:srgbClr val="70357A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100% </a:t>
            </a:r>
            <a:r>
              <a:rPr lang="pl-PL" sz="2200" dirty="0"/>
              <a:t>pensji (średniej z 12 miesięcy lub z okresu krótszego), jeśli Twoja niezdolność do pracy będzie spowodowana m.in. wypadkiem w drodze do pracy </a:t>
            </a:r>
            <a:br>
              <a:rPr lang="pl-PL" sz="2200" dirty="0"/>
            </a:br>
            <a:r>
              <a:rPr lang="pl-PL" sz="2200" dirty="0"/>
              <a:t>lub z pracy albo wystąpi w czasie ciąży.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6599858-9F84-97EE-7C19-8EA6CC28C287}"/>
              </a:ext>
            </a:extLst>
          </p:cNvPr>
          <p:cNvSpPr txBox="1"/>
          <p:nvPr/>
        </p:nvSpPr>
        <p:spPr>
          <a:xfrm>
            <a:off x="961770" y="4974953"/>
            <a:ext cx="100682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Jeśli pracodawca zatrudnia (więc zgłasza do ubezpieczenia chorobowego) powyżej </a:t>
            </a:r>
            <a:br>
              <a:rPr lang="pl-PL" sz="2200" dirty="0"/>
            </a:br>
            <a:r>
              <a:rPr lang="pl-PL" sz="2200" dirty="0"/>
              <a:t>20 osób, to wypłaca im zasiłki, a następnie rozlicza się z ZUS. W pozostałych przypadkach zasiłki wypłaca ZUS.</a:t>
            </a:r>
          </a:p>
        </p:txBody>
      </p:sp>
      <p:pic>
        <p:nvPicPr>
          <p:cNvPr id="6" name="Obraz 5" descr="Mężczyzna leży na łóżku szpitalnym i rozwiązuje krzyżówke">
            <a:extLst>
              <a:ext uri="{FF2B5EF4-FFF2-40B4-BE49-F238E27FC236}">
                <a16:creationId xmlns:a16="http://schemas.microsoft.com/office/drawing/2014/main" id="{B289CA6A-11A4-BF48-4EEF-3DDD5F84F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061" y="769571"/>
            <a:ext cx="7348315" cy="5193575"/>
          </a:xfrm>
          <a:prstGeom prst="rect">
            <a:avLst/>
          </a:prstGeom>
        </p:spPr>
      </p:pic>
      <p:sp>
        <p:nvSpPr>
          <p:cNvPr id="7" name="object 17">
            <a:extLst>
              <a:ext uri="{FF2B5EF4-FFF2-40B4-BE49-F238E27FC236}">
                <a16:creationId xmlns:a16="http://schemas.microsoft.com/office/drawing/2014/main" id="{FA625E5F-123B-A47B-4B21-DADB74EB952F}"/>
              </a:ext>
            </a:extLst>
          </p:cNvPr>
          <p:cNvSpPr/>
          <p:nvPr/>
        </p:nvSpPr>
        <p:spPr>
          <a:xfrm>
            <a:off x="1040436" y="4683125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70357A"/>
          </a:solidFill>
        </p:spPr>
        <p:txBody>
          <a:bodyPr wrap="square" lIns="0" tIns="0" rIns="0" bIns="0" rtlCol="0"/>
          <a:lstStyle/>
          <a:p>
            <a:endParaRPr>
              <a:solidFill>
                <a:srgbClr val="2A6E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09670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1340</Words>
  <Application>Microsoft Office PowerPoint</Application>
  <PresentationFormat>Panoramiczny</PresentationFormat>
  <Paragraphs>160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8" baseType="lpstr">
      <vt:lpstr>Aptos</vt:lpstr>
      <vt:lpstr>Aptos Display</vt:lpstr>
      <vt:lpstr>Arial</vt:lpstr>
      <vt:lpstr>Times New Roman</vt:lpstr>
      <vt:lpstr>Ubuntu</vt:lpstr>
      <vt:lpstr>Wingdings</vt:lpstr>
      <vt:lpstr>Motyw pakietu Office</vt:lpstr>
      <vt:lpstr>Prezentacja programu PowerPoint</vt:lpstr>
      <vt:lpstr>Lekcja 2: Co Ci się należy, kiedy płacisz składki</vt:lpstr>
      <vt:lpstr>System ubezpieczeń społecznych</vt:lpstr>
      <vt:lpstr>Ze świadczeń z ubezpieczeń społecznych korzystamy  przez całe życie</vt:lpstr>
      <vt:lpstr>Praca zarobkowa a ubezpieczenia</vt:lpstr>
      <vt:lpstr>Stopy procentowe składek i zasady ich finansowania</vt:lpstr>
      <vt:lpstr>Świadczenia z ubezpieczenia chorobowego</vt:lpstr>
      <vt:lpstr>Zasiłek chorobowy otrzymasz zamiast pensji, gdy będziesz chorować i korzystać ze zwolnienia lekarskiego</vt:lpstr>
      <vt:lpstr>Zasiłek chorobowy wynosi:</vt:lpstr>
      <vt:lpstr>Świadczenie rehabilitacyjne przysługuje Ci, jeśli:</vt:lpstr>
      <vt:lpstr>Świadczenie rehabilitacyjne</vt:lpstr>
      <vt:lpstr>Świadczenie rehabilitacyjne możesz otrzymywać maksymalnie przez 12 miesięcy </vt:lpstr>
      <vt:lpstr>Zasiłek macierzyński otrzymasz, jeśli urodzisz dziecko albo przyjmiesz dziecko na wychowanie </vt:lpstr>
      <vt:lpstr>Zasiłek macierzyński gdy urodzisz 1 dziecko, wynosi: </vt:lpstr>
      <vt:lpstr>Zasiłek macierzyński za urlop ojcowski </vt:lpstr>
      <vt:lpstr>Zasiłek macierzyński za okres  uzupełniającego urlopu macierzyńskiego</vt:lpstr>
      <vt:lpstr>Zasiłek opiekuńczy otrzymasz, gdy będziesz opiekować się:</vt:lpstr>
      <vt:lpstr>Zasiłek opiekuńczy otrzymasz, gdy będziesz opiekować się:</vt:lpstr>
      <vt:lpstr>Świadczenia z ubezpieczenia wypadkowego</vt:lpstr>
      <vt:lpstr>Świadczenia z ubezpieczenia wypadkowego</vt:lpstr>
      <vt:lpstr>Świadczenia z ubezpieczenia wypadkowego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Kasietczuk, Marzena</dc:creator>
  <cp:lastModifiedBy>Balcerak, Julia</cp:lastModifiedBy>
  <cp:revision>39</cp:revision>
  <dcterms:created xsi:type="dcterms:W3CDTF">2026-06-02T08:13:22Z</dcterms:created>
  <dcterms:modified xsi:type="dcterms:W3CDTF">2026-08-27T09:12:57Z</dcterms:modified>
</cp:coreProperties>
</file>