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1" r:id="rId2"/>
    <p:sldId id="262" r:id="rId3"/>
    <p:sldId id="263" r:id="rId4"/>
    <p:sldId id="278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9" r:id="rId2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E61C4B"/>
    <a:srgbClr val="7035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 autoAdjust="0"/>
  </p:normalViewPr>
  <p:slideViewPr>
    <p:cSldViewPr snapToGrid="0">
      <p:cViewPr varScale="1">
        <p:scale>
          <a:sx n="42" d="100"/>
          <a:sy n="42" d="100"/>
        </p:scale>
        <p:origin x="60" y="1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200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3E42EB70-12EF-B3F5-795D-250B1355FA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EF895E0-2EF8-2472-9315-FE52405B1C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9EF5E-6C4E-43E2-933A-E2114991E3AE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9CBBB06-1DAF-056A-4A32-788E4CF3D7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037A573-9591-4122-68C0-120395EAC1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D9C36-6C12-4CE1-80A4-3362B905FA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26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7E931-F8B5-425D-9F12-245CE70484E4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1BFDE-0359-428F-B9AC-EBD8493221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2596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1BFDE-0359-428F-B9AC-EBD8493221D0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0948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098ABD-B6E6-F46E-FCCE-654C85351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698F52A-EEA2-67E8-C169-41D7BC38B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7220A0C-1B19-8B60-6E6F-0EECCD903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15BAED-EF05-E68F-262F-1793DA420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0AD8EB-4475-8C6E-6D21-CEC123B6D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45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64E8D-29D5-1D9A-AA4A-0EDEF77B7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7377C46-1456-F4D1-C778-29A4BEBD9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4B79D86-9CD6-F2AD-A37E-E6AFBBD7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5439FFB-2B6D-EEB9-F5F5-D0762400C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CB34408-85E5-A8B9-869C-4B60D67A4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9072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25BAEA8-F93A-9323-E6AB-EA28AB08DB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16D5A13-A870-C32E-3687-B0ABD19805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D90136B-8F30-20BA-C11A-93B146EE4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5FCA1D-F3F1-A796-F543-D43393070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8D6995-BEB9-3BAA-0E41-F1963F6C5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3253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F8295C-7DB0-4C05-6820-F9A00B71A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CCA405-AF6E-4326-841D-26F6DDED1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E583F3D-75A8-3592-546B-C062E54CB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71AC3EA-A727-2E79-C767-B6B86DD5F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929DB60-45E3-FAA9-3A7E-29B5FD36B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3502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A9D6E8-AF37-1C38-B3E0-12D504A65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9C33DBB-4359-12AF-24FB-7B1D7A2FE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048FA7B-51BB-4B4A-5A5F-97A019C3C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750D22-8A56-A9EB-66E8-D8B70880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48641C1-FBBA-2242-207F-F2CF35917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6037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A484A9-CFDF-2889-4784-0021198BC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45B03D-6D9E-AF74-0C30-C69017191D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AD31122-0055-5D18-A3AF-30FF26306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23DEBA0-068C-4F18-A46F-82DEAC654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FB63055-B550-177B-8628-CBD74195B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848315D-06E4-B27A-4E09-98E0C6626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6922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A204E5-5B1C-9E4E-2820-3ED31BD7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96C0830-BBCB-168E-562F-AC14DAFD1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319204D-5316-E125-FFAD-CA382AD89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7683358-4631-19E4-B5B6-E407AAC827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00117D7-CA87-E385-0352-0FBBD49D5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C81E755-0220-2D2A-0742-6A02BD98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6C9D2E5-113D-8E63-8434-03BB8B138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42F1B3F-0676-D357-D883-C4B21642B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725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B1607-66A7-D2C9-5942-50E0224FD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228859E-0C56-7286-8FA8-369392ADA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A9EE245-7D6A-C1A1-01BA-DA57F42C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69CD508-B232-51C8-FFC0-8C9D17FA2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060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55FA224-E19A-7EB1-388A-E92072C84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3CA73B8-F051-CBE2-7AEA-6C737421D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CE0B56-72F3-2BED-6017-8D2A9F44F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906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58A737-9995-2CBD-12C2-7B0E56FC6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567C51-5281-783A-2D24-CC8D69BE9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4F3CDAD-DFA5-7084-5554-698EE0529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6690F8B-D0F6-4F4D-586E-ED3573B28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E872761-75CA-984A-444B-83A10F3E7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1833AE-E75C-B699-B01B-36995DA2E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2033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C72A65-EE18-A951-85CB-1A00364EF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47087EE-2964-8EEE-2709-ADB5143B8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029E07B-86CD-F575-E271-3588DABEA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795A209-0FE8-1C69-DC70-C8EA800E1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A9896CF-A56D-D422-6EAC-0D2FBA25D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9984E85-71C4-A790-9336-D84D6CB91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341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1EA23AC-3181-CDF2-3240-EEDBF5CFB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4FB57BB-461A-D2A8-5AF5-737823BD7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981382-534D-4508-B0A9-A657A121F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D7E43A3-DACD-60DD-1490-89EE48865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338EDFE-EE9D-2C8A-5A4C-261473147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906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2645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1083222"/>
            <a:ext cx="10515600" cy="100084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Zasiłek pogrzebowy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970" y="2218535"/>
            <a:ext cx="6305406" cy="459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/>
              <a:t>Jeśli jesteś członkiem rodziny osoby zmarłej </a:t>
            </a:r>
            <a:br>
              <a:rPr lang="pl-PL" sz="2400" b="1" dirty="0"/>
            </a:br>
            <a:r>
              <a:rPr lang="pl-PL" sz="2400" dirty="0"/>
              <a:t>i organizujesz pogrzeb, dostaniesz 7 tys. zł </a:t>
            </a:r>
            <a:br>
              <a:rPr lang="pl-PL" sz="2400" dirty="0"/>
            </a:br>
            <a:r>
              <a:rPr lang="pl-PL" sz="2400" dirty="0"/>
              <a:t>zasiłku (nie ma znaczenia, w jakiej wysokości poniosłeś koszty).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b="1" dirty="0"/>
              <a:t>Jeśli nie jesteś członkiem rodziny osoby zmarłej</a:t>
            </a:r>
            <a:r>
              <a:rPr lang="pl-PL" sz="2400" dirty="0"/>
              <a:t>, otrzymasz zasiłek w wysokości poniesionych kosztów, maksymalnie 7 tys. zł.</a:t>
            </a:r>
          </a:p>
        </p:txBody>
      </p:sp>
      <p:pic>
        <p:nvPicPr>
          <p:cNvPr id="6" name="Obraz 5" descr="Wieniec pogrzebowy, a w tle stoją w cieniu stoją dwie sylwetki, kobiety i mężczyzny">
            <a:extLst>
              <a:ext uri="{FF2B5EF4-FFF2-40B4-BE49-F238E27FC236}">
                <a16:creationId xmlns:a16="http://schemas.microsoft.com/office/drawing/2014/main" id="{0909EF76-1816-DE6A-1BD4-00E0732EE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536" y="1828800"/>
            <a:ext cx="3684494" cy="368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216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1083222"/>
            <a:ext cx="10515600" cy="100084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Świadczenia z ubezpieczenia emerytalnego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970" y="2917782"/>
            <a:ext cx="5856136" cy="1662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Emerytura ma zabezpieczyć Twój byt </a:t>
            </a:r>
            <a:br>
              <a:rPr lang="pl-PL" sz="2400" dirty="0"/>
            </a:br>
            <a:r>
              <a:rPr lang="pl-PL" sz="2400" dirty="0"/>
              <a:t>na starość, gdy z powodu wieku nie będziesz  już mógł lub chciał pracować.</a:t>
            </a:r>
          </a:p>
        </p:txBody>
      </p:sp>
      <p:pic>
        <p:nvPicPr>
          <p:cNvPr id="5" name="Obraz 4" descr="Dwie starsze kobiety. Jedna robi na drutach, a druga pokazuję jej telefon komórkowy">
            <a:extLst>
              <a:ext uri="{FF2B5EF4-FFF2-40B4-BE49-F238E27FC236}">
                <a16:creationId xmlns:a16="http://schemas.microsoft.com/office/drawing/2014/main" id="{74EE2B48-DA5D-E0DE-17A9-77DAE537A3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1990165"/>
            <a:ext cx="3729318" cy="372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16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1083222"/>
            <a:ext cx="10515600" cy="100084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Umowa międzypokoleniowa (solidaryzm)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970" y="1909253"/>
            <a:ext cx="10114371" cy="1640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Składki, które teraz wpłacają osoby aktywne zawodowo, ZUS przekazuje </a:t>
            </a:r>
            <a:br>
              <a:rPr lang="pl-PL" sz="2400" dirty="0"/>
            </a:br>
            <a:r>
              <a:rPr lang="pl-PL" sz="2400" dirty="0"/>
              <a:t>na wypłatę świadczeń obecnym emerytom.</a:t>
            </a:r>
          </a:p>
          <a:p>
            <a:pPr marL="0" indent="0">
              <a:buNone/>
            </a:pPr>
            <a:r>
              <a:rPr lang="pl-PL" sz="2400" dirty="0"/>
              <a:t>Te składki ZUS zapisuje na kontach osób aktywnych zawodowo, a suma składek zdecyduje kiedyś o tym, jaka będzie ich emerytura.</a:t>
            </a:r>
          </a:p>
        </p:txBody>
      </p:sp>
      <p:pic>
        <p:nvPicPr>
          <p:cNvPr id="6" name="Obraz 5" descr="Para - mężczyzna z wąsem i jasnych włosach oraz kobieta w czarnych włosach, która trzyma niemowlę.">
            <a:extLst>
              <a:ext uri="{FF2B5EF4-FFF2-40B4-BE49-F238E27FC236}">
                <a16:creationId xmlns:a16="http://schemas.microsoft.com/office/drawing/2014/main" id="{9AC43CE3-0C13-167D-F424-24DFE4BC5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139" y="3520189"/>
            <a:ext cx="2626986" cy="2626986"/>
          </a:xfrm>
          <a:prstGeom prst="rect">
            <a:avLst/>
          </a:prstGeom>
        </p:spPr>
      </p:pic>
      <p:pic>
        <p:nvPicPr>
          <p:cNvPr id="8" name="Obraz 7" descr="Dwie kobiety - jedna jest niska i starsza patrzy się do góry na drugą kobietę, która jest wyższa. Wysoka kobieta trzyma rękę na ramieniu tej niskiej.">
            <a:extLst>
              <a:ext uri="{FF2B5EF4-FFF2-40B4-BE49-F238E27FC236}">
                <a16:creationId xmlns:a16="http://schemas.microsoft.com/office/drawing/2014/main" id="{D061A1FE-B28F-5117-991D-B057B91593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509" y="3411521"/>
            <a:ext cx="2729708" cy="272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931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1083222"/>
            <a:ext cx="10515600" cy="100084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Model systemu emerytalnego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970" y="1909253"/>
            <a:ext cx="2440583" cy="16407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400" dirty="0"/>
              <a:t>model  zdefiniowanego  świadczenia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3BC62C51-81C7-8FFD-AB17-1E0CE2A49613}"/>
              </a:ext>
            </a:extLst>
          </p:cNvPr>
          <p:cNvSpPr txBox="1">
            <a:spLocks/>
          </p:cNvSpPr>
          <p:nvPr/>
        </p:nvSpPr>
        <p:spPr>
          <a:xfrm>
            <a:off x="7797111" y="1909252"/>
            <a:ext cx="2207502" cy="1640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2400" dirty="0"/>
              <a:t>model  zdefiniowanej  składki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FFD46F7F-E32A-0798-C1D3-6D7012320635}"/>
              </a:ext>
            </a:extLst>
          </p:cNvPr>
          <p:cNvSpPr txBox="1">
            <a:spLocks/>
          </p:cNvSpPr>
          <p:nvPr/>
        </p:nvSpPr>
        <p:spPr>
          <a:xfrm>
            <a:off x="1199616" y="4073014"/>
            <a:ext cx="2207502" cy="16407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pl-PL" sz="1600" dirty="0"/>
              <a:t>Emerytura osób urodzonych przed </a:t>
            </a:r>
            <a:br>
              <a:rPr lang="pl-PL" sz="1600" dirty="0"/>
            </a:br>
            <a:r>
              <a:rPr lang="pl-PL" sz="1600" dirty="0"/>
              <a:t>1949 r. zależała </a:t>
            </a:r>
            <a:br>
              <a:rPr lang="pl-PL" sz="1600" dirty="0"/>
            </a:br>
            <a:r>
              <a:rPr lang="pl-PL" sz="1600" dirty="0"/>
              <a:t>od długości stażu ubezpieczenia oraz najlepszych zarobków </a:t>
            </a:r>
            <a:br>
              <a:rPr lang="pl-PL" sz="1600" dirty="0"/>
            </a:br>
            <a:r>
              <a:rPr lang="pl-PL" sz="1600" dirty="0"/>
              <a:t>z okresu 10 lub 20 lat.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DC42365B-B5EF-FADA-F8DD-115246183821}"/>
              </a:ext>
            </a:extLst>
          </p:cNvPr>
          <p:cNvSpPr txBox="1">
            <a:spLocks/>
          </p:cNvSpPr>
          <p:nvPr/>
        </p:nvSpPr>
        <p:spPr>
          <a:xfrm>
            <a:off x="7666830" y="4097619"/>
            <a:ext cx="3439829" cy="16407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pl-PL" sz="1600" dirty="0"/>
              <a:t>Emerytura to wynik podzielenia składek zapisanych na koncie</a:t>
            </a:r>
            <a:br>
              <a:rPr lang="pl-PL" sz="1600" dirty="0"/>
            </a:br>
            <a:r>
              <a:rPr lang="pl-PL" sz="1600" dirty="0"/>
              <a:t>i subkoncie w ZUS (i waloryzowanych co roku) przez liczbę miesięcy, </a:t>
            </a:r>
            <a:br>
              <a:rPr lang="pl-PL" sz="1600" dirty="0"/>
            </a:br>
            <a:r>
              <a:rPr lang="pl-PL" sz="1600" dirty="0"/>
              <a:t>w których będzie wypłacana (czyli przez tak zwaną średnią dalszą </a:t>
            </a:r>
            <a:br>
              <a:rPr lang="pl-PL" sz="1600" dirty="0"/>
            </a:br>
            <a:r>
              <a:rPr lang="pl-PL" sz="1600" dirty="0"/>
              <a:t>długość trwania życia).</a:t>
            </a: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19DBFFF4-2D90-39B3-3640-B17953715F22}"/>
              </a:ext>
            </a:extLst>
          </p:cNvPr>
          <p:cNvSpPr/>
          <p:nvPr/>
        </p:nvSpPr>
        <p:spPr>
          <a:xfrm>
            <a:off x="4336268" y="2062285"/>
            <a:ext cx="2292985" cy="2377440"/>
          </a:xfrm>
          <a:custGeom>
            <a:avLst/>
            <a:gdLst/>
            <a:ahLst/>
            <a:cxnLst/>
            <a:rect l="l" t="t" r="r" b="b"/>
            <a:pathLst>
              <a:path w="2292985" h="2377440">
                <a:moveTo>
                  <a:pt x="935583" y="0"/>
                </a:moveTo>
                <a:lnTo>
                  <a:pt x="33718" y="0"/>
                </a:lnTo>
                <a:lnTo>
                  <a:pt x="14224" y="526"/>
                </a:lnTo>
                <a:lnTo>
                  <a:pt x="4214" y="4213"/>
                </a:lnTo>
                <a:lnTo>
                  <a:pt x="526" y="14219"/>
                </a:lnTo>
                <a:lnTo>
                  <a:pt x="0" y="33705"/>
                </a:lnTo>
                <a:lnTo>
                  <a:pt x="0" y="2343162"/>
                </a:lnTo>
                <a:lnTo>
                  <a:pt x="526" y="2362656"/>
                </a:lnTo>
                <a:lnTo>
                  <a:pt x="4214" y="2372666"/>
                </a:lnTo>
                <a:lnTo>
                  <a:pt x="14224" y="2376354"/>
                </a:lnTo>
                <a:lnTo>
                  <a:pt x="33718" y="2376881"/>
                </a:lnTo>
                <a:lnTo>
                  <a:pt x="2258885" y="2376881"/>
                </a:lnTo>
                <a:lnTo>
                  <a:pt x="2278379" y="2376354"/>
                </a:lnTo>
                <a:lnTo>
                  <a:pt x="2288389" y="2372666"/>
                </a:lnTo>
                <a:lnTo>
                  <a:pt x="2292077" y="2362656"/>
                </a:lnTo>
                <a:lnTo>
                  <a:pt x="2292604" y="2343162"/>
                </a:lnTo>
                <a:lnTo>
                  <a:pt x="2292604" y="176999"/>
                </a:lnTo>
                <a:lnTo>
                  <a:pt x="1146302" y="176999"/>
                </a:lnTo>
                <a:lnTo>
                  <a:pt x="1090352" y="168245"/>
                </a:lnTo>
                <a:lnTo>
                  <a:pt x="1041763" y="145005"/>
                </a:lnTo>
                <a:lnTo>
                  <a:pt x="1003449" y="111813"/>
                </a:lnTo>
                <a:lnTo>
                  <a:pt x="978324" y="73202"/>
                </a:lnTo>
                <a:lnTo>
                  <a:pt x="969302" y="33705"/>
                </a:lnTo>
                <a:lnTo>
                  <a:pt x="968775" y="14219"/>
                </a:lnTo>
                <a:lnTo>
                  <a:pt x="965087" y="4213"/>
                </a:lnTo>
                <a:lnTo>
                  <a:pt x="955077" y="526"/>
                </a:lnTo>
                <a:lnTo>
                  <a:pt x="935583" y="0"/>
                </a:lnTo>
                <a:close/>
              </a:path>
              <a:path w="2292985" h="2377440">
                <a:moveTo>
                  <a:pt x="2258885" y="0"/>
                </a:moveTo>
                <a:lnTo>
                  <a:pt x="1357020" y="0"/>
                </a:lnTo>
                <a:lnTo>
                  <a:pt x="1337526" y="526"/>
                </a:lnTo>
                <a:lnTo>
                  <a:pt x="1327516" y="4213"/>
                </a:lnTo>
                <a:lnTo>
                  <a:pt x="1323828" y="14219"/>
                </a:lnTo>
                <a:lnTo>
                  <a:pt x="1323301" y="33705"/>
                </a:lnTo>
                <a:lnTo>
                  <a:pt x="1314278" y="73202"/>
                </a:lnTo>
                <a:lnTo>
                  <a:pt x="1289150" y="111813"/>
                </a:lnTo>
                <a:lnTo>
                  <a:pt x="1250834" y="145005"/>
                </a:lnTo>
                <a:lnTo>
                  <a:pt x="1202246" y="168245"/>
                </a:lnTo>
                <a:lnTo>
                  <a:pt x="1146302" y="176999"/>
                </a:lnTo>
                <a:lnTo>
                  <a:pt x="2292604" y="176999"/>
                </a:lnTo>
                <a:lnTo>
                  <a:pt x="2292604" y="33705"/>
                </a:lnTo>
                <a:lnTo>
                  <a:pt x="2292077" y="14219"/>
                </a:lnTo>
                <a:lnTo>
                  <a:pt x="2288389" y="4213"/>
                </a:lnTo>
                <a:lnTo>
                  <a:pt x="2278379" y="526"/>
                </a:lnTo>
                <a:lnTo>
                  <a:pt x="2258885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3" descr="Kartka z kalendarza: 1999 r. – reforma.">
            <a:extLst>
              <a:ext uri="{FF2B5EF4-FFF2-40B4-BE49-F238E27FC236}">
                <a16:creationId xmlns:a16="http://schemas.microsoft.com/office/drawing/2014/main" id="{BD056E45-5543-7ACD-F31F-8C0EDFCCDE3D}"/>
              </a:ext>
            </a:extLst>
          </p:cNvPr>
          <p:cNvSpPr/>
          <p:nvPr/>
        </p:nvSpPr>
        <p:spPr>
          <a:xfrm>
            <a:off x="4505507" y="2084064"/>
            <a:ext cx="1954114" cy="23166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4">
            <a:extLst>
              <a:ext uri="{FF2B5EF4-FFF2-40B4-BE49-F238E27FC236}">
                <a16:creationId xmlns:a16="http://schemas.microsoft.com/office/drawing/2014/main" id="{8B959125-4013-4C87-D9B3-08BFDBB89894}"/>
              </a:ext>
            </a:extLst>
          </p:cNvPr>
          <p:cNvSpPr/>
          <p:nvPr/>
        </p:nvSpPr>
        <p:spPr>
          <a:xfrm>
            <a:off x="4648264" y="199855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>
            <a:extLst>
              <a:ext uri="{FF2B5EF4-FFF2-40B4-BE49-F238E27FC236}">
                <a16:creationId xmlns:a16="http://schemas.microsoft.com/office/drawing/2014/main" id="{1636F99F-1DE7-AD2C-9155-9DBF68BD35D4}"/>
              </a:ext>
            </a:extLst>
          </p:cNvPr>
          <p:cNvSpPr/>
          <p:nvPr/>
        </p:nvSpPr>
        <p:spPr>
          <a:xfrm>
            <a:off x="4687567" y="199855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AB37321F-9B3F-B279-80A3-39690A291038}"/>
              </a:ext>
            </a:extLst>
          </p:cNvPr>
          <p:cNvSpPr/>
          <p:nvPr/>
        </p:nvSpPr>
        <p:spPr>
          <a:xfrm>
            <a:off x="5865852" y="199855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7">
            <a:extLst>
              <a:ext uri="{FF2B5EF4-FFF2-40B4-BE49-F238E27FC236}">
                <a16:creationId xmlns:a16="http://schemas.microsoft.com/office/drawing/2014/main" id="{6685FC08-26ED-6018-8747-6C3810AF6FB4}"/>
              </a:ext>
            </a:extLst>
          </p:cNvPr>
          <p:cNvSpPr/>
          <p:nvPr/>
        </p:nvSpPr>
        <p:spPr>
          <a:xfrm>
            <a:off x="5905154" y="199855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78713E45-F644-7CE8-F3E0-342671CBEDD8}"/>
              </a:ext>
            </a:extLst>
          </p:cNvPr>
          <p:cNvSpPr/>
          <p:nvPr/>
        </p:nvSpPr>
        <p:spPr>
          <a:xfrm>
            <a:off x="4853612" y="199855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9">
            <a:extLst>
              <a:ext uri="{FF2B5EF4-FFF2-40B4-BE49-F238E27FC236}">
                <a16:creationId xmlns:a16="http://schemas.microsoft.com/office/drawing/2014/main" id="{CF44219B-7FBD-7317-2FC0-30F58971584B}"/>
              </a:ext>
            </a:extLst>
          </p:cNvPr>
          <p:cNvSpPr/>
          <p:nvPr/>
        </p:nvSpPr>
        <p:spPr>
          <a:xfrm>
            <a:off x="4892913" y="199855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0">
            <a:extLst>
              <a:ext uri="{FF2B5EF4-FFF2-40B4-BE49-F238E27FC236}">
                <a16:creationId xmlns:a16="http://schemas.microsoft.com/office/drawing/2014/main" id="{8E869928-4E60-1623-A437-37507438E368}"/>
              </a:ext>
            </a:extLst>
          </p:cNvPr>
          <p:cNvSpPr/>
          <p:nvPr/>
        </p:nvSpPr>
        <p:spPr>
          <a:xfrm>
            <a:off x="6071198" y="199855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1">
            <a:extLst>
              <a:ext uri="{FF2B5EF4-FFF2-40B4-BE49-F238E27FC236}">
                <a16:creationId xmlns:a16="http://schemas.microsoft.com/office/drawing/2014/main" id="{A7F099D2-4C52-6DBE-5E2C-F93ED89785C0}"/>
              </a:ext>
            </a:extLst>
          </p:cNvPr>
          <p:cNvSpPr/>
          <p:nvPr/>
        </p:nvSpPr>
        <p:spPr>
          <a:xfrm>
            <a:off x="6110500" y="199855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2">
            <a:extLst>
              <a:ext uri="{FF2B5EF4-FFF2-40B4-BE49-F238E27FC236}">
                <a16:creationId xmlns:a16="http://schemas.microsoft.com/office/drawing/2014/main" id="{6C578BDF-07A8-870D-8316-C0BA933A6603}"/>
              </a:ext>
            </a:extLst>
          </p:cNvPr>
          <p:cNvSpPr/>
          <p:nvPr/>
        </p:nvSpPr>
        <p:spPr>
          <a:xfrm>
            <a:off x="5058958" y="199855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3">
            <a:extLst>
              <a:ext uri="{FF2B5EF4-FFF2-40B4-BE49-F238E27FC236}">
                <a16:creationId xmlns:a16="http://schemas.microsoft.com/office/drawing/2014/main" id="{157A6082-1C8B-FE59-97C8-16272FB8394E}"/>
              </a:ext>
            </a:extLst>
          </p:cNvPr>
          <p:cNvSpPr/>
          <p:nvPr/>
        </p:nvSpPr>
        <p:spPr>
          <a:xfrm>
            <a:off x="5098260" y="199855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4">
            <a:extLst>
              <a:ext uri="{FF2B5EF4-FFF2-40B4-BE49-F238E27FC236}">
                <a16:creationId xmlns:a16="http://schemas.microsoft.com/office/drawing/2014/main" id="{F0E5331F-26B2-FCE4-8909-5B4D4965C41A}"/>
              </a:ext>
            </a:extLst>
          </p:cNvPr>
          <p:cNvSpPr/>
          <p:nvPr/>
        </p:nvSpPr>
        <p:spPr>
          <a:xfrm>
            <a:off x="6276546" y="199855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5">
            <a:extLst>
              <a:ext uri="{FF2B5EF4-FFF2-40B4-BE49-F238E27FC236}">
                <a16:creationId xmlns:a16="http://schemas.microsoft.com/office/drawing/2014/main" id="{47E16062-DB9A-F7B7-385D-7E065B84314D}"/>
              </a:ext>
            </a:extLst>
          </p:cNvPr>
          <p:cNvSpPr/>
          <p:nvPr/>
        </p:nvSpPr>
        <p:spPr>
          <a:xfrm>
            <a:off x="6315847" y="199855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6">
            <a:extLst>
              <a:ext uri="{FF2B5EF4-FFF2-40B4-BE49-F238E27FC236}">
                <a16:creationId xmlns:a16="http://schemas.microsoft.com/office/drawing/2014/main" id="{F3B04D10-706F-B8A7-2D65-9A6A77551A7B}"/>
              </a:ext>
            </a:extLst>
          </p:cNvPr>
          <p:cNvSpPr txBox="1"/>
          <p:nvPr/>
        </p:nvSpPr>
        <p:spPr>
          <a:xfrm>
            <a:off x="4634935" y="2675116"/>
            <a:ext cx="1695450" cy="6680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4200" b="1" spc="5" dirty="0">
                <a:solidFill>
                  <a:srgbClr val="A5C715"/>
                </a:solidFill>
                <a:latin typeface="Ubuntu"/>
                <a:cs typeface="Ubuntu"/>
              </a:rPr>
              <a:t>1999</a:t>
            </a:r>
            <a:r>
              <a:rPr sz="4200" b="1" spc="-75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4200" b="1" spc="-125" dirty="0">
                <a:solidFill>
                  <a:srgbClr val="A5C715"/>
                </a:solidFill>
                <a:latin typeface="Ubuntu"/>
                <a:cs typeface="Ubuntu"/>
              </a:rPr>
              <a:t>r.</a:t>
            </a:r>
            <a:endParaRPr sz="4200" dirty="0">
              <a:latin typeface="Ubuntu"/>
              <a:cs typeface="Ubuntu"/>
            </a:endParaRPr>
          </a:p>
        </p:txBody>
      </p:sp>
      <p:sp>
        <p:nvSpPr>
          <p:cNvPr id="24" name="object 27">
            <a:extLst>
              <a:ext uri="{FF2B5EF4-FFF2-40B4-BE49-F238E27FC236}">
                <a16:creationId xmlns:a16="http://schemas.microsoft.com/office/drawing/2014/main" id="{DB660115-2FFF-98FC-4182-1E906A45ADFE}"/>
              </a:ext>
            </a:extLst>
          </p:cNvPr>
          <p:cNvSpPr/>
          <p:nvPr/>
        </p:nvSpPr>
        <p:spPr>
          <a:xfrm>
            <a:off x="4673920" y="3616865"/>
            <a:ext cx="1621790" cy="0"/>
          </a:xfrm>
          <a:custGeom>
            <a:avLst/>
            <a:gdLst/>
            <a:ahLst/>
            <a:cxnLst/>
            <a:rect l="l" t="t" r="r" b="b"/>
            <a:pathLst>
              <a:path w="1621789">
                <a:moveTo>
                  <a:pt x="0" y="0"/>
                </a:moveTo>
                <a:lnTo>
                  <a:pt x="1621764" y="0"/>
                </a:lnTo>
              </a:path>
            </a:pathLst>
          </a:custGeom>
          <a:ln w="3175">
            <a:solidFill>
              <a:srgbClr val="5BC0C9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8">
            <a:extLst>
              <a:ext uri="{FF2B5EF4-FFF2-40B4-BE49-F238E27FC236}">
                <a16:creationId xmlns:a16="http://schemas.microsoft.com/office/drawing/2014/main" id="{131F7B49-4F9D-2473-BB0E-C0457EA88E72}"/>
              </a:ext>
            </a:extLst>
          </p:cNvPr>
          <p:cNvSpPr/>
          <p:nvPr/>
        </p:nvSpPr>
        <p:spPr>
          <a:xfrm>
            <a:off x="4664985" y="361686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9">
            <a:extLst>
              <a:ext uri="{FF2B5EF4-FFF2-40B4-BE49-F238E27FC236}">
                <a16:creationId xmlns:a16="http://schemas.microsoft.com/office/drawing/2014/main" id="{8709D136-E3F9-C77A-D989-85BAB0E3DE9C}"/>
              </a:ext>
            </a:extLst>
          </p:cNvPr>
          <p:cNvSpPr/>
          <p:nvPr/>
        </p:nvSpPr>
        <p:spPr>
          <a:xfrm>
            <a:off x="6300148" y="361686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0">
            <a:extLst>
              <a:ext uri="{FF2B5EF4-FFF2-40B4-BE49-F238E27FC236}">
                <a16:creationId xmlns:a16="http://schemas.microsoft.com/office/drawing/2014/main" id="{A45B1BE6-68FF-A97E-5A22-35546297BCBB}"/>
              </a:ext>
            </a:extLst>
          </p:cNvPr>
          <p:cNvSpPr/>
          <p:nvPr/>
        </p:nvSpPr>
        <p:spPr>
          <a:xfrm>
            <a:off x="4673920" y="3888072"/>
            <a:ext cx="1621790" cy="0"/>
          </a:xfrm>
          <a:custGeom>
            <a:avLst/>
            <a:gdLst/>
            <a:ahLst/>
            <a:cxnLst/>
            <a:rect l="l" t="t" r="r" b="b"/>
            <a:pathLst>
              <a:path w="1621789">
                <a:moveTo>
                  <a:pt x="0" y="0"/>
                </a:moveTo>
                <a:lnTo>
                  <a:pt x="1621764" y="0"/>
                </a:lnTo>
              </a:path>
            </a:pathLst>
          </a:custGeom>
          <a:ln w="3175">
            <a:solidFill>
              <a:srgbClr val="5BC0C9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1">
            <a:extLst>
              <a:ext uri="{FF2B5EF4-FFF2-40B4-BE49-F238E27FC236}">
                <a16:creationId xmlns:a16="http://schemas.microsoft.com/office/drawing/2014/main" id="{9AF7FE4B-E6CF-2C2B-AB77-7DA875F63765}"/>
              </a:ext>
            </a:extLst>
          </p:cNvPr>
          <p:cNvSpPr/>
          <p:nvPr/>
        </p:nvSpPr>
        <p:spPr>
          <a:xfrm>
            <a:off x="4664985" y="388807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2">
            <a:extLst>
              <a:ext uri="{FF2B5EF4-FFF2-40B4-BE49-F238E27FC236}">
                <a16:creationId xmlns:a16="http://schemas.microsoft.com/office/drawing/2014/main" id="{7C7EB920-FFAA-BB1F-5DF7-A5D160548FF4}"/>
              </a:ext>
            </a:extLst>
          </p:cNvPr>
          <p:cNvSpPr/>
          <p:nvPr/>
        </p:nvSpPr>
        <p:spPr>
          <a:xfrm>
            <a:off x="6300148" y="388807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3">
            <a:extLst>
              <a:ext uri="{FF2B5EF4-FFF2-40B4-BE49-F238E27FC236}">
                <a16:creationId xmlns:a16="http://schemas.microsoft.com/office/drawing/2014/main" id="{318DFD71-B2C8-119D-ECF3-C582A87B1706}"/>
              </a:ext>
            </a:extLst>
          </p:cNvPr>
          <p:cNvSpPr/>
          <p:nvPr/>
        </p:nvSpPr>
        <p:spPr>
          <a:xfrm>
            <a:off x="4673920" y="4159274"/>
            <a:ext cx="1621790" cy="0"/>
          </a:xfrm>
          <a:custGeom>
            <a:avLst/>
            <a:gdLst/>
            <a:ahLst/>
            <a:cxnLst/>
            <a:rect l="l" t="t" r="r" b="b"/>
            <a:pathLst>
              <a:path w="1621789">
                <a:moveTo>
                  <a:pt x="0" y="0"/>
                </a:moveTo>
                <a:lnTo>
                  <a:pt x="1621764" y="0"/>
                </a:lnTo>
              </a:path>
            </a:pathLst>
          </a:custGeom>
          <a:ln w="3175">
            <a:solidFill>
              <a:srgbClr val="5BC0C9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4">
            <a:extLst>
              <a:ext uri="{FF2B5EF4-FFF2-40B4-BE49-F238E27FC236}">
                <a16:creationId xmlns:a16="http://schemas.microsoft.com/office/drawing/2014/main" id="{54FA96C2-5C85-C20A-A6E7-B5AFDE2AD11A}"/>
              </a:ext>
            </a:extLst>
          </p:cNvPr>
          <p:cNvSpPr/>
          <p:nvPr/>
        </p:nvSpPr>
        <p:spPr>
          <a:xfrm>
            <a:off x="4664985" y="415927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5">
            <a:extLst>
              <a:ext uri="{FF2B5EF4-FFF2-40B4-BE49-F238E27FC236}">
                <a16:creationId xmlns:a16="http://schemas.microsoft.com/office/drawing/2014/main" id="{6F764D0F-73CA-CE36-A1FE-60AFAF04E6B9}"/>
              </a:ext>
            </a:extLst>
          </p:cNvPr>
          <p:cNvSpPr/>
          <p:nvPr/>
        </p:nvSpPr>
        <p:spPr>
          <a:xfrm>
            <a:off x="6300148" y="415927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6">
            <a:extLst>
              <a:ext uri="{FF2B5EF4-FFF2-40B4-BE49-F238E27FC236}">
                <a16:creationId xmlns:a16="http://schemas.microsoft.com/office/drawing/2014/main" id="{ED40E5EC-BC99-D4EA-94D8-50115770CDB0}"/>
              </a:ext>
            </a:extLst>
          </p:cNvPr>
          <p:cNvSpPr txBox="1"/>
          <p:nvPr/>
        </p:nvSpPr>
        <p:spPr>
          <a:xfrm rot="21360000">
            <a:off x="4646928" y="3714023"/>
            <a:ext cx="1586863" cy="577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75"/>
              </a:lnSpc>
            </a:pPr>
            <a:r>
              <a:rPr sz="4000" i="1" spc="-55" dirty="0">
                <a:solidFill>
                  <a:srgbClr val="49AD33"/>
                </a:solidFill>
                <a:latin typeface="Mistral" panose="03090702030407020403" pitchFamily="66" charset="0"/>
                <a:cs typeface="Caflisch Script Pro"/>
              </a:rPr>
              <a:t>R</a:t>
            </a:r>
            <a:r>
              <a:rPr sz="4000" i="1" spc="-100" dirty="0">
                <a:solidFill>
                  <a:srgbClr val="49AD33"/>
                </a:solidFill>
                <a:latin typeface="Mistral" panose="03090702030407020403" pitchFamily="66" charset="0"/>
                <a:cs typeface="Caflisch Script Pro"/>
              </a:rPr>
              <a:t>e</a:t>
            </a:r>
            <a:r>
              <a:rPr sz="4000" i="1" spc="25" dirty="0">
                <a:solidFill>
                  <a:srgbClr val="49AD33"/>
                </a:solidFill>
                <a:latin typeface="Mistral" panose="03090702030407020403" pitchFamily="66" charset="0"/>
                <a:cs typeface="Caflisch Script Pro"/>
              </a:rPr>
              <a:t>f</a:t>
            </a:r>
            <a:r>
              <a:rPr sz="4000" i="1" spc="105" dirty="0">
                <a:solidFill>
                  <a:srgbClr val="49AD33"/>
                </a:solidFill>
                <a:latin typeface="Mistral" panose="03090702030407020403" pitchFamily="66" charset="0"/>
                <a:cs typeface="Caflisch Script Pro"/>
              </a:rPr>
              <a:t>or</a:t>
            </a:r>
            <a:r>
              <a:rPr sz="4000" i="1" spc="95" dirty="0">
                <a:solidFill>
                  <a:srgbClr val="49AD33"/>
                </a:solidFill>
                <a:latin typeface="Mistral" panose="03090702030407020403" pitchFamily="66" charset="0"/>
                <a:cs typeface="Caflisch Script Pro"/>
              </a:rPr>
              <a:t>m</a:t>
            </a:r>
            <a:r>
              <a:rPr sz="4000" i="1" spc="30" dirty="0">
                <a:solidFill>
                  <a:srgbClr val="49AD33"/>
                </a:solidFill>
                <a:latin typeface="Mistral" panose="03090702030407020403" pitchFamily="66" charset="0"/>
                <a:cs typeface="Caflisch Script Pro"/>
              </a:rPr>
              <a:t>a</a:t>
            </a:r>
            <a:endParaRPr sz="4000" dirty="0">
              <a:latin typeface="Mistral" panose="03090702030407020403" pitchFamily="66" charset="0"/>
              <a:cs typeface="Caflisch Script Pro"/>
            </a:endParaRPr>
          </a:p>
        </p:txBody>
      </p:sp>
      <p:sp>
        <p:nvSpPr>
          <p:cNvPr id="35" name="object 8">
            <a:extLst>
              <a:ext uri="{FF2B5EF4-FFF2-40B4-BE49-F238E27FC236}">
                <a16:creationId xmlns:a16="http://schemas.microsoft.com/office/drawing/2014/main" id="{9DCBBD43-F3FC-7B5B-40B5-CD9DB802D3F3}"/>
              </a:ext>
            </a:extLst>
          </p:cNvPr>
          <p:cNvSpPr/>
          <p:nvPr/>
        </p:nvSpPr>
        <p:spPr>
          <a:xfrm>
            <a:off x="2095835" y="3041557"/>
            <a:ext cx="0" cy="844550"/>
          </a:xfrm>
          <a:custGeom>
            <a:avLst/>
            <a:gdLst/>
            <a:ahLst/>
            <a:cxnLst/>
            <a:rect l="l" t="t" r="r" b="b"/>
            <a:pathLst>
              <a:path h="844550">
                <a:moveTo>
                  <a:pt x="0" y="0"/>
                </a:moveTo>
                <a:lnTo>
                  <a:pt x="0" y="844435"/>
                </a:lnTo>
              </a:path>
            </a:pathLst>
          </a:custGeom>
          <a:ln w="93154">
            <a:solidFill>
              <a:srgbClr val="A5C715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rgbClr val="333333"/>
              </a:solidFill>
            </a:endParaRPr>
          </a:p>
        </p:txBody>
      </p:sp>
      <p:sp>
        <p:nvSpPr>
          <p:cNvPr id="36" name="object 9">
            <a:extLst>
              <a:ext uri="{FF2B5EF4-FFF2-40B4-BE49-F238E27FC236}">
                <a16:creationId xmlns:a16="http://schemas.microsoft.com/office/drawing/2014/main" id="{3D687037-4AA3-3465-0C89-0686C6224F35}"/>
              </a:ext>
            </a:extLst>
          </p:cNvPr>
          <p:cNvSpPr/>
          <p:nvPr/>
        </p:nvSpPr>
        <p:spPr>
          <a:xfrm>
            <a:off x="1978690" y="3751069"/>
            <a:ext cx="234315" cy="321945"/>
          </a:xfrm>
          <a:custGeom>
            <a:avLst/>
            <a:gdLst/>
            <a:ahLst/>
            <a:cxnLst/>
            <a:rect l="l" t="t" r="r" b="b"/>
            <a:pathLst>
              <a:path w="234314" h="321945">
                <a:moveTo>
                  <a:pt x="234289" y="0"/>
                </a:moveTo>
                <a:lnTo>
                  <a:pt x="0" y="0"/>
                </a:lnTo>
                <a:lnTo>
                  <a:pt x="117144" y="321919"/>
                </a:lnTo>
                <a:lnTo>
                  <a:pt x="234289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>
              <a:solidFill>
                <a:srgbClr val="333333"/>
              </a:solidFill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673D77A3-733F-DA39-D833-64C842306F60}"/>
              </a:ext>
            </a:extLst>
          </p:cNvPr>
          <p:cNvSpPr/>
          <p:nvPr/>
        </p:nvSpPr>
        <p:spPr>
          <a:xfrm>
            <a:off x="8931888" y="3051547"/>
            <a:ext cx="0" cy="844550"/>
          </a:xfrm>
          <a:custGeom>
            <a:avLst/>
            <a:gdLst/>
            <a:ahLst/>
            <a:cxnLst/>
            <a:rect l="l" t="t" r="r" b="b"/>
            <a:pathLst>
              <a:path h="844550">
                <a:moveTo>
                  <a:pt x="0" y="0"/>
                </a:moveTo>
                <a:lnTo>
                  <a:pt x="0" y="844435"/>
                </a:lnTo>
              </a:path>
            </a:pathLst>
          </a:custGeom>
          <a:ln w="93154">
            <a:solidFill>
              <a:srgbClr val="A5C715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rgbClr val="333333"/>
              </a:solidFill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7A6F804C-238C-3AF3-3D60-C7A30C87DA31}"/>
              </a:ext>
            </a:extLst>
          </p:cNvPr>
          <p:cNvSpPr/>
          <p:nvPr/>
        </p:nvSpPr>
        <p:spPr>
          <a:xfrm>
            <a:off x="8814743" y="3761059"/>
            <a:ext cx="234315" cy="321945"/>
          </a:xfrm>
          <a:custGeom>
            <a:avLst/>
            <a:gdLst/>
            <a:ahLst/>
            <a:cxnLst/>
            <a:rect l="l" t="t" r="r" b="b"/>
            <a:pathLst>
              <a:path w="234314" h="321945">
                <a:moveTo>
                  <a:pt x="234289" y="0"/>
                </a:moveTo>
                <a:lnTo>
                  <a:pt x="0" y="0"/>
                </a:lnTo>
                <a:lnTo>
                  <a:pt x="117144" y="321919"/>
                </a:lnTo>
                <a:lnTo>
                  <a:pt x="234289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>
              <a:solidFill>
                <a:srgbClr val="333333"/>
              </a:solidFill>
            </a:endParaRPr>
          </a:p>
        </p:txBody>
      </p:sp>
      <p:sp>
        <p:nvSpPr>
          <p:cNvPr id="39" name="object 6">
            <a:extLst>
              <a:ext uri="{FF2B5EF4-FFF2-40B4-BE49-F238E27FC236}">
                <a16:creationId xmlns:a16="http://schemas.microsoft.com/office/drawing/2014/main" id="{1EC0E076-E19D-75D5-96F4-E97643B6B1D9}"/>
              </a:ext>
            </a:extLst>
          </p:cNvPr>
          <p:cNvSpPr/>
          <p:nvPr/>
        </p:nvSpPr>
        <p:spPr>
          <a:xfrm>
            <a:off x="4098646" y="5019304"/>
            <a:ext cx="2578735" cy="0"/>
          </a:xfrm>
          <a:custGeom>
            <a:avLst/>
            <a:gdLst/>
            <a:ahLst/>
            <a:cxnLst/>
            <a:rect l="l" t="t" r="r" b="b"/>
            <a:pathLst>
              <a:path w="2578735">
                <a:moveTo>
                  <a:pt x="0" y="0"/>
                </a:moveTo>
                <a:lnTo>
                  <a:pt x="2578150" y="0"/>
                </a:lnTo>
              </a:path>
            </a:pathLst>
          </a:custGeom>
          <a:ln w="93154">
            <a:solidFill>
              <a:srgbClr val="A5C7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7">
            <a:extLst>
              <a:ext uri="{FF2B5EF4-FFF2-40B4-BE49-F238E27FC236}">
                <a16:creationId xmlns:a16="http://schemas.microsoft.com/office/drawing/2014/main" id="{B7551B75-7FF0-A917-7D9B-CCFD05118D06}"/>
              </a:ext>
            </a:extLst>
          </p:cNvPr>
          <p:cNvSpPr/>
          <p:nvPr/>
        </p:nvSpPr>
        <p:spPr>
          <a:xfrm>
            <a:off x="6541877" y="4902159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0798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1083222"/>
            <a:ext cx="10515600" cy="100084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Emerytura – Twoja przyszłość w Twoich rękach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970" y="2240948"/>
            <a:ext cx="5636501" cy="32992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dirty="0"/>
              <a:t>Wysokość emerytury zależy przede </a:t>
            </a:r>
            <a:br>
              <a:rPr lang="pl-PL" sz="2200" dirty="0"/>
            </a:br>
            <a:r>
              <a:rPr lang="pl-PL" sz="2200" dirty="0"/>
              <a:t>wszystkim od:</a:t>
            </a:r>
          </a:p>
          <a:p>
            <a:pPr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składek emerytalnych </a:t>
            </a:r>
            <a:r>
              <a:rPr lang="pl-PL" sz="2200" dirty="0"/>
              <a:t>zapisanych </a:t>
            </a:r>
            <a:br>
              <a:rPr lang="pl-PL" sz="2200" dirty="0"/>
            </a:br>
            <a:r>
              <a:rPr lang="pl-PL" sz="2200" dirty="0"/>
              <a:t>na Twoim koncie, które prowadzi ZUS </a:t>
            </a:r>
            <a:br>
              <a:rPr lang="pl-PL" sz="2200" dirty="0"/>
            </a:br>
            <a:r>
              <a:rPr lang="pl-PL" sz="2200" dirty="0"/>
              <a:t>(koncie ubezpieczonego), i ich waloryzacji;</a:t>
            </a:r>
          </a:p>
          <a:p>
            <a:pPr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kapitału początkowego</a:t>
            </a:r>
            <a:r>
              <a:rPr lang="pl-PL" sz="2200" dirty="0"/>
              <a:t>;</a:t>
            </a:r>
          </a:p>
          <a:p>
            <a:pPr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200" b="1" dirty="0"/>
              <a:t>długości średniego dalszego trwania życia </a:t>
            </a:r>
            <a:r>
              <a:rPr lang="pl-PL" sz="2200" dirty="0"/>
              <a:t>ustalonej dla wieku, w którym przechodzisz  na emeryturę.</a:t>
            </a:r>
          </a:p>
        </p:txBody>
      </p:sp>
      <p:pic>
        <p:nvPicPr>
          <p:cNvPr id="5" name="Obraz 4" descr="Para - starszy mężczyzna siedzi w basenie i patrzy na starszą kobietę w okularach. Kobieta leży na leżaku i czyta książke.">
            <a:extLst>
              <a:ext uri="{FF2B5EF4-FFF2-40B4-BE49-F238E27FC236}">
                <a16:creationId xmlns:a16="http://schemas.microsoft.com/office/drawing/2014/main" id="{69DCAD9B-AD0D-CD65-828C-F46328FCD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259" y="1913963"/>
            <a:ext cx="3792071" cy="379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26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1083222"/>
            <a:ext cx="10515600" cy="100084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Każda składka to wyższa emerytura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970" y="1882361"/>
            <a:ext cx="10127818" cy="32992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dirty="0"/>
              <a:t>Im dłużej będziesz pracować, tym wyższą dostaniesz emeryturę – odłożysz więcej składek, a średnie dalsze trwanie życia będzie krótsze.</a:t>
            </a:r>
          </a:p>
        </p:txBody>
      </p:sp>
      <p:pic>
        <p:nvPicPr>
          <p:cNvPr id="6" name="Obraz 5" descr="Smok, który śpi na górze piasku, a obok niego jest kalendarz z napisem: &quot;60 lat&quot;">
            <a:extLst>
              <a:ext uri="{FF2B5EF4-FFF2-40B4-BE49-F238E27FC236}">
                <a16:creationId xmlns:a16="http://schemas.microsoft.com/office/drawing/2014/main" id="{A8FAE602-E905-E84C-04BD-FD23780D8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647" y="2909046"/>
            <a:ext cx="3514165" cy="3514165"/>
          </a:xfrm>
          <a:prstGeom prst="rect">
            <a:avLst/>
          </a:prstGeom>
        </p:spPr>
      </p:pic>
      <p:pic>
        <p:nvPicPr>
          <p:cNvPr id="8" name="Obraz 7" descr="Smok, który śpi na górze piasku a obok niego jest kalendarz z napisem: &quot;65 lat">
            <a:extLst>
              <a:ext uri="{FF2B5EF4-FFF2-40B4-BE49-F238E27FC236}">
                <a16:creationId xmlns:a16="http://schemas.microsoft.com/office/drawing/2014/main" id="{468AA206-5B2C-D57B-EBCB-784491F623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429" y="2593099"/>
            <a:ext cx="3830112" cy="383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37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iekt 3" descr="Wykres pokazujący zmiany w liczbie ludności w Polsce na przestrzeni lat&#10;">
            <a:extLst>
              <a:ext uri="{FF2B5EF4-FFF2-40B4-BE49-F238E27FC236}">
                <a16:creationId xmlns:a16="http://schemas.microsoft.com/office/drawing/2014/main" id="{CBB91BDD-ADC0-4BA3-BA3C-77A3F44510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8943628"/>
              </p:ext>
            </p:extLst>
          </p:nvPr>
        </p:nvGraphicFramePr>
        <p:xfrm>
          <a:off x="715879" y="1191125"/>
          <a:ext cx="10732168" cy="50518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9143796" imgH="5143500" progId="Acrobat.Document.DC">
                  <p:embed/>
                </p:oleObj>
              </mc:Choice>
              <mc:Fallback>
                <p:oleObj name="Acrobat Document" r:id="rId3" imgW="9143796" imgH="51435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5879" y="1191125"/>
                        <a:ext cx="10732168" cy="50518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603" y="434297"/>
            <a:ext cx="6192746" cy="100084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Zmiany dotyczące ludności Polski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DD31A4DE-86F1-41D6-BF37-D9AA5C658DC9}"/>
              </a:ext>
            </a:extLst>
          </p:cNvPr>
          <p:cNvSpPr txBox="1"/>
          <p:nvPr/>
        </p:nvSpPr>
        <p:spPr>
          <a:xfrm>
            <a:off x="8306673" y="1123501"/>
            <a:ext cx="91795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400" dirty="0"/>
              <a:t>Rok </a:t>
            </a:r>
            <a:r>
              <a:rPr lang="pl-PL" sz="1400" b="1" dirty="0"/>
              <a:t>2060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6EB6E9E-840F-48AB-8DCD-4F11900E54FA}"/>
              </a:ext>
            </a:extLst>
          </p:cNvPr>
          <p:cNvSpPr txBox="1"/>
          <p:nvPr/>
        </p:nvSpPr>
        <p:spPr>
          <a:xfrm>
            <a:off x="2772095" y="1123501"/>
            <a:ext cx="91795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400" dirty="0"/>
              <a:t>Rok </a:t>
            </a:r>
            <a:r>
              <a:rPr lang="pl-PL" sz="1400" b="1" dirty="0"/>
              <a:t>2022 </a:t>
            </a:r>
          </a:p>
        </p:txBody>
      </p:sp>
    </p:spTree>
    <p:extLst>
      <p:ext uri="{BB962C8B-B14F-4D97-AF65-F5344CB8AC3E}">
        <p14:creationId xmlns:p14="http://schemas.microsoft.com/office/powerpoint/2010/main" val="1455495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1083222"/>
            <a:ext cx="10515600" cy="100084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Wiek emerytalny w Polsce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970" y="2326112"/>
            <a:ext cx="5266804" cy="32992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b="1" dirty="0"/>
              <a:t>Kobiety</a:t>
            </a:r>
            <a:r>
              <a:rPr lang="pl-PL" sz="2200" dirty="0"/>
              <a:t> mogą przejść na emeryturę, gdy skończą </a:t>
            </a:r>
            <a:r>
              <a:rPr lang="pl-PL" sz="2200" b="1" dirty="0"/>
              <a:t>60 lat</a:t>
            </a:r>
            <a:r>
              <a:rPr lang="pl-PL" sz="2200" dirty="0"/>
              <a:t>, a </a:t>
            </a:r>
            <a:r>
              <a:rPr lang="pl-PL" sz="2200" b="1" dirty="0"/>
              <a:t>mężczyźni – 65 lat</a:t>
            </a:r>
            <a:r>
              <a:rPr lang="pl-PL" sz="2200" dirty="0"/>
              <a:t>.</a:t>
            </a:r>
          </a:p>
          <a:p>
            <a:pPr marL="0" indent="0">
              <a:buNone/>
            </a:pPr>
            <a:endParaRPr lang="pl-PL" sz="2200" dirty="0"/>
          </a:p>
          <a:p>
            <a:pPr marL="0" indent="0">
              <a:buNone/>
            </a:pPr>
            <a:r>
              <a:rPr lang="pl-PL" sz="2200" dirty="0"/>
              <a:t>Możesz wystąpić o emeryturę od razu po osiągnięciu tego wieku – to prawo, a nie obowiązek.</a:t>
            </a:r>
          </a:p>
        </p:txBody>
      </p:sp>
      <p:pic>
        <p:nvPicPr>
          <p:cNvPr id="5" name="Obraz 4" descr="Starsza kobieta okularach stoi o lasce obok starszego mężczyzny, który siedzi na krześle i głaszcze kota.">
            <a:extLst>
              <a:ext uri="{FF2B5EF4-FFF2-40B4-BE49-F238E27FC236}">
                <a16:creationId xmlns:a16="http://schemas.microsoft.com/office/drawing/2014/main" id="{E450326E-5600-36CA-F157-AF90A9281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330" y="1537447"/>
            <a:ext cx="4087906" cy="408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20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904416"/>
            <a:ext cx="10515600" cy="100084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Wiek emerytalny na świecie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970" y="1535405"/>
            <a:ext cx="10320559" cy="10008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dirty="0"/>
              <a:t>Wiele krajów podwyższa obecnie wiek emerytalny. Proces ten jest zwykle rozciągnięty </a:t>
            </a:r>
            <a:br>
              <a:rPr lang="pl-PL" sz="2000" dirty="0"/>
            </a:br>
            <a:r>
              <a:rPr lang="pl-PL" sz="2000" dirty="0"/>
              <a:t>w czasie, tzn. wiek emerytalny rośnie w różnym tempie dla różnych roczników. W większości krajów wiek emerytalny kobiet i mężczyzn jest jednakowy. </a:t>
            </a:r>
          </a:p>
        </p:txBody>
      </p:sp>
      <p:pic>
        <p:nvPicPr>
          <p:cNvPr id="6" name="Obraz 5" descr="Pięć obrysów państw: Australii, Włoch, Niemiec, Wielkiej Brytanii i Danii. Obok każdego z nich jest podany wiek emerytalny dla danego kraju.">
            <a:extLst>
              <a:ext uri="{FF2B5EF4-FFF2-40B4-BE49-F238E27FC236}">
                <a16:creationId xmlns:a16="http://schemas.microsoft.com/office/drawing/2014/main" id="{30896528-AAC5-EC1C-7DED-A5DBBFA84E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" t="8089" r="69972" b="54761"/>
          <a:stretch/>
        </p:blipFill>
        <p:spPr>
          <a:xfrm>
            <a:off x="1266956" y="2422558"/>
            <a:ext cx="1412500" cy="1819078"/>
          </a:xfrm>
          <a:prstGeom prst="rect">
            <a:avLst/>
          </a:prstGeom>
          <a:ln>
            <a:noFill/>
          </a:ln>
        </p:spPr>
      </p:pic>
      <p:pic>
        <p:nvPicPr>
          <p:cNvPr id="7" name="Obraz 6" descr="Pięć obrysów państw: Australii, Włoch, Niemiec, Wielkiej Brytanii i Danii. Obok każdego z nich jest podany wiek emerytalny dla danego kraju.">
            <a:extLst>
              <a:ext uri="{FF2B5EF4-FFF2-40B4-BE49-F238E27FC236}">
                <a16:creationId xmlns:a16="http://schemas.microsoft.com/office/drawing/2014/main" id="{89995DB9-F9E0-829F-D66A-A8E8E81DC2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7" t="10643" r="33019" b="53470"/>
          <a:stretch/>
        </p:blipFill>
        <p:spPr>
          <a:xfrm>
            <a:off x="4853194" y="2422558"/>
            <a:ext cx="1384733" cy="1937065"/>
          </a:xfrm>
          <a:prstGeom prst="rect">
            <a:avLst/>
          </a:prstGeom>
          <a:ln>
            <a:noFill/>
          </a:ln>
        </p:spPr>
      </p:pic>
      <p:pic>
        <p:nvPicPr>
          <p:cNvPr id="8" name="Obraz 7" descr="Pięć obrysów państw: Australii, Włoch, Niemiec, Wielkiej Brytanii i Danii. Obok każdego z nich jest podany wiek emerytalny dla danego kraju.">
            <a:extLst>
              <a:ext uri="{FF2B5EF4-FFF2-40B4-BE49-F238E27FC236}">
                <a16:creationId xmlns:a16="http://schemas.microsoft.com/office/drawing/2014/main" id="{17D83970-7A8C-D612-7B11-4A7600C069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31" t="11869" r="3158" b="54547"/>
          <a:stretch/>
        </p:blipFill>
        <p:spPr>
          <a:xfrm>
            <a:off x="8065876" y="2396209"/>
            <a:ext cx="1384734" cy="1889571"/>
          </a:xfrm>
          <a:prstGeom prst="rect">
            <a:avLst/>
          </a:prstGeom>
          <a:ln>
            <a:noFill/>
          </a:ln>
        </p:spPr>
      </p:pic>
      <p:pic>
        <p:nvPicPr>
          <p:cNvPr id="9" name="Obraz 8" descr="Pięć obrysów państw: Australii, Włoch, Niemiec, Wielkiej Brytanii i Danii. Obok każdego z nich jest podany wiek emerytalny dla danego kraju.">
            <a:extLst>
              <a:ext uri="{FF2B5EF4-FFF2-40B4-BE49-F238E27FC236}">
                <a16:creationId xmlns:a16="http://schemas.microsoft.com/office/drawing/2014/main" id="{F71B8498-9E5B-F35C-9FFB-6CDE031FC1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9" t="55034" r="57281" b="10637"/>
          <a:stretch/>
        </p:blipFill>
        <p:spPr>
          <a:xfrm>
            <a:off x="2741390" y="4241636"/>
            <a:ext cx="1671327" cy="1937065"/>
          </a:xfrm>
          <a:prstGeom prst="rect">
            <a:avLst/>
          </a:prstGeom>
          <a:ln>
            <a:noFill/>
          </a:ln>
        </p:spPr>
      </p:pic>
      <p:pic>
        <p:nvPicPr>
          <p:cNvPr id="10" name="Obraz 9" descr="Pięć obrysów państw: Australii, Włoch, Niemiec, Wielkiej Brytanii i Danii. Obok każdego z nich jest podany wiek emerytalny dla danego kraju.">
            <a:extLst>
              <a:ext uri="{FF2B5EF4-FFF2-40B4-BE49-F238E27FC236}">
                <a16:creationId xmlns:a16="http://schemas.microsoft.com/office/drawing/2014/main" id="{5EBDED0A-E23E-CBCC-1055-654F64B29C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1" t="51816" r="15860" b="10867"/>
          <a:stretch/>
        </p:blipFill>
        <p:spPr>
          <a:xfrm>
            <a:off x="6518787" y="4241636"/>
            <a:ext cx="1384733" cy="1982183"/>
          </a:xfrm>
          <a:prstGeom prst="rect">
            <a:avLst/>
          </a:prstGeom>
          <a:ln>
            <a:noFill/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754E2AF-D087-FD30-A2DC-9F430ABE9587}"/>
              </a:ext>
            </a:extLst>
          </p:cNvPr>
          <p:cNvSpPr txBox="1"/>
          <p:nvPr/>
        </p:nvSpPr>
        <p:spPr>
          <a:xfrm>
            <a:off x="2656525" y="3004407"/>
            <a:ext cx="8785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67 lat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2B6C660-9BFE-FC0B-A3DD-9BDD54B5CB59}"/>
              </a:ext>
            </a:extLst>
          </p:cNvPr>
          <p:cNvSpPr txBox="1"/>
          <p:nvPr/>
        </p:nvSpPr>
        <p:spPr>
          <a:xfrm>
            <a:off x="6107880" y="2960983"/>
            <a:ext cx="8785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67 lat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787AA9C-1090-4B67-C79B-433591285902}"/>
              </a:ext>
            </a:extLst>
          </p:cNvPr>
          <p:cNvSpPr txBox="1"/>
          <p:nvPr/>
        </p:nvSpPr>
        <p:spPr>
          <a:xfrm>
            <a:off x="8835281" y="2968056"/>
            <a:ext cx="2904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dirty="0"/>
              <a:t>66 lat  </a:t>
            </a:r>
          </a:p>
          <a:p>
            <a:pPr algn="ctr"/>
            <a:r>
              <a:rPr lang="pl-PL" sz="1600" dirty="0"/>
              <a:t>(dla osób urodzonych </a:t>
            </a:r>
            <a:br>
              <a:rPr lang="pl-PL" sz="1600" dirty="0"/>
            </a:br>
            <a:r>
              <a:rPr lang="pl-PL" sz="1600" dirty="0"/>
              <a:t>w 1964 r. i później – 67 lat)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126151E-653A-26BA-6475-E7BD580F0886}"/>
              </a:ext>
            </a:extLst>
          </p:cNvPr>
          <p:cNvSpPr txBox="1"/>
          <p:nvPr/>
        </p:nvSpPr>
        <p:spPr>
          <a:xfrm>
            <a:off x="3466899" y="4674342"/>
            <a:ext cx="2904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dirty="0"/>
              <a:t>66 lat  </a:t>
            </a:r>
          </a:p>
          <a:p>
            <a:pPr algn="ctr"/>
            <a:r>
              <a:rPr lang="pl-PL" sz="1600" dirty="0"/>
              <a:t>(dla osób urodzonych </a:t>
            </a:r>
            <a:br>
              <a:rPr lang="pl-PL" sz="1600" dirty="0"/>
            </a:br>
            <a:r>
              <a:rPr lang="pl-PL" sz="1600" dirty="0"/>
              <a:t>w 1964 r. i później – 67 lat)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C235ADA-A8F0-317D-8057-10E5E6358E31}"/>
              </a:ext>
            </a:extLst>
          </p:cNvPr>
          <p:cNvSpPr txBox="1"/>
          <p:nvPr/>
        </p:nvSpPr>
        <p:spPr>
          <a:xfrm>
            <a:off x="7504682" y="4674342"/>
            <a:ext cx="2904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dirty="0"/>
              <a:t>67 lat  </a:t>
            </a:r>
          </a:p>
          <a:p>
            <a:pPr algn="ctr"/>
            <a:r>
              <a:rPr lang="pl-PL" sz="1600" dirty="0"/>
              <a:t>(dla osób urodzonych </a:t>
            </a:r>
            <a:br>
              <a:rPr lang="pl-PL" sz="1600" dirty="0"/>
            </a:br>
            <a:r>
              <a:rPr lang="pl-PL" sz="1600" dirty="0"/>
              <a:t>w 1971 r. i później – 70 lat)</a:t>
            </a:r>
          </a:p>
        </p:txBody>
      </p:sp>
    </p:spTree>
    <p:extLst>
      <p:ext uri="{BB962C8B-B14F-4D97-AF65-F5344CB8AC3E}">
        <p14:creationId xmlns:p14="http://schemas.microsoft.com/office/powerpoint/2010/main" val="1488913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1083222"/>
            <a:ext cx="10515600" cy="100084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Możesz sprawdzić </a:t>
            </a:r>
            <a:r>
              <a:rPr lang="pl-PL" sz="3200">
                <a:solidFill>
                  <a:srgbClr val="E61C4B"/>
                </a:solidFill>
              </a:rPr>
              <a:t>prognozowaną wysokość </a:t>
            </a:r>
            <a:r>
              <a:rPr lang="pl-PL" sz="3200" dirty="0">
                <a:solidFill>
                  <a:srgbClr val="E61C4B"/>
                </a:solidFill>
              </a:rPr>
              <a:t>swojej emerytury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346" y="1833055"/>
            <a:ext cx="8406595" cy="3299241"/>
          </a:xfrm>
        </p:spPr>
        <p:txBody>
          <a:bodyPr>
            <a:noAutofit/>
          </a:bodyPr>
          <a:lstStyle/>
          <a:p>
            <a:pPr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za pomocą kalkulatora emerytalnego: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800"/>
              <a:t>na portalu </a:t>
            </a:r>
            <a:r>
              <a:rPr lang="pl-PL" sz="1800" dirty="0" err="1"/>
              <a:t>eZUS</a:t>
            </a:r>
            <a:r>
              <a:rPr lang="pl-PL" sz="1800" dirty="0"/>
              <a:t>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800" dirty="0"/>
              <a:t>na www.zus.pl,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800" dirty="0"/>
              <a:t>w aplikacji </a:t>
            </a:r>
            <a:r>
              <a:rPr lang="pl-PL" sz="1800" dirty="0" err="1"/>
              <a:t>mZUS</a:t>
            </a:r>
            <a:r>
              <a:rPr lang="pl-PL" sz="1800" dirty="0"/>
              <a:t>,</a:t>
            </a:r>
          </a:p>
          <a:p>
            <a:pPr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200" dirty="0"/>
              <a:t>u doradcy emerytalnego: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800" dirty="0"/>
              <a:t>w placówce ZUS,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800" dirty="0"/>
              <a:t>podczas e-wizyty,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800" dirty="0"/>
              <a:t>w czasie rozmowy z Centrum Kontaktu Klientów ZUS (CKK).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FAB36BB6-F699-29A4-B3C1-02B380B5DDB4}"/>
              </a:ext>
            </a:extLst>
          </p:cNvPr>
          <p:cNvSpPr txBox="1">
            <a:spLocks/>
          </p:cNvSpPr>
          <p:nvPr/>
        </p:nvSpPr>
        <p:spPr>
          <a:xfrm>
            <a:off x="1006346" y="5028972"/>
            <a:ext cx="10179308" cy="10894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200" b="1" dirty="0"/>
              <a:t>Jeśli obliczysz kwotę prognozowanej emerytury, będziesz mógł wybrać najkorzystniejszy dla Ciebie moment zakończenia aktywności zawodowej.</a:t>
            </a:r>
          </a:p>
        </p:txBody>
      </p:sp>
      <p:sp>
        <p:nvSpPr>
          <p:cNvPr id="6" name="object 14">
            <a:extLst>
              <a:ext uri="{FF2B5EF4-FFF2-40B4-BE49-F238E27FC236}">
                <a16:creationId xmlns:a16="http://schemas.microsoft.com/office/drawing/2014/main" id="{720FF62D-A69D-5482-27B1-FCFE31D89056}"/>
              </a:ext>
            </a:extLst>
          </p:cNvPr>
          <p:cNvSpPr/>
          <p:nvPr/>
        </p:nvSpPr>
        <p:spPr>
          <a:xfrm>
            <a:off x="1092739" y="4701864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70357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raz 7" descr="Połowa twarzy mężczyzny, który trzyma w ręce lupę i patrzy się przez nią.">
            <a:extLst>
              <a:ext uri="{FF2B5EF4-FFF2-40B4-BE49-F238E27FC236}">
                <a16:creationId xmlns:a16="http://schemas.microsoft.com/office/drawing/2014/main" id="{E49EB7DF-0304-7312-B586-ED31E56C8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353" y="1920688"/>
            <a:ext cx="3016624" cy="30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11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16" y="1119310"/>
            <a:ext cx="10515600" cy="1325563"/>
          </a:xfrm>
        </p:spPr>
        <p:txBody>
          <a:bodyPr/>
          <a:lstStyle/>
          <a:p>
            <a:r>
              <a:rPr lang="pl-PL">
                <a:solidFill>
                  <a:srgbClr val="E61C4B"/>
                </a:solidFill>
              </a:rPr>
              <a:t>Lekcja 3: Renty i emerytury</a:t>
            </a:r>
            <a:endParaRPr lang="pl-PL" dirty="0">
              <a:solidFill>
                <a:srgbClr val="E61C4B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724" y="2653323"/>
            <a:ext cx="5205046" cy="3785455"/>
          </a:xfrm>
        </p:spPr>
        <p:txBody>
          <a:bodyPr/>
          <a:lstStyle/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dirty="0"/>
              <a:t>Świadczenia z ubezpieczeń rentowych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dirty="0"/>
              <a:t>Świadczenia z ubezpieczenia  emerytalnego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dirty="0"/>
              <a:t>Emerytura – Twoja przyszłość </a:t>
            </a:r>
            <a:br>
              <a:rPr lang="pl-PL" dirty="0"/>
            </a:br>
            <a:r>
              <a:rPr lang="pl-PL" dirty="0"/>
              <a:t>w Twoich rękach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 descr="Grupa czterech osób: kobieta z niemowlęciem na rękach, mężczyzna na wózku inwalidzkim i łysy mężczyzna z siwą brodą. Brodaty mężczyzna trzyma dłoń na ramieniu mężczyzny na wózku.">
            <a:extLst>
              <a:ext uri="{FF2B5EF4-FFF2-40B4-BE49-F238E27FC236}">
                <a16:creationId xmlns:a16="http://schemas.microsoft.com/office/drawing/2014/main" id="{13F905E3-632B-20D0-6797-21B1A64D6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810" y="1545737"/>
            <a:ext cx="4062650" cy="419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90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920018"/>
            <a:ext cx="10515600" cy="1325563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System ubezpieczeń społecznych</a:t>
            </a: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93D78E45-F724-0730-8ADC-83C21E10E4E2}"/>
              </a:ext>
            </a:extLst>
          </p:cNvPr>
          <p:cNvSpPr txBox="1"/>
          <p:nvPr/>
        </p:nvSpPr>
        <p:spPr>
          <a:xfrm>
            <a:off x="4298527" y="2035850"/>
            <a:ext cx="16656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33333"/>
                </a:solidFill>
                <a:cs typeface="Ubuntu"/>
              </a:rPr>
              <a:t>ubezpiec</a:t>
            </a:r>
            <a:r>
              <a:rPr sz="2000" spc="-40" dirty="0">
                <a:solidFill>
                  <a:srgbClr val="333333"/>
                </a:solidFill>
                <a:cs typeface="Ubuntu"/>
              </a:rPr>
              <a:t>z</a:t>
            </a:r>
            <a:r>
              <a:rPr sz="2000" dirty="0">
                <a:solidFill>
                  <a:srgbClr val="333333"/>
                </a:solidFill>
                <a:cs typeface="Ubuntu"/>
              </a:rPr>
              <a:t>enie  emerytalne</a:t>
            </a:r>
          </a:p>
        </p:txBody>
      </p:sp>
      <p:sp>
        <p:nvSpPr>
          <p:cNvPr id="8" name="object 17">
            <a:extLst>
              <a:ext uri="{FF2B5EF4-FFF2-40B4-BE49-F238E27FC236}">
                <a16:creationId xmlns:a16="http://schemas.microsoft.com/office/drawing/2014/main" id="{FEA22013-C3AB-47C5-38B5-F14C853FD374}"/>
              </a:ext>
            </a:extLst>
          </p:cNvPr>
          <p:cNvSpPr txBox="1"/>
          <p:nvPr/>
        </p:nvSpPr>
        <p:spPr>
          <a:xfrm>
            <a:off x="4320195" y="3096120"/>
            <a:ext cx="16560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33333"/>
                </a:solidFill>
                <a:cs typeface="Ubuntu"/>
              </a:rPr>
              <a:t>ubezpiec</a:t>
            </a:r>
            <a:r>
              <a:rPr sz="2000" spc="-40" dirty="0">
                <a:solidFill>
                  <a:srgbClr val="333333"/>
                </a:solidFill>
                <a:cs typeface="Ubuntu"/>
              </a:rPr>
              <a:t>z</a:t>
            </a:r>
            <a:r>
              <a:rPr sz="2000" dirty="0">
                <a:solidFill>
                  <a:srgbClr val="333333"/>
                </a:solidFill>
                <a:cs typeface="Ubuntu"/>
              </a:rPr>
              <a:t>enia  </a:t>
            </a:r>
            <a:r>
              <a:rPr sz="2000" spc="-10" dirty="0">
                <a:solidFill>
                  <a:srgbClr val="333333"/>
                </a:solidFill>
                <a:cs typeface="Ubuntu"/>
              </a:rPr>
              <a:t>rentowe</a:t>
            </a:r>
            <a:endParaRPr sz="2000" dirty="0">
              <a:solidFill>
                <a:srgbClr val="333333"/>
              </a:solidFill>
              <a:cs typeface="Ubuntu"/>
            </a:endParaRPr>
          </a:p>
        </p:txBody>
      </p:sp>
      <p:sp>
        <p:nvSpPr>
          <p:cNvPr id="9" name="object 21">
            <a:extLst>
              <a:ext uri="{FF2B5EF4-FFF2-40B4-BE49-F238E27FC236}">
                <a16:creationId xmlns:a16="http://schemas.microsoft.com/office/drawing/2014/main" id="{88A86C32-0B6D-A051-FFD5-001FB13919F4}"/>
              </a:ext>
            </a:extLst>
          </p:cNvPr>
          <p:cNvSpPr txBox="1"/>
          <p:nvPr/>
        </p:nvSpPr>
        <p:spPr>
          <a:xfrm>
            <a:off x="4320195" y="5269369"/>
            <a:ext cx="16656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33333"/>
                </a:solidFill>
                <a:cs typeface="Ubuntu"/>
              </a:rPr>
              <a:t>ubezpiec</a:t>
            </a:r>
            <a:r>
              <a:rPr sz="2000" spc="-40" dirty="0">
                <a:solidFill>
                  <a:srgbClr val="333333"/>
                </a:solidFill>
                <a:cs typeface="Ubuntu"/>
              </a:rPr>
              <a:t>z</a:t>
            </a:r>
            <a:r>
              <a:rPr sz="2000" dirty="0">
                <a:solidFill>
                  <a:srgbClr val="333333"/>
                </a:solidFill>
                <a:cs typeface="Ubuntu"/>
              </a:rPr>
              <a:t>enie  </a:t>
            </a:r>
            <a:r>
              <a:rPr sz="2000" spc="-5" dirty="0">
                <a:solidFill>
                  <a:srgbClr val="333333"/>
                </a:solidFill>
                <a:cs typeface="Ubuntu"/>
              </a:rPr>
              <a:t>chorobowe</a:t>
            </a:r>
            <a:endParaRPr sz="2000" dirty="0">
              <a:solidFill>
                <a:srgbClr val="333333"/>
              </a:solidFill>
              <a:cs typeface="Ubuntu"/>
            </a:endParaRPr>
          </a:p>
        </p:txBody>
      </p:sp>
      <p:sp>
        <p:nvSpPr>
          <p:cNvPr id="10" name="object 25">
            <a:extLst>
              <a:ext uri="{FF2B5EF4-FFF2-40B4-BE49-F238E27FC236}">
                <a16:creationId xmlns:a16="http://schemas.microsoft.com/office/drawing/2014/main" id="{AB1ED774-16AB-A3DC-1767-DBBF06131A0B}"/>
              </a:ext>
            </a:extLst>
          </p:cNvPr>
          <p:cNvSpPr txBox="1"/>
          <p:nvPr/>
        </p:nvSpPr>
        <p:spPr>
          <a:xfrm>
            <a:off x="4320195" y="4167385"/>
            <a:ext cx="16656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33333"/>
                </a:solidFill>
                <a:cs typeface="Ubuntu"/>
              </a:rPr>
              <a:t>ubezpiec</a:t>
            </a:r>
            <a:r>
              <a:rPr sz="2000" spc="-40" dirty="0">
                <a:solidFill>
                  <a:srgbClr val="333333"/>
                </a:solidFill>
                <a:cs typeface="Ubuntu"/>
              </a:rPr>
              <a:t>z</a:t>
            </a:r>
            <a:r>
              <a:rPr sz="2000" dirty="0">
                <a:solidFill>
                  <a:srgbClr val="333333"/>
                </a:solidFill>
                <a:cs typeface="Ubuntu"/>
              </a:rPr>
              <a:t>enie  </a:t>
            </a:r>
            <a:r>
              <a:rPr sz="2000" spc="-10" dirty="0">
                <a:solidFill>
                  <a:srgbClr val="333333"/>
                </a:solidFill>
                <a:cs typeface="Ubuntu"/>
              </a:rPr>
              <a:t>wypadkowe</a:t>
            </a:r>
            <a:endParaRPr sz="2000" dirty="0">
              <a:solidFill>
                <a:srgbClr val="333333"/>
              </a:solidFill>
              <a:cs typeface="Ubuntu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7F96CA80-8D06-00C2-AC75-2E110FBD2701}"/>
              </a:ext>
            </a:extLst>
          </p:cNvPr>
          <p:cNvSpPr txBox="1"/>
          <p:nvPr/>
        </p:nvSpPr>
        <p:spPr>
          <a:xfrm>
            <a:off x="1445589" y="2188419"/>
            <a:ext cx="172656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 err="1">
                <a:cs typeface="Ubuntu"/>
              </a:rPr>
              <a:t>staroś</a:t>
            </a:r>
            <a:r>
              <a:rPr lang="pl-PL" sz="2000" dirty="0">
                <a:cs typeface="Ubuntu"/>
              </a:rPr>
              <a:t>ć</a:t>
            </a:r>
            <a:endParaRPr sz="2000" dirty="0">
              <a:cs typeface="Ubuntu"/>
            </a:endParaRPr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11B15B8D-B079-04AD-E108-FFA9F452EE1D}"/>
              </a:ext>
            </a:extLst>
          </p:cNvPr>
          <p:cNvSpPr txBox="1"/>
          <p:nvPr/>
        </p:nvSpPr>
        <p:spPr>
          <a:xfrm>
            <a:off x="1445589" y="3102743"/>
            <a:ext cx="145224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 err="1">
                <a:solidFill>
                  <a:srgbClr val="333333"/>
                </a:solidFill>
                <a:cs typeface="Ubuntu"/>
              </a:rPr>
              <a:t>nie</a:t>
            </a:r>
            <a:r>
              <a:rPr sz="2000" spc="-40" dirty="0" err="1">
                <a:solidFill>
                  <a:srgbClr val="333333"/>
                </a:solidFill>
                <a:cs typeface="Ubuntu"/>
              </a:rPr>
              <a:t>z</a:t>
            </a:r>
            <a:r>
              <a:rPr sz="2000" dirty="0" err="1">
                <a:solidFill>
                  <a:srgbClr val="333333"/>
                </a:solidFill>
                <a:cs typeface="Ubuntu"/>
              </a:rPr>
              <a:t>dolnoś</a:t>
            </a:r>
            <a:r>
              <a:rPr lang="pl-PL" sz="2000" dirty="0">
                <a:solidFill>
                  <a:srgbClr val="333333"/>
                </a:solidFill>
                <a:cs typeface="Ubuntu"/>
              </a:rPr>
              <a:t>ć</a:t>
            </a:r>
            <a:r>
              <a:rPr sz="2000" dirty="0">
                <a:solidFill>
                  <a:srgbClr val="333333"/>
                </a:solidFill>
                <a:cs typeface="Ubuntu"/>
              </a:rPr>
              <a:t>  do</a:t>
            </a:r>
            <a:r>
              <a:rPr sz="2000" spc="-10" dirty="0">
                <a:solidFill>
                  <a:srgbClr val="333333"/>
                </a:solidFill>
                <a:cs typeface="Ubuntu"/>
              </a:rPr>
              <a:t> </a:t>
            </a:r>
            <a:r>
              <a:rPr sz="2000" dirty="0">
                <a:solidFill>
                  <a:srgbClr val="333333"/>
                </a:solidFill>
                <a:cs typeface="Ubuntu"/>
              </a:rPr>
              <a:t>pracy</a:t>
            </a:r>
          </a:p>
        </p:txBody>
      </p:sp>
      <p:sp>
        <p:nvSpPr>
          <p:cNvPr id="13" name="object 18">
            <a:extLst>
              <a:ext uri="{FF2B5EF4-FFF2-40B4-BE49-F238E27FC236}">
                <a16:creationId xmlns:a16="http://schemas.microsoft.com/office/drawing/2014/main" id="{296A2818-5A84-60AC-E7C9-F850D6EF87C3}"/>
              </a:ext>
            </a:extLst>
          </p:cNvPr>
          <p:cNvSpPr txBox="1"/>
          <p:nvPr/>
        </p:nvSpPr>
        <p:spPr>
          <a:xfrm>
            <a:off x="1473453" y="5269369"/>
            <a:ext cx="18910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333333"/>
                </a:solidFill>
                <a:cs typeface="Ubuntu"/>
              </a:rPr>
              <a:t>macierzyństwo</a:t>
            </a:r>
            <a:endParaRPr sz="2000" dirty="0">
              <a:solidFill>
                <a:srgbClr val="333333"/>
              </a:solidFill>
              <a:cs typeface="Ubuntu"/>
            </a:endParaRPr>
          </a:p>
          <a:p>
            <a:pPr marL="12700">
              <a:lnSpc>
                <a:spcPct val="100000"/>
              </a:lnSpc>
            </a:pPr>
            <a:r>
              <a:rPr sz="2000" dirty="0" err="1">
                <a:solidFill>
                  <a:srgbClr val="333333"/>
                </a:solidFill>
                <a:cs typeface="Ubuntu"/>
              </a:rPr>
              <a:t>i</a:t>
            </a:r>
            <a:r>
              <a:rPr sz="2000" dirty="0">
                <a:solidFill>
                  <a:srgbClr val="333333"/>
                </a:solidFill>
                <a:cs typeface="Ubuntu"/>
              </a:rPr>
              <a:t> </a:t>
            </a:r>
            <a:r>
              <a:rPr sz="2000" spc="-5" dirty="0" err="1">
                <a:solidFill>
                  <a:srgbClr val="333333"/>
                </a:solidFill>
                <a:cs typeface="Ubuntu"/>
              </a:rPr>
              <a:t>chorob</a:t>
            </a:r>
            <a:r>
              <a:rPr lang="pl-PL" sz="2000" spc="-5" dirty="0">
                <a:solidFill>
                  <a:srgbClr val="333333"/>
                </a:solidFill>
                <a:cs typeface="Ubuntu"/>
              </a:rPr>
              <a:t>a</a:t>
            </a:r>
            <a:endParaRPr sz="2000" dirty="0">
              <a:solidFill>
                <a:srgbClr val="333333"/>
              </a:solidFill>
              <a:cs typeface="Ubuntu"/>
            </a:endParaRPr>
          </a:p>
        </p:txBody>
      </p:sp>
      <p:sp>
        <p:nvSpPr>
          <p:cNvPr id="14" name="object 22">
            <a:extLst>
              <a:ext uri="{FF2B5EF4-FFF2-40B4-BE49-F238E27FC236}">
                <a16:creationId xmlns:a16="http://schemas.microsoft.com/office/drawing/2014/main" id="{71A23EBA-83E6-D667-0855-F4FE33BA116B}"/>
              </a:ext>
            </a:extLst>
          </p:cNvPr>
          <p:cNvSpPr txBox="1"/>
          <p:nvPr/>
        </p:nvSpPr>
        <p:spPr>
          <a:xfrm>
            <a:off x="1473453" y="4167385"/>
            <a:ext cx="18732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l-PL" sz="2000" spc="5" dirty="0">
                <a:solidFill>
                  <a:srgbClr val="333333"/>
                </a:solidFill>
                <a:cs typeface="Ubuntu"/>
              </a:rPr>
              <a:t>w</a:t>
            </a:r>
            <a:r>
              <a:rPr sz="2000" spc="5" dirty="0" err="1">
                <a:solidFill>
                  <a:srgbClr val="333333"/>
                </a:solidFill>
                <a:cs typeface="Ubuntu"/>
              </a:rPr>
              <a:t>ypad</a:t>
            </a:r>
            <a:r>
              <a:rPr lang="pl-PL" sz="2000" spc="5" dirty="0">
                <a:solidFill>
                  <a:srgbClr val="333333"/>
                </a:solidFill>
                <a:cs typeface="Ubuntu"/>
              </a:rPr>
              <a:t>e</a:t>
            </a:r>
            <a:r>
              <a:rPr sz="2000" spc="5" dirty="0">
                <a:solidFill>
                  <a:srgbClr val="333333"/>
                </a:solidFill>
                <a:cs typeface="Ubuntu"/>
              </a:rPr>
              <a:t>k</a:t>
            </a:r>
            <a:br>
              <a:rPr lang="pl-PL" sz="2000" spc="5" dirty="0">
                <a:solidFill>
                  <a:srgbClr val="333333"/>
                </a:solidFill>
                <a:cs typeface="Ubuntu"/>
              </a:rPr>
            </a:br>
            <a:r>
              <a:rPr sz="2000" dirty="0" err="1">
                <a:solidFill>
                  <a:srgbClr val="333333"/>
                </a:solidFill>
                <a:cs typeface="Ubuntu"/>
              </a:rPr>
              <a:t>przy</a:t>
            </a:r>
            <a:r>
              <a:rPr sz="2000" spc="-10" dirty="0">
                <a:solidFill>
                  <a:srgbClr val="333333"/>
                </a:solidFill>
                <a:cs typeface="Ubuntu"/>
              </a:rPr>
              <a:t> </a:t>
            </a:r>
            <a:r>
              <a:rPr sz="2000" dirty="0">
                <a:solidFill>
                  <a:srgbClr val="333333"/>
                </a:solidFill>
                <a:cs typeface="Ubuntu"/>
              </a:rPr>
              <a:t>pracy</a:t>
            </a:r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A5462CC3-D765-EB14-C922-CDF7D33EBA11}"/>
              </a:ext>
            </a:extLst>
          </p:cNvPr>
          <p:cNvSpPr/>
          <p:nvPr/>
        </p:nvSpPr>
        <p:spPr>
          <a:xfrm>
            <a:off x="3450676" y="2362494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E61C4B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70357A"/>
              </a:solidFill>
            </a:endParaRPr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63C371CE-6453-F584-9A3D-504403ACC3F7}"/>
              </a:ext>
            </a:extLst>
          </p:cNvPr>
          <p:cNvSpPr/>
          <p:nvPr/>
        </p:nvSpPr>
        <p:spPr>
          <a:xfrm>
            <a:off x="3755864" y="2245349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E61C4B"/>
          </a:solidFill>
          <a:ln>
            <a:solidFill>
              <a:srgbClr val="E61C4B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70357A"/>
              </a:solidFill>
            </a:endParaRPr>
          </a:p>
        </p:txBody>
      </p:sp>
      <p:sp>
        <p:nvSpPr>
          <p:cNvPr id="17" name="object 14">
            <a:extLst>
              <a:ext uri="{FF2B5EF4-FFF2-40B4-BE49-F238E27FC236}">
                <a16:creationId xmlns:a16="http://schemas.microsoft.com/office/drawing/2014/main" id="{873A7616-7A77-96E8-AE80-324818C75D9F}"/>
              </a:ext>
            </a:extLst>
          </p:cNvPr>
          <p:cNvSpPr/>
          <p:nvPr/>
        </p:nvSpPr>
        <p:spPr>
          <a:xfrm>
            <a:off x="3450676" y="3424102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E61C4B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70357A"/>
              </a:solidFill>
            </a:endParaRPr>
          </a:p>
        </p:txBody>
      </p:sp>
      <p:sp>
        <p:nvSpPr>
          <p:cNvPr id="18" name="object 15">
            <a:extLst>
              <a:ext uri="{FF2B5EF4-FFF2-40B4-BE49-F238E27FC236}">
                <a16:creationId xmlns:a16="http://schemas.microsoft.com/office/drawing/2014/main" id="{3C7F76C6-AC52-54F2-49B7-898F90AD2C4F}"/>
              </a:ext>
            </a:extLst>
          </p:cNvPr>
          <p:cNvSpPr/>
          <p:nvPr/>
        </p:nvSpPr>
        <p:spPr>
          <a:xfrm>
            <a:off x="3755864" y="3306957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E61C4B"/>
          </a:solidFill>
          <a:ln>
            <a:solidFill>
              <a:srgbClr val="E61C4B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70357A"/>
              </a:solidFill>
            </a:endParaRPr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106221E7-4AC4-BD69-BB7F-EF21D5A419A1}"/>
              </a:ext>
            </a:extLst>
          </p:cNvPr>
          <p:cNvSpPr/>
          <p:nvPr/>
        </p:nvSpPr>
        <p:spPr>
          <a:xfrm>
            <a:off x="3450676" y="4531167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E61C4B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70357A"/>
              </a:solidFill>
            </a:endParaRPr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3D84B252-55CA-F6E2-D040-C922E81EF9FA}"/>
              </a:ext>
            </a:extLst>
          </p:cNvPr>
          <p:cNvSpPr/>
          <p:nvPr/>
        </p:nvSpPr>
        <p:spPr>
          <a:xfrm>
            <a:off x="3755864" y="4414022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E61C4B"/>
          </a:solidFill>
          <a:ln>
            <a:solidFill>
              <a:srgbClr val="E61C4B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70357A"/>
              </a:solidFill>
            </a:endParaRPr>
          </a:p>
        </p:txBody>
      </p:sp>
      <p:sp>
        <p:nvSpPr>
          <p:cNvPr id="21" name="object 14">
            <a:extLst>
              <a:ext uri="{FF2B5EF4-FFF2-40B4-BE49-F238E27FC236}">
                <a16:creationId xmlns:a16="http://schemas.microsoft.com/office/drawing/2014/main" id="{AE5A9E0F-195B-DFE5-C2B4-0143561C0338}"/>
              </a:ext>
            </a:extLst>
          </p:cNvPr>
          <p:cNvSpPr/>
          <p:nvPr/>
        </p:nvSpPr>
        <p:spPr>
          <a:xfrm>
            <a:off x="3450676" y="5633767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E61C4B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70357A"/>
              </a:solidFill>
            </a:endParaRPr>
          </a:p>
        </p:txBody>
      </p:sp>
      <p:sp>
        <p:nvSpPr>
          <p:cNvPr id="22" name="object 15">
            <a:extLst>
              <a:ext uri="{FF2B5EF4-FFF2-40B4-BE49-F238E27FC236}">
                <a16:creationId xmlns:a16="http://schemas.microsoft.com/office/drawing/2014/main" id="{8A8A8D87-3ECA-DC7B-E08A-B039250AB26E}"/>
              </a:ext>
            </a:extLst>
          </p:cNvPr>
          <p:cNvSpPr/>
          <p:nvPr/>
        </p:nvSpPr>
        <p:spPr>
          <a:xfrm>
            <a:off x="3755864" y="5516622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E61C4B"/>
          </a:solidFill>
          <a:ln>
            <a:solidFill>
              <a:srgbClr val="E61C4B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70357A"/>
              </a:solidFill>
            </a:endParaRPr>
          </a:p>
        </p:txBody>
      </p:sp>
      <p:pic>
        <p:nvPicPr>
          <p:cNvPr id="24" name="Obraz 23" descr="Grupa osób: kobieta z niemowlęciem na rękach, mężczyzna na wózku inwalidzkim i łysy mężczyzna z siwą brodą. Mężczyzna z brodą trzyma dłoń na ramieniu mężczyzny na wózku. Cała grupa stoi obok mężczyzny, który leży na łóżku szpitalnym i w gipsie obie nogi, jedną rękę i tułów.">
            <a:extLst>
              <a:ext uri="{FF2B5EF4-FFF2-40B4-BE49-F238E27FC236}">
                <a16:creationId xmlns:a16="http://schemas.microsoft.com/office/drawing/2014/main" id="{071F1762-3063-DF16-86B5-D3E080EBE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085" y="1852774"/>
            <a:ext cx="3615003" cy="361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47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920018"/>
            <a:ext cx="10515600" cy="1325563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Świadczenia z ubezpieczeń rentowych</a:t>
            </a: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7F96CA80-8D06-00C2-AC75-2E110FBD2701}"/>
              </a:ext>
            </a:extLst>
          </p:cNvPr>
          <p:cNvSpPr txBox="1"/>
          <p:nvPr/>
        </p:nvSpPr>
        <p:spPr>
          <a:xfrm>
            <a:off x="1127341" y="2144429"/>
            <a:ext cx="2149259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2000" dirty="0">
                <a:cs typeface="Ubuntu"/>
              </a:rPr>
              <a:t>renta z tytułu  niezdolności do pracy</a:t>
            </a: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70639AB5-AEB5-ACF9-2207-A00566DD204A}"/>
              </a:ext>
            </a:extLst>
          </p:cNvPr>
          <p:cNvSpPr txBox="1"/>
          <p:nvPr/>
        </p:nvSpPr>
        <p:spPr>
          <a:xfrm>
            <a:off x="3870542" y="2144428"/>
            <a:ext cx="214925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2000" dirty="0">
                <a:cs typeface="Ubuntu"/>
              </a:rPr>
              <a:t>rehabilitacja  lecznicza</a:t>
            </a: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8CBA836E-4D81-10CC-BDC3-3E08CD606727}"/>
              </a:ext>
            </a:extLst>
          </p:cNvPr>
          <p:cNvSpPr txBox="1"/>
          <p:nvPr/>
        </p:nvSpPr>
        <p:spPr>
          <a:xfrm>
            <a:off x="6779617" y="2144428"/>
            <a:ext cx="147239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2000" dirty="0">
                <a:cs typeface="Ubuntu"/>
              </a:rPr>
              <a:t>renta  rodzinna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A7F836BB-1963-B403-7817-BB2402DFBADB}"/>
              </a:ext>
            </a:extLst>
          </p:cNvPr>
          <p:cNvSpPr txBox="1"/>
          <p:nvPr/>
        </p:nvSpPr>
        <p:spPr>
          <a:xfrm>
            <a:off x="9011828" y="2144428"/>
            <a:ext cx="147239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2000" dirty="0">
                <a:cs typeface="Ubuntu"/>
              </a:rPr>
              <a:t>zasiłek  pogrzebowy</a:t>
            </a:r>
          </a:p>
        </p:txBody>
      </p:sp>
      <p:pic>
        <p:nvPicPr>
          <p:cNvPr id="25" name="Obraz 24" descr="Biurko na którym stoi komputer stacjonarny, klawiatura i myszka. Obok biurka stoi krzesło biurowe. Wszystko jest pokryte pajęczynami.">
            <a:extLst>
              <a:ext uri="{FF2B5EF4-FFF2-40B4-BE49-F238E27FC236}">
                <a16:creationId xmlns:a16="http://schemas.microsoft.com/office/drawing/2014/main" id="{459A5897-8EEF-D544-2B49-C82BB5D30C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276" y="3174352"/>
            <a:ext cx="2949388" cy="2949388"/>
          </a:xfrm>
          <a:prstGeom prst="rect">
            <a:avLst/>
          </a:prstGeom>
        </p:spPr>
      </p:pic>
      <p:pic>
        <p:nvPicPr>
          <p:cNvPr id="27" name="Obraz 26" descr="Czteroosobowa rodzina: mężczyzna, który trzyma dziecko na barkach, któremu młoda kobieta podaje do ręki misia. Obok mężczyzny stoi chłopiec, który trzyma piłkę.">
            <a:extLst>
              <a:ext uri="{FF2B5EF4-FFF2-40B4-BE49-F238E27FC236}">
                <a16:creationId xmlns:a16="http://schemas.microsoft.com/office/drawing/2014/main" id="{8D0153DB-ED78-45F7-E069-EC1026D1FC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388" y="3223629"/>
            <a:ext cx="2900112" cy="2900112"/>
          </a:xfrm>
          <a:prstGeom prst="rect">
            <a:avLst/>
          </a:prstGeom>
        </p:spPr>
      </p:pic>
      <p:pic>
        <p:nvPicPr>
          <p:cNvPr id="29" name="Obraz 28" descr="Wieniec pogrzebowy, a w tle stoją w cieniu stoją dwie sylwetki, kobiety i mężczyzny">
            <a:extLst>
              <a:ext uri="{FF2B5EF4-FFF2-40B4-BE49-F238E27FC236}">
                <a16:creationId xmlns:a16="http://schemas.microsoft.com/office/drawing/2014/main" id="{451A6271-4800-0DD1-069E-5C5286D5E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313" y="3162364"/>
            <a:ext cx="2900111" cy="290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44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Biurko na którym stoi komputer stacjonarny, klawiatura i myszka. Obok biurka stoi krzesło biurowe. Wszystko jest pokryte pajęczynami.">
            <a:extLst>
              <a:ext uri="{FF2B5EF4-FFF2-40B4-BE49-F238E27FC236}">
                <a16:creationId xmlns:a16="http://schemas.microsoft.com/office/drawing/2014/main" id="{5AF5D29A-71DF-F543-2B42-182747F20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647" y="1787181"/>
            <a:ext cx="3617259" cy="361725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922087"/>
            <a:ext cx="10515600" cy="1325563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Renta z tytułu niezdolności do pracy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723" y="2084064"/>
            <a:ext cx="7175997" cy="37854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dirty="0"/>
              <a:t>Możesz ją otrzymać, jeśli dostaniesz </a:t>
            </a:r>
            <a:r>
              <a:rPr lang="pl-PL" sz="2400" b="1" dirty="0"/>
              <a:t>orzeczenie o niezdolności do pracy</a:t>
            </a:r>
            <a:r>
              <a:rPr lang="pl-PL" sz="2400" dirty="0"/>
              <a:t> od lekarza orzecznika ZUS.</a:t>
            </a:r>
          </a:p>
          <a:p>
            <a:pPr marL="0" indent="0">
              <a:buNone/>
            </a:pPr>
            <a:r>
              <a:rPr lang="pl-PL" sz="2400" dirty="0"/>
              <a:t>Przyznanie renty zależy także od tego, czy: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stałeś się niezdolny do pracy w trakcie okresu wymienionego w przepisach;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potwierdzisz okresy składkowe i nieskładkowe – ich liczba zależy od wieku, w którym stałeś się </a:t>
            </a:r>
            <a:br>
              <a:rPr lang="pl-PL" sz="2400" dirty="0"/>
            </a:br>
            <a:r>
              <a:rPr lang="pl-PL" sz="2400" dirty="0"/>
              <a:t>niezdolny do pracy;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nie masz prawa do emerytury z FUS i nie spełniasz warunków, by ją uzyskać.</a:t>
            </a:r>
          </a:p>
          <a:p>
            <a:pPr marL="0" indent="0">
              <a:buNone/>
            </a:pPr>
            <a:endParaRPr lang="pl-PL" sz="3500" dirty="0"/>
          </a:p>
        </p:txBody>
      </p:sp>
    </p:spTree>
    <p:extLst>
      <p:ext uri="{BB962C8B-B14F-4D97-AF65-F5344CB8AC3E}">
        <p14:creationId xmlns:p14="http://schemas.microsoft.com/office/powerpoint/2010/main" val="2585996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922087"/>
            <a:ext cx="10515600" cy="1325563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Renta rodzinna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724" y="2084064"/>
            <a:ext cx="7495174" cy="37854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Możesz ją otrzymać, gdy jesteś </a:t>
            </a:r>
            <a:r>
              <a:rPr lang="pl-PL" sz="2400" b="1" dirty="0"/>
              <a:t>członkiem rodziny </a:t>
            </a:r>
            <a:br>
              <a:rPr lang="pl-PL" sz="2400" b="1" dirty="0"/>
            </a:br>
            <a:r>
              <a:rPr lang="pl-PL" sz="2400" dirty="0"/>
              <a:t>osoby zmarłej, która w chwili śmierci:</a:t>
            </a:r>
          </a:p>
          <a:p>
            <a:pPr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mogłaby otrzymać emeryturę lub rentę, bo spełniała warunki, by ją uzyskać;</a:t>
            </a:r>
          </a:p>
          <a:p>
            <a:pPr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miała prawo do emerytury, emerytury pomostowej </a:t>
            </a:r>
            <a:br>
              <a:rPr lang="pl-PL" sz="2400" dirty="0"/>
            </a:br>
            <a:r>
              <a:rPr lang="pl-PL" sz="2400" dirty="0"/>
              <a:t>lub renty z tytułu niezdolności do pracy;</a:t>
            </a:r>
          </a:p>
          <a:p>
            <a:pPr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pobierała zasiłek przedemerytalny, świadczenie  przedemerytalne lub nauczycielskie świadczenie  kompensacyjne.</a:t>
            </a:r>
          </a:p>
          <a:p>
            <a:pPr marL="0" indent="0">
              <a:buNone/>
            </a:pPr>
            <a:endParaRPr lang="pl-PL" sz="3500" dirty="0"/>
          </a:p>
        </p:txBody>
      </p:sp>
      <p:pic>
        <p:nvPicPr>
          <p:cNvPr id="4" name="Obraz 3" descr="Czteroosobowa rodzina: mężczyzna, który trzyma dziecko na barkach, któremu młoda kobieta podaje do ręki misia. Obok mężczyzny stoi chłopiec, który trzyma piłkę.">
            <a:extLst>
              <a:ext uri="{FF2B5EF4-FFF2-40B4-BE49-F238E27FC236}">
                <a16:creationId xmlns:a16="http://schemas.microsoft.com/office/drawing/2014/main" id="{740233A5-340B-6C35-93C8-F3E6DFAA5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708" y="2330809"/>
            <a:ext cx="2732052" cy="273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189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1085981"/>
            <a:ext cx="10515600" cy="1325563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Renta rodzinna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100" y="2716076"/>
            <a:ext cx="7430477" cy="28393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Renta rodzinna to sposób na zabezpieczenie </a:t>
            </a:r>
            <a:br>
              <a:rPr lang="pl-PL" sz="2400" dirty="0"/>
            </a:br>
            <a:r>
              <a:rPr lang="pl-PL" sz="2400" dirty="0"/>
              <a:t>przyszłości najbliższych na wypadek śmierci osoby, </a:t>
            </a:r>
            <a:br>
              <a:rPr lang="pl-PL" sz="2400" dirty="0"/>
            </a:br>
            <a:r>
              <a:rPr lang="pl-PL" sz="2400" dirty="0"/>
              <a:t>która utrzymuje rodzinę.</a:t>
            </a:r>
          </a:p>
          <a:p>
            <a:pPr marL="0" indent="0">
              <a:buNone/>
            </a:pPr>
            <a:r>
              <a:rPr lang="pl-PL" sz="2400" dirty="0"/>
              <a:t>Z renty rodzinnej możesz skorzystać, m.in. gdy jesteś</a:t>
            </a:r>
            <a:br>
              <a:rPr lang="pl-PL" sz="2400" dirty="0"/>
            </a:br>
            <a:r>
              <a:rPr lang="pl-PL" sz="2400" dirty="0"/>
              <a:t>dzieckiem albo małżonkiem zmarłej osoby.</a:t>
            </a:r>
          </a:p>
          <a:p>
            <a:pPr marL="0" indent="0">
              <a:buNone/>
            </a:pPr>
            <a:r>
              <a:rPr lang="pl-PL" sz="2400" dirty="0"/>
              <a:t>Musisz spełnić warunki określone w przepisach. </a:t>
            </a:r>
          </a:p>
        </p:txBody>
      </p:sp>
      <p:pic>
        <p:nvPicPr>
          <p:cNvPr id="5" name="Obraz 4" descr="Czteroosobowa rodzina: mężczyzna, który trzyma dziecko na barkach, któremu młoda kobieta podaje do ręki misia. Obok mężczyzny stoi chłopiec, który trzyma piłkę.">
            <a:extLst>
              <a:ext uri="{FF2B5EF4-FFF2-40B4-BE49-F238E27FC236}">
                <a16:creationId xmlns:a16="http://schemas.microsoft.com/office/drawing/2014/main" id="{56A4D38E-CB5A-30FE-519C-B59B1AA2C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518" y="2503337"/>
            <a:ext cx="2732052" cy="273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808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991095"/>
            <a:ext cx="10515600" cy="1325563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Renta rodzinna połączona z innym świadczeniem, </a:t>
            </a:r>
            <a:br>
              <a:rPr lang="pl-PL" sz="3200" dirty="0">
                <a:solidFill>
                  <a:srgbClr val="E61C4B"/>
                </a:solidFill>
              </a:rPr>
            </a:br>
            <a:r>
              <a:rPr lang="pl-PL" sz="3200" dirty="0">
                <a:solidFill>
                  <a:srgbClr val="E61C4B"/>
                </a:solidFill>
              </a:rPr>
              <a:t>tzw. renta wdowia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723" y="2084064"/>
            <a:ext cx="8013183" cy="40924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Może ją pobierać osoba, która: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ma własne świadczenie długoterminowe lub jest </a:t>
            </a:r>
            <a:br>
              <a:rPr lang="pl-PL" sz="2400" dirty="0"/>
            </a:br>
            <a:r>
              <a:rPr lang="pl-PL" sz="2400" dirty="0"/>
              <a:t>do niego uprawniona,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ma co najmniej 60 lat (kobieta) lub 65 lat (mężczyzna),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do dnia śmierci małżonka pozostawała z nim </a:t>
            </a:r>
            <a:br>
              <a:rPr lang="pl-PL" sz="2400" dirty="0"/>
            </a:br>
            <a:r>
              <a:rPr lang="pl-PL" sz="2400" dirty="0"/>
              <a:t>we wspólności małżeńskiej,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nabyła prawo do renty rodzinnej po zmarłym małżonku </a:t>
            </a:r>
            <a:br>
              <a:rPr lang="pl-PL" sz="2400" dirty="0"/>
            </a:br>
            <a:r>
              <a:rPr lang="pl-PL" sz="2400" dirty="0" err="1"/>
              <a:t>niewcześniej</a:t>
            </a:r>
            <a:r>
              <a:rPr lang="pl-PL" sz="2400" dirty="0"/>
              <a:t> niż w dniu ukończenia 55 lat (kobieta) </a:t>
            </a:r>
            <a:br>
              <a:rPr lang="pl-PL" sz="2400" dirty="0"/>
            </a:br>
            <a:r>
              <a:rPr lang="pl-PL" sz="2400" dirty="0"/>
              <a:t>lub 60 lat (mężczyzna),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nie jest w związku małżeńskim.</a:t>
            </a:r>
          </a:p>
        </p:txBody>
      </p:sp>
      <p:pic>
        <p:nvPicPr>
          <p:cNvPr id="5" name="Obraz 4" descr="Czteroosobowa rodzina: mężczyzna, który trzyma dziecko na barkach, któremu młoda kobieta podaje do ręki misia. Obok mężczyzny stoi chłopiec, który trzyma piłkę.">
            <a:extLst>
              <a:ext uri="{FF2B5EF4-FFF2-40B4-BE49-F238E27FC236}">
                <a16:creationId xmlns:a16="http://schemas.microsoft.com/office/drawing/2014/main" id="{56A4D38E-CB5A-30FE-519C-B59B1AA2C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518" y="2503337"/>
            <a:ext cx="2732052" cy="273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77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A8C8DF-86A9-7CF8-2D37-AE14725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70" y="1083222"/>
            <a:ext cx="10515600" cy="100084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E61C4B"/>
                </a:solidFill>
              </a:rPr>
              <a:t>Zasiłek pogrzebowy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8DB753-1A93-22AF-86B8-83A0EA4F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724" y="2084064"/>
            <a:ext cx="6305406" cy="459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Otrzymasz go, jeśli pokryjesz koszty pogrzebu osoby, która była objęta ubezpieczeniem społecznym, czyli na przykład: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osoby ubezpieczonej, np. pracownika;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osoby, która pobierała wypłacane przez ZUS świadczenie, np. emeryturę;</a:t>
            </a:r>
          </a:p>
          <a:p>
            <a:pPr marL="358775" indent="-358775">
              <a:buClr>
                <a:srgbClr val="E61C4B"/>
              </a:buClr>
              <a:buFont typeface="Wingdings" panose="05000000000000000000" pitchFamily="2" charset="2"/>
              <a:buChar char="ü"/>
            </a:pPr>
            <a:r>
              <a:rPr lang="pl-PL" sz="2400" dirty="0"/>
              <a:t>członka rodziny osoby ubezpieczonej albo emeryta lub rencisty.</a:t>
            </a:r>
          </a:p>
        </p:txBody>
      </p:sp>
      <p:pic>
        <p:nvPicPr>
          <p:cNvPr id="6" name="Obraz 5" descr="Wieniec pogrzebowy, a w tle stoją w cieniu stoją dwie sylwetki, kobiety i mężczyzny">
            <a:extLst>
              <a:ext uri="{FF2B5EF4-FFF2-40B4-BE49-F238E27FC236}">
                <a16:creationId xmlns:a16="http://schemas.microsoft.com/office/drawing/2014/main" id="{0909EF76-1816-DE6A-1BD4-00E0732EE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536" y="1828800"/>
            <a:ext cx="3684494" cy="368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7995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883</Words>
  <Application>Microsoft Office PowerPoint</Application>
  <PresentationFormat>Panoramiczny</PresentationFormat>
  <Paragraphs>97</Paragraphs>
  <Slides>19</Slides>
  <Notes>1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7" baseType="lpstr">
      <vt:lpstr>Aptos</vt:lpstr>
      <vt:lpstr>Aptos Display</vt:lpstr>
      <vt:lpstr>Arial</vt:lpstr>
      <vt:lpstr>Mistral</vt:lpstr>
      <vt:lpstr>Ubuntu</vt:lpstr>
      <vt:lpstr>Wingdings</vt:lpstr>
      <vt:lpstr>Motyw pakietu Office</vt:lpstr>
      <vt:lpstr>Acrobat Document</vt:lpstr>
      <vt:lpstr>Prezentacja programu PowerPoint</vt:lpstr>
      <vt:lpstr>Lekcja 3: Renty i emerytury</vt:lpstr>
      <vt:lpstr>System ubezpieczeń społecznych</vt:lpstr>
      <vt:lpstr>Świadczenia z ubezpieczeń rentowych</vt:lpstr>
      <vt:lpstr>Renta z tytułu niezdolności do pracy</vt:lpstr>
      <vt:lpstr>Renta rodzinna</vt:lpstr>
      <vt:lpstr>Renta rodzinna</vt:lpstr>
      <vt:lpstr>Renta rodzinna połączona z innym świadczeniem,  tzw. renta wdowia</vt:lpstr>
      <vt:lpstr>Zasiłek pogrzebowy</vt:lpstr>
      <vt:lpstr>Zasiłek pogrzebowy</vt:lpstr>
      <vt:lpstr>Świadczenia z ubezpieczenia emerytalnego</vt:lpstr>
      <vt:lpstr>Umowa międzypokoleniowa (solidaryzm)</vt:lpstr>
      <vt:lpstr>Model systemu emerytalnego</vt:lpstr>
      <vt:lpstr>Emerytura – Twoja przyszłość w Twoich rękach</vt:lpstr>
      <vt:lpstr>Każda składka to wyższa emerytura</vt:lpstr>
      <vt:lpstr>Zmiany dotyczące ludności Polski</vt:lpstr>
      <vt:lpstr>Wiek emerytalny w Polsce</vt:lpstr>
      <vt:lpstr>Wiek emerytalny na świecie</vt:lpstr>
      <vt:lpstr>Możesz sprawdzić prognozowaną wysokość swojej emerytury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Kasietczuk, Marzena</dc:creator>
  <cp:lastModifiedBy>Balcerak, Julia</cp:lastModifiedBy>
  <cp:revision>42</cp:revision>
  <dcterms:created xsi:type="dcterms:W3CDTF">2026-06-02T08:13:22Z</dcterms:created>
  <dcterms:modified xsi:type="dcterms:W3CDTF">2026-08-27T09:21:47Z</dcterms:modified>
</cp:coreProperties>
</file>