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8" r:id="rId16"/>
    <p:sldId id="277" r:id="rId17"/>
    <p:sldId id="279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6EB539"/>
    <a:srgbClr val="A7D230"/>
    <a:srgbClr val="7035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42" d="100"/>
          <a:sy n="42" d="100"/>
        </p:scale>
        <p:origin x="30" y="11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098ABD-B6E6-F46E-FCCE-654C85351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698F52A-EEA2-67E8-C169-41D7BC38B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7220A0C-1B19-8B60-6E6F-0EECCD903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15BAED-EF05-E68F-262F-1793DA420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90AD8EB-4475-8C6E-6D21-CEC123B6D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4453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64E8D-29D5-1D9A-AA4A-0EDEF77B7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7377C46-1456-F4D1-C778-29A4BEBD9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4B79D86-9CD6-F2AD-A37E-E6AFBBD76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5439FFB-2B6D-EEB9-F5F5-D0762400C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CB34408-85E5-A8B9-869C-4B60D67A4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9072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25BAEA8-F93A-9323-E6AB-EA28AB08DB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16D5A13-A870-C32E-3687-B0ABD19805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D90136B-8F30-20BA-C11A-93B146EE4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65FCA1D-F3F1-A796-F543-D43393070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8D6995-BEB9-3BAA-0E41-F1963F6C5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3253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F8295C-7DB0-4C05-6820-F9A00B71A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CCA405-AF6E-4326-841D-26F6DDED1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E583F3D-75A8-3592-546B-C062E54CB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71AC3EA-A727-2E79-C767-B6B86DD5F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929DB60-45E3-FAA9-3A7E-29B5FD36B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3502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A9D6E8-AF37-1C38-B3E0-12D504A65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9C33DBB-4359-12AF-24FB-7B1D7A2FEE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048FA7B-51BB-4B4A-5A5F-97A019C3C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750D22-8A56-A9EB-66E8-D8B708804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48641C1-FBBA-2242-207F-F2CF35917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6037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A484A9-CFDF-2889-4784-0021198BC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F45B03D-6D9E-AF74-0C30-C69017191D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AD31122-0055-5D18-A3AF-30FF26306C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23DEBA0-068C-4F18-A46F-82DEAC654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FB63055-B550-177B-8628-CBD74195B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848315D-06E4-B27A-4E09-98E0C6626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6922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A204E5-5B1C-9E4E-2820-3ED31BD7A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96C0830-BBCB-168E-562F-AC14DAFD1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319204D-5316-E125-FFAD-CA382AD89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7683358-4631-19E4-B5B6-E407AAC827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00117D7-CA87-E385-0352-0FBBD49D56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C81E755-0220-2D2A-0742-6A02BD985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6C9D2E5-113D-8E63-8434-03BB8B138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42F1B3F-0676-D357-D883-C4B21642B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2725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EB1607-66A7-D2C9-5942-50E0224FD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228859E-0C56-7286-8FA8-369392ADA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A9EE245-7D6A-C1A1-01BA-DA57F42C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69CD508-B232-51C8-FFC0-8C9D17FA2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0605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55FA224-E19A-7EB1-388A-E92072C84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3CA73B8-F051-CBE2-7AEA-6C737421D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DCE0B56-72F3-2BED-6017-8D2A9F44F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906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58A737-9995-2CBD-12C2-7B0E56FC6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567C51-5281-783A-2D24-CC8D69BE9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4F3CDAD-DFA5-7084-5554-698EE05291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6690F8B-D0F6-4F4D-586E-ED3573B28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E872761-75CA-984A-444B-83A10F3E7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D1833AE-E75C-B699-B01B-36995DA2E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2033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C72A65-EE18-A951-85CB-1A00364EF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47087EE-2964-8EEE-2709-ADB5143B8A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029E07B-86CD-F575-E271-3588DABEA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795A209-0FE8-1C69-DC70-C8EA800E1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A9896CF-A56D-D422-6EAC-0D2FBA25D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9984E85-71C4-A790-9336-D84D6CB91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3416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1EA23AC-3181-CDF2-3240-EEDBF5CFB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4FB57BB-461A-D2A8-5AF5-737823BD7E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A981382-534D-4508-B0A9-A657A121FF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D7E43A3-DACD-60DD-1490-89EE48865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338EDFE-EE9D-2C8A-5A4C-261473147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906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5489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58CF8-2432-F97B-2A6F-3167DD18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17" y="1195643"/>
            <a:ext cx="10515600" cy="732936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6EB539"/>
                </a:solidFill>
              </a:rPr>
              <a:t>Mały ZUS+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01B2A67-D106-EAA2-498E-27CA04D64614}"/>
              </a:ext>
            </a:extLst>
          </p:cNvPr>
          <p:cNvSpPr txBox="1"/>
          <p:nvPr/>
        </p:nvSpPr>
        <p:spPr>
          <a:xfrm>
            <a:off x="947615" y="1759835"/>
            <a:ext cx="10515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/>
              <a:t>Możesz płacić niższe składki na ubezpieczenia społeczne – od podstawy ustalonej z uwzględnieniem Twojego dochodu z działalności gospodarczej za poprzedni rok – maksymalnie przez </a:t>
            </a:r>
            <a:r>
              <a:rPr lang="pl-PL" sz="2200" b="1" dirty="0"/>
              <a:t>36 miesięcy </a:t>
            </a:r>
            <a:r>
              <a:rPr lang="pl-PL" sz="2200" dirty="0"/>
              <a:t>kalendarzowych w każdym okresie 60 miesięcy kalendarzowych prowadzenia działalności gospodarczej.</a:t>
            </a:r>
          </a:p>
          <a:p>
            <a:pPr>
              <a:buClr>
                <a:srgbClr val="6EB539"/>
              </a:buClr>
            </a:pPr>
            <a:r>
              <a:rPr lang="pl-PL" sz="2200" dirty="0"/>
              <a:t>Aby płacić mały ZUS+, musisz spełnić m.in. następujące warunki:</a:t>
            </a:r>
          </a:p>
          <a:p>
            <a:pPr marL="342900" indent="-342900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Twoje przychody z działalności za ubiegły rok nie mogą  przekroczyć </a:t>
            </a:r>
            <a:r>
              <a:rPr lang="pl-PL" sz="2200" b="1" dirty="0"/>
              <a:t>120 tys. zł</a:t>
            </a:r>
            <a:r>
              <a:rPr lang="pl-PL" sz="2200" dirty="0"/>
              <a:t>;</a:t>
            </a:r>
          </a:p>
          <a:p>
            <a:pPr marL="342900" indent="-342900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w poprzednim roku kalendarzowym prowadziłeś działalność gospodarczą przez </a:t>
            </a:r>
            <a:r>
              <a:rPr lang="pl-PL" sz="2200" b="1" dirty="0"/>
              <a:t>co najmniej 60 dni</a:t>
            </a:r>
            <a:r>
              <a:rPr lang="pl-PL" sz="2200" dirty="0"/>
              <a:t>;</a:t>
            </a:r>
          </a:p>
          <a:p>
            <a:pPr marL="342900" indent="-342900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nie wykonujesz dla byłego pracodawcy tego, co robiłeś dla niego jako pracownik w tym lub poprzednim roku.</a:t>
            </a: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C2AEEF-76B7-20CC-BED8-C6284AF8D114}"/>
              </a:ext>
            </a:extLst>
          </p:cNvPr>
          <p:cNvSpPr/>
          <p:nvPr/>
        </p:nvSpPr>
        <p:spPr>
          <a:xfrm>
            <a:off x="1044597" y="5351145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70357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0260477-A724-74AF-B922-F68E180706F8}"/>
              </a:ext>
            </a:extLst>
          </p:cNvPr>
          <p:cNvSpPr txBox="1"/>
          <p:nvPr/>
        </p:nvSpPr>
        <p:spPr>
          <a:xfrm>
            <a:off x="947615" y="5468452"/>
            <a:ext cx="102537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/>
              <a:t>Skutki korzystania z małego ZUS+: </a:t>
            </a:r>
            <a:r>
              <a:rPr lang="pl-PL" sz="2200" b="1" dirty="0"/>
              <a:t>niższe składki to niższe świadczenia z ubezpieczeń społecznych</a:t>
            </a:r>
            <a:r>
              <a:rPr lang="pl-PL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3125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58CF8-2432-F97B-2A6F-3167DD18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615" y="1195643"/>
            <a:ext cx="10515600" cy="732936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6EB539"/>
                </a:solidFill>
              </a:rPr>
              <a:t>Działalność nieewidencjonowana (nierejestrowana)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01B2A67-D106-EAA2-498E-27CA04D64614}"/>
              </a:ext>
            </a:extLst>
          </p:cNvPr>
          <p:cNvSpPr txBox="1"/>
          <p:nvPr/>
        </p:nvSpPr>
        <p:spPr>
          <a:xfrm>
            <a:off x="983474" y="2261859"/>
            <a:ext cx="530526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/>
              <a:t>Jeśli prowadzisz drobną działalność nieewidencjonowaną (bez konieczności rejestracji w CEIDG), np. prowadzisz bloga, nie jesteś objęty ubezpieczeniami  społecznymi.</a:t>
            </a: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C2AEEF-76B7-20CC-BED8-C6284AF8D114}"/>
              </a:ext>
            </a:extLst>
          </p:cNvPr>
          <p:cNvSpPr/>
          <p:nvPr/>
        </p:nvSpPr>
        <p:spPr>
          <a:xfrm>
            <a:off x="1044597" y="4938777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70357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0260477-A724-74AF-B922-F68E180706F8}"/>
              </a:ext>
            </a:extLst>
          </p:cNvPr>
          <p:cNvSpPr txBox="1"/>
          <p:nvPr/>
        </p:nvSpPr>
        <p:spPr>
          <a:xfrm>
            <a:off x="947615" y="5145732"/>
            <a:ext cx="102537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/>
              <a:t>Skutki prowadzenia działalności nieewidencjonowanej:</a:t>
            </a:r>
          </a:p>
          <a:p>
            <a:r>
              <a:rPr lang="pl-PL" sz="2200" b="1" dirty="0"/>
              <a:t>brak składek to brak świadczeń z ubezpieczeń społecznych</a:t>
            </a:r>
            <a:r>
              <a:rPr lang="pl-PL" sz="2200" dirty="0"/>
              <a:t>.</a:t>
            </a:r>
          </a:p>
        </p:txBody>
      </p:sp>
      <p:pic>
        <p:nvPicPr>
          <p:cNvPr id="6" name="Obraz 5" descr="Mężczyzna stoi za ladą na, której stoją mleko w butelkach i sery w koszyczku. Obok lady stoi koza.">
            <a:extLst>
              <a:ext uri="{FF2B5EF4-FFF2-40B4-BE49-F238E27FC236}">
                <a16:creationId xmlns:a16="http://schemas.microsoft.com/office/drawing/2014/main" id="{C84984DA-B8AE-4457-7ACE-8BDE79EEC5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722" y="1009887"/>
            <a:ext cx="6940420" cy="490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513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58CF8-2432-F97B-2A6F-3167DD18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615" y="1346007"/>
            <a:ext cx="10515600" cy="732936"/>
          </a:xfrm>
        </p:spPr>
        <p:txBody>
          <a:bodyPr>
            <a:normAutofit fontScale="90000"/>
          </a:bodyPr>
          <a:lstStyle/>
          <a:p>
            <a:r>
              <a:rPr lang="pl-PL" sz="3200" dirty="0">
                <a:solidFill>
                  <a:srgbClr val="6EB539"/>
                </a:solidFill>
              </a:rPr>
              <a:t>Minimalne kwoty składek na ubezpieczenia społeczne przedsiębiorcy (bez ubezpieczenia chorobowego)</a:t>
            </a: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2FBA1D7A-C33C-4673-8E88-C59E933DE6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639974"/>
              </p:ext>
            </p:extLst>
          </p:nvPr>
        </p:nvGraphicFramePr>
        <p:xfrm>
          <a:off x="973417" y="2414809"/>
          <a:ext cx="10245165" cy="3480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5055">
                  <a:extLst>
                    <a:ext uri="{9D8B030D-6E8A-4147-A177-3AD203B41FA5}">
                      <a16:colId xmlns:a16="http://schemas.microsoft.com/office/drawing/2014/main" val="3211398124"/>
                    </a:ext>
                  </a:extLst>
                </a:gridCol>
                <a:gridCol w="3415055">
                  <a:extLst>
                    <a:ext uri="{9D8B030D-6E8A-4147-A177-3AD203B41FA5}">
                      <a16:colId xmlns:a16="http://schemas.microsoft.com/office/drawing/2014/main" val="4088315328"/>
                    </a:ext>
                  </a:extLst>
                </a:gridCol>
                <a:gridCol w="3415055">
                  <a:extLst>
                    <a:ext uri="{9D8B030D-6E8A-4147-A177-3AD203B41FA5}">
                      <a16:colId xmlns:a16="http://schemas.microsoft.com/office/drawing/2014/main" val="4263720247"/>
                    </a:ext>
                  </a:extLst>
                </a:gridCol>
              </a:tblGrid>
              <a:tr h="653185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T="144000" marB="144000" anchor="ctr" anchorCtr="1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D2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</a:rPr>
                        <a:t>Standardowe składki</a:t>
                      </a:r>
                    </a:p>
                  </a:txBody>
                  <a:tcPr marT="144000" marB="144000" anchor="ctr" anchorCtr="1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D230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rgbClr val="333333"/>
                        </a:solidFill>
                      </a:endParaRPr>
                    </a:p>
                  </a:txBody>
                  <a:tcPr marT="144000" marB="144000" anchor="ctr" anchorCtr="1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D2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4015259"/>
                  </a:ext>
                </a:extLst>
              </a:tr>
              <a:tr h="1413558">
                <a:tc>
                  <a:txBody>
                    <a:bodyPr/>
                    <a:lstStyle/>
                    <a:p>
                      <a:r>
                        <a:rPr lang="pl-PL" dirty="0">
                          <a:solidFill>
                            <a:schemeClr val="tx1"/>
                          </a:solidFill>
                        </a:rPr>
                        <a:t>Podstawa wymiaru składek</a:t>
                      </a:r>
                    </a:p>
                  </a:txBody>
                  <a:tcPr marT="144000" marB="144000" anchor="ctr" anchorCtr="1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D2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</a:rPr>
                        <a:t>od 60% prognozowanego przeciętnego wynagrodzenia miesięcznego </a:t>
                      </a:r>
                    </a:p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</a:rPr>
                        <a:t>(w 2026 r. od 5652 zł)</a:t>
                      </a:r>
                    </a:p>
                  </a:txBody>
                  <a:tcPr marT="144000" marB="144000" anchor="ctr" anchorCtr="1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</a:rPr>
                        <a:t>od 30% minimalnego wynagrodzenia</a:t>
                      </a:r>
                      <a:br>
                        <a:rPr lang="pl-PL" dirty="0">
                          <a:solidFill>
                            <a:schemeClr val="tx1"/>
                          </a:solidFill>
                        </a:rPr>
                      </a:br>
                      <a:r>
                        <a:rPr lang="pl-PL" dirty="0">
                          <a:solidFill>
                            <a:schemeClr val="tx1"/>
                          </a:solidFill>
                        </a:rPr>
                        <a:t>(w 2026 r. od 1441,80 zł)</a:t>
                      </a:r>
                    </a:p>
                  </a:txBody>
                  <a:tcPr marT="144000" marB="144000" anchor="ctr" anchorCtr="1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107784"/>
                  </a:ext>
                </a:extLst>
              </a:tr>
              <a:tr h="1413558">
                <a:tc>
                  <a:txBody>
                    <a:bodyPr/>
                    <a:lstStyle/>
                    <a:p>
                      <a:r>
                        <a:rPr lang="pl-PL" dirty="0">
                          <a:solidFill>
                            <a:schemeClr val="tx1"/>
                          </a:solidFill>
                        </a:rPr>
                        <a:t>Łączna kwota składek na ubezpieczenia: emerytalne, rentowe i wypadkowe</a:t>
                      </a:r>
                      <a:br>
                        <a:rPr lang="pl-PL" dirty="0">
                          <a:solidFill>
                            <a:schemeClr val="tx1"/>
                          </a:solidFill>
                        </a:rPr>
                      </a:br>
                      <a:r>
                        <a:rPr lang="pl-PL" dirty="0">
                          <a:solidFill>
                            <a:schemeClr val="tx1"/>
                          </a:solidFill>
                        </a:rPr>
                        <a:t>(ryczałt 1,67%) </a:t>
                      </a:r>
                    </a:p>
                  </a:txBody>
                  <a:tcPr marT="144000" marB="144000" anchor="ctr" anchorCtr="1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A7D2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</a:rPr>
                        <a:t>1649,82 zł</a:t>
                      </a:r>
                    </a:p>
                  </a:txBody>
                  <a:tcPr marT="144000" marB="144000" anchor="ctr" anchorCtr="1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solidFill>
                          <a:srgbClr val="333333"/>
                        </a:solidFill>
                      </a:endParaRPr>
                    </a:p>
                    <a:p>
                      <a:pPr algn="ctr"/>
                      <a:r>
                        <a:rPr lang="pl-PL" dirty="0">
                          <a:solidFill>
                            <a:schemeClr val="tx1"/>
                          </a:solidFill>
                        </a:rPr>
                        <a:t>420,86 zł</a:t>
                      </a:r>
                    </a:p>
                    <a:p>
                      <a:pPr algn="ctr"/>
                      <a:endParaRPr lang="pl-PL" dirty="0">
                        <a:solidFill>
                          <a:srgbClr val="333333"/>
                        </a:solidFill>
                      </a:endParaRPr>
                    </a:p>
                  </a:txBody>
                  <a:tcPr marT="144000" marB="144000" anchor="ctr" anchorCtr="1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934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5220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58CF8-2432-F97B-2A6F-3167DD18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615" y="1195643"/>
            <a:ext cx="10515600" cy="732936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6EB539"/>
                </a:solidFill>
              </a:rPr>
              <a:t>Wyższe składki to wyższe świadczenia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01B2A67-D106-EAA2-498E-27CA04D64614}"/>
              </a:ext>
            </a:extLst>
          </p:cNvPr>
          <p:cNvSpPr txBox="1"/>
          <p:nvPr/>
        </p:nvSpPr>
        <p:spPr>
          <a:xfrm>
            <a:off x="947614" y="1859339"/>
            <a:ext cx="579824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200" dirty="0"/>
          </a:p>
          <a:p>
            <a:r>
              <a:rPr lang="pl-PL" sz="2200" dirty="0"/>
              <a:t>Prawo określa minimalne kwoty,</a:t>
            </a:r>
          </a:p>
          <a:p>
            <a:r>
              <a:rPr lang="pl-PL" sz="2200" dirty="0"/>
              <a:t>od których musisz naliczać swoje składki </a:t>
            </a:r>
            <a:br>
              <a:rPr lang="pl-PL" sz="2200" dirty="0"/>
            </a:br>
            <a:r>
              <a:rPr lang="pl-PL" sz="2200" dirty="0"/>
              <a:t>jako przedsiębiorca.</a:t>
            </a:r>
          </a:p>
          <a:p>
            <a:endParaRPr lang="pl-PL" sz="2200" dirty="0"/>
          </a:p>
          <a:p>
            <a:r>
              <a:rPr lang="pl-PL" sz="2200" dirty="0"/>
              <a:t>Jednak możesz zadeklarować wyższą kwotę. Im wyższe składki będziesz płacić, tym wyższe otrzymasz świadczenia, np. w razie choroby czy wypadku przy pracy.</a:t>
            </a:r>
          </a:p>
        </p:txBody>
      </p:sp>
      <p:pic>
        <p:nvPicPr>
          <p:cNvPr id="5" name="Obraz 4" descr="Mężczyzna i kobieta stoją przy szafie z jedzeniem i trzymają w rękach słoiki.">
            <a:extLst>
              <a:ext uri="{FF2B5EF4-FFF2-40B4-BE49-F238E27FC236}">
                <a16:creationId xmlns:a16="http://schemas.microsoft.com/office/drawing/2014/main" id="{281C44F0-2156-EB87-76FD-831A3D6464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189" y="1464223"/>
            <a:ext cx="5939880" cy="419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322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58CF8-2432-F97B-2A6F-3167DD18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615" y="1195643"/>
            <a:ext cx="10515600" cy="732936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6EB539"/>
                </a:solidFill>
              </a:rPr>
              <a:t>Zgłoszenie osób zatrudnionych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01B2A67-D106-EAA2-498E-27CA04D64614}"/>
              </a:ext>
            </a:extLst>
          </p:cNvPr>
          <p:cNvSpPr txBox="1"/>
          <p:nvPr/>
        </p:nvSpPr>
        <p:spPr>
          <a:xfrm>
            <a:off x="947615" y="1712340"/>
            <a:ext cx="670401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200" dirty="0"/>
          </a:p>
          <a:p>
            <a:r>
              <a:rPr lang="pl-PL" sz="2200" dirty="0"/>
              <a:t>Jeżeli zatrudnisz pracowników albo zleceniobiorców, </a:t>
            </a:r>
            <a:br>
              <a:rPr lang="pl-PL" sz="2200" dirty="0"/>
            </a:br>
            <a:r>
              <a:rPr lang="pl-PL" sz="2200" dirty="0"/>
              <a:t>to musisz w ciągu </a:t>
            </a:r>
            <a:r>
              <a:rPr lang="pl-PL" sz="2200" b="1" dirty="0"/>
              <a:t>7 dni </a:t>
            </a:r>
            <a:r>
              <a:rPr lang="pl-PL" sz="2200" dirty="0"/>
              <a:t>od dnia zatrudnienia zgłosić ich do ubezpieczeń w ZUS.</a:t>
            </a:r>
          </a:p>
          <a:p>
            <a:endParaRPr lang="pl-PL" sz="2200" dirty="0"/>
          </a:p>
          <a:p>
            <a:r>
              <a:rPr lang="pl-PL" sz="2200" b="1" dirty="0"/>
              <a:t>Osoby zatrudnione możesz także zgłosić </a:t>
            </a:r>
            <a:br>
              <a:rPr lang="pl-PL" sz="2200" b="1" dirty="0"/>
            </a:br>
            <a:r>
              <a:rPr lang="pl-PL" sz="2200" b="1" dirty="0"/>
              <a:t>do ubezpieczeń wraz z wnioskiem CEIDG-1 </a:t>
            </a:r>
            <a:br>
              <a:rPr lang="pl-PL" sz="2200" b="1" dirty="0"/>
            </a:br>
            <a:r>
              <a:rPr lang="pl-PL" sz="2200" dirty="0"/>
              <a:t>(na formularzach ZUS ZUA lub ZUS ZZA). </a:t>
            </a:r>
          </a:p>
          <a:p>
            <a:endParaRPr lang="pl-PL" sz="2200" dirty="0"/>
          </a:p>
          <a:p>
            <a:r>
              <a:rPr lang="pl-PL" sz="2200" dirty="0"/>
              <a:t>Dokumenty możesz złożyć w urzędzie miasta lub gminy albo wysłać elektronicznie.</a:t>
            </a:r>
          </a:p>
        </p:txBody>
      </p:sp>
      <p:pic>
        <p:nvPicPr>
          <p:cNvPr id="10" name="Obraz 9" descr="Dwie kobiety: jedna stoi zgarbiona i trzyma książki w obu rękach, a druga biegnie z wózkiem również z książkami.">
            <a:extLst>
              <a:ext uri="{FF2B5EF4-FFF2-40B4-BE49-F238E27FC236}">
                <a16:creationId xmlns:a16="http://schemas.microsoft.com/office/drawing/2014/main" id="{22D6AFCA-AAEE-99A4-E235-ABFA3CBF51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051" y="2056563"/>
            <a:ext cx="5532962" cy="391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1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58CF8-2432-F97B-2A6F-3167DD18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615" y="1195643"/>
            <a:ext cx="10515600" cy="732936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6EB539"/>
                </a:solidFill>
              </a:rPr>
              <a:t>Rozliczenia z ZUS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01B2A67-D106-EAA2-498E-27CA04D64614}"/>
              </a:ext>
            </a:extLst>
          </p:cNvPr>
          <p:cNvSpPr txBox="1"/>
          <p:nvPr/>
        </p:nvSpPr>
        <p:spPr>
          <a:xfrm>
            <a:off x="947614" y="2316538"/>
            <a:ext cx="50391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/>
              <a:t>Jeśli będziesz rozliczać składki za </a:t>
            </a:r>
            <a:r>
              <a:rPr lang="pl-PL" sz="2200" b="1" dirty="0"/>
              <a:t>ponad 5 osób</a:t>
            </a:r>
            <a:r>
              <a:rPr lang="pl-PL" sz="2200" dirty="0"/>
              <a:t>, to dokumenty do ZUS będziesz  obowiązkowo przekazywać w formie elektronicznej.</a:t>
            </a:r>
          </a:p>
          <a:p>
            <a:endParaRPr lang="pl-PL" sz="2200" dirty="0"/>
          </a:p>
          <a:p>
            <a:r>
              <a:rPr lang="pl-PL" sz="2200" dirty="0"/>
              <a:t>Możesz skorzystać z przygotowanego przez ZUS bezpłatnego </a:t>
            </a:r>
            <a:r>
              <a:rPr lang="pl-PL" sz="2200" b="1" dirty="0"/>
              <a:t>programu Płatnik albo aplikacji </a:t>
            </a:r>
            <a:r>
              <a:rPr lang="pl-PL" sz="2200" b="1" dirty="0" err="1"/>
              <a:t>ePłatnik</a:t>
            </a:r>
            <a:r>
              <a:rPr lang="pl-PL" sz="2200" b="1" dirty="0"/>
              <a:t> </a:t>
            </a:r>
            <a:br>
              <a:rPr lang="pl-PL" sz="2200" b="1" dirty="0"/>
            </a:br>
            <a:r>
              <a:rPr lang="pl-PL" sz="2200" b="1" dirty="0"/>
              <a:t>na portalu </a:t>
            </a:r>
            <a:r>
              <a:rPr lang="pl-PL" sz="2200" b="1" dirty="0" err="1"/>
              <a:t>eZUS</a:t>
            </a:r>
            <a:r>
              <a:rPr lang="pl-PL" sz="2200" dirty="0"/>
              <a:t>.</a:t>
            </a:r>
          </a:p>
        </p:txBody>
      </p:sp>
      <p:pic>
        <p:nvPicPr>
          <p:cNvPr id="5" name="Obraz 4" descr="Dwie pary rąk. Jedna dłoń maluje paznokcie drugiej osobie, a druga dłoń klika na ekranie laptopa przycisk: ZAPŁAĆ">
            <a:extLst>
              <a:ext uri="{FF2B5EF4-FFF2-40B4-BE49-F238E27FC236}">
                <a16:creationId xmlns:a16="http://schemas.microsoft.com/office/drawing/2014/main" id="{D56730A2-DC58-B277-A171-BAC2878CD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321" y="1562111"/>
            <a:ext cx="6487703" cy="458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81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58CF8-2432-F97B-2A6F-3167DD18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615" y="1195643"/>
            <a:ext cx="10515600" cy="732936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6EB539"/>
                </a:solidFill>
              </a:rPr>
              <a:t>Terminy opłacania składek i przekazywania dokumentów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01B2A67-D106-EAA2-498E-27CA04D64614}"/>
              </a:ext>
            </a:extLst>
          </p:cNvPr>
          <p:cNvSpPr txBox="1"/>
          <p:nvPr/>
        </p:nvSpPr>
        <p:spPr>
          <a:xfrm>
            <a:off x="947616" y="2223688"/>
            <a:ext cx="539289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/>
              <a:t>Opłacasz składki i przekazujesz dokumenty </a:t>
            </a:r>
            <a:br>
              <a:rPr lang="pl-PL" sz="2200" dirty="0"/>
            </a:br>
            <a:r>
              <a:rPr lang="pl-PL" sz="2200" dirty="0"/>
              <a:t>za dany miesiąc w terminie do:</a:t>
            </a:r>
          </a:p>
          <a:p>
            <a:pPr marL="342900" indent="-342900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b="1" dirty="0"/>
              <a:t>15 dnia </a:t>
            </a:r>
            <a:r>
              <a:rPr lang="pl-PL" sz="2200" dirty="0"/>
              <a:t>następnego miesiąca – </a:t>
            </a:r>
            <a:br>
              <a:rPr lang="pl-PL" sz="2200" dirty="0"/>
            </a:br>
            <a:r>
              <a:rPr lang="pl-PL" sz="2200" dirty="0"/>
              <a:t>m.in. jeśli prowadzisz spółkę kapitałową, spółdzielnię, stowarzyszenie, fundację;</a:t>
            </a:r>
          </a:p>
          <a:p>
            <a:pPr marL="342900" indent="-342900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b="1" dirty="0"/>
              <a:t>20 dnia </a:t>
            </a:r>
            <a:r>
              <a:rPr lang="pl-PL" sz="2200" dirty="0"/>
              <a:t>następnego miesiąca – </a:t>
            </a:r>
            <a:br>
              <a:rPr lang="pl-PL" sz="2200" dirty="0"/>
            </a:br>
            <a:r>
              <a:rPr lang="pl-PL" sz="2200" dirty="0"/>
              <a:t>m.in. jeśli opłacasz składki wyłącznie </a:t>
            </a:r>
            <a:br>
              <a:rPr lang="pl-PL" sz="2200" dirty="0"/>
            </a:br>
            <a:r>
              <a:rPr lang="pl-PL" sz="2200" dirty="0"/>
              <a:t>na własne ubezpieczenia, prowadzisz spółkę osobową.</a:t>
            </a:r>
          </a:p>
        </p:txBody>
      </p:sp>
      <p:pic>
        <p:nvPicPr>
          <p:cNvPr id="4" name="Obraz 3" descr="Fioletowy smartfon, z którego wychodzą cztery dymki cztery dymki z powiadomieniami: &quot;15.-&gt; składki&quot;; &quot;20. -&gt; deklaracja&quot;; ZUS i ikonka dzwoneczka">
            <a:extLst>
              <a:ext uri="{FF2B5EF4-FFF2-40B4-BE49-F238E27FC236}">
                <a16:creationId xmlns:a16="http://schemas.microsoft.com/office/drawing/2014/main" id="{2536EAC3-946B-A171-74DD-205878296F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074" y="1622611"/>
            <a:ext cx="7147454" cy="505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92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58CF8-2432-F97B-2A6F-3167DD18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615" y="1195643"/>
            <a:ext cx="10515600" cy="732936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6EB539"/>
                </a:solidFill>
              </a:rPr>
              <a:t>Dofinansowanie płatników składek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01B2A67-D106-EAA2-498E-27CA04D64614}"/>
              </a:ext>
            </a:extLst>
          </p:cNvPr>
          <p:cNvSpPr txBox="1"/>
          <p:nvPr/>
        </p:nvSpPr>
        <p:spPr>
          <a:xfrm>
            <a:off x="947615" y="1857001"/>
            <a:ext cx="71094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/>
              <a:t>Jeśli nie będziesz zalegać z opłacaniem składek w ZUS, możesz uzyskać </a:t>
            </a:r>
            <a:r>
              <a:rPr lang="pl-PL" sz="2200" b="1" dirty="0"/>
              <a:t>dofinansowanie na poprawę warunków bezpieczeństwa i higieny pracy w Twojej firmie</a:t>
            </a:r>
            <a:r>
              <a:rPr lang="pl-PL" sz="2200" dirty="0"/>
              <a:t>.</a:t>
            </a:r>
          </a:p>
          <a:p>
            <a:r>
              <a:rPr lang="pl-PL" sz="2200" dirty="0"/>
              <a:t>ZUS przyznaje dofinansowanie w ramach corocznego </a:t>
            </a:r>
            <a:r>
              <a:rPr lang="pl-PL" sz="2200" b="1" dirty="0"/>
              <a:t>konkursu na projekty dotyczące utrzymania zdolności </a:t>
            </a:r>
            <a:br>
              <a:rPr lang="pl-PL" sz="2200" b="1" dirty="0"/>
            </a:br>
            <a:r>
              <a:rPr lang="pl-PL" sz="2200" b="1" dirty="0"/>
              <a:t>do pracy przez cały okres aktywności zawodowej</a:t>
            </a:r>
            <a:r>
              <a:rPr lang="pl-PL" sz="2200" dirty="0"/>
              <a:t>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E02610F-B637-9C0E-D78B-A573E2D11811}"/>
              </a:ext>
            </a:extLst>
          </p:cNvPr>
          <p:cNvSpPr txBox="1"/>
          <p:nvPr/>
        </p:nvSpPr>
        <p:spPr>
          <a:xfrm>
            <a:off x="947615" y="4593206"/>
            <a:ext cx="101372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solidFill>
                  <a:srgbClr val="6EB539"/>
                </a:solidFill>
              </a:rPr>
              <a:t>Maksymalna kwota dofinansowania</a:t>
            </a:r>
            <a:r>
              <a:rPr lang="pl-PL" sz="2200" dirty="0">
                <a:solidFill>
                  <a:srgbClr val="6EB539"/>
                </a:solidFill>
              </a:rPr>
              <a:t>:</a:t>
            </a:r>
          </a:p>
          <a:p>
            <a:pPr marL="342900" indent="-342900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do </a:t>
            </a:r>
            <a:r>
              <a:rPr lang="pl-PL" sz="2200" b="1" dirty="0"/>
              <a:t>80%</a:t>
            </a:r>
            <a:r>
              <a:rPr lang="pl-PL" sz="2200" dirty="0"/>
              <a:t> szacowanej wartości projektu,</a:t>
            </a:r>
          </a:p>
          <a:p>
            <a:pPr marL="342900" indent="-342900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minimum </a:t>
            </a:r>
            <a:r>
              <a:rPr lang="pl-PL" sz="2200" b="1" dirty="0"/>
              <a:t>15 tys. zł</a:t>
            </a:r>
            <a:r>
              <a:rPr lang="pl-PL" sz="2200" dirty="0"/>
              <a:t>,</a:t>
            </a:r>
          </a:p>
          <a:p>
            <a:pPr marL="342900" indent="-342900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niewięcej niż </a:t>
            </a:r>
            <a:r>
              <a:rPr lang="pl-PL" sz="2200" b="1" dirty="0"/>
              <a:t>350 tys. zł</a:t>
            </a:r>
            <a:r>
              <a:rPr lang="pl-PL" sz="2200" dirty="0"/>
              <a:t>.</a:t>
            </a:r>
          </a:p>
        </p:txBody>
      </p:sp>
      <p:pic>
        <p:nvPicPr>
          <p:cNvPr id="6" name="Obraz 5" descr="Para: po lewej stronie stoi mężczyzna w stroju roboczym, a po prawej stronie stoi kobieta ubrana elegancko, która podaje mężczyźnie nowy strój roboczy i kask do pracy.">
            <a:extLst>
              <a:ext uri="{FF2B5EF4-FFF2-40B4-BE49-F238E27FC236}">
                <a16:creationId xmlns:a16="http://schemas.microsoft.com/office/drawing/2014/main" id="{677E9B86-B49C-69DD-7B98-D9A9582196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074" y="1462410"/>
            <a:ext cx="6476422" cy="457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17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58CF8-2432-F97B-2A6F-3167DD18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615" y="1115402"/>
            <a:ext cx="10515600" cy="1325563"/>
          </a:xfrm>
        </p:spPr>
        <p:txBody>
          <a:bodyPr/>
          <a:lstStyle/>
          <a:p>
            <a:r>
              <a:rPr lang="pl-PL" dirty="0">
                <a:solidFill>
                  <a:srgbClr val="6EB539"/>
                </a:solidFill>
              </a:rPr>
              <a:t>Lekcja 4: ABC przedsiębiorcy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B90B8E-2BA3-3B1B-2A6F-20FD83799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615" y="2926861"/>
            <a:ext cx="10515600" cy="2914040"/>
          </a:xfrm>
        </p:spPr>
        <p:txBody>
          <a:bodyPr/>
          <a:lstStyle/>
          <a:p>
            <a:pPr marL="358775" indent="-358775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dirty="0"/>
              <a:t>Rejestracja firmy  </a:t>
            </a:r>
          </a:p>
          <a:p>
            <a:pPr marL="358775" indent="-358775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dirty="0"/>
              <a:t>Zgłoszenie do ubezpieczeń  </a:t>
            </a:r>
          </a:p>
          <a:p>
            <a:pPr marL="358775" indent="-358775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dirty="0"/>
              <a:t>Ulgi w płaceniu składek  </a:t>
            </a:r>
          </a:p>
          <a:p>
            <a:pPr marL="358775" indent="-358775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dirty="0"/>
              <a:t>Rozliczenia z ZUS</a:t>
            </a:r>
          </a:p>
          <a:p>
            <a:endParaRPr lang="pl-PL" dirty="0"/>
          </a:p>
        </p:txBody>
      </p:sp>
      <p:pic>
        <p:nvPicPr>
          <p:cNvPr id="7" name="Obraz 6" descr="Fioletowy smartfon, z którego wychodzą cztery dymki cztery dymki z powiadomieniami: &quot;15.-&gt; składki&quot;; &quot;20. -&gt; deklaracja&quot;; ZUS i ikonka dzwoneczka">
            <a:extLst>
              <a:ext uri="{FF2B5EF4-FFF2-40B4-BE49-F238E27FC236}">
                <a16:creationId xmlns:a16="http://schemas.microsoft.com/office/drawing/2014/main" id="{DDB4896C-C703-F690-0D59-1EA302B605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80" y="2105523"/>
            <a:ext cx="5535489" cy="391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962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58CF8-2432-F97B-2A6F-3167DD18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615" y="1195643"/>
            <a:ext cx="10515600" cy="732936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6EB539"/>
                </a:solidFill>
              </a:rPr>
              <a:t>Rejestracja działalności gospodarczej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B90B8E-2BA3-3B1B-2A6F-20FD83799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615" y="2211754"/>
            <a:ext cx="5375031" cy="3707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200" dirty="0"/>
              <a:t>Działalność gospodarczą zarejestrujesz w urzędzie gminy lub miasta. Możesz też wysłać elektronicznie wniosek o wpis </a:t>
            </a:r>
            <a:br>
              <a:rPr lang="pl-PL" sz="2200" dirty="0"/>
            </a:br>
            <a:r>
              <a:rPr lang="pl-PL" sz="2200" dirty="0"/>
              <a:t>do CEIDG. Zgłosisz się w ten sposób także jako płatnik składek. </a:t>
            </a:r>
            <a:r>
              <a:rPr lang="pl-PL" sz="2200" b="1" dirty="0"/>
              <a:t>Zrobisz to na jednym wniosku CEIDG-1</a:t>
            </a:r>
            <a:r>
              <a:rPr lang="pl-PL" sz="2200" dirty="0"/>
              <a:t>.</a:t>
            </a:r>
          </a:p>
          <a:p>
            <a:pPr marL="0" indent="0">
              <a:buNone/>
            </a:pPr>
            <a:endParaRPr lang="pl-PL" sz="2200" dirty="0"/>
          </a:p>
          <a:p>
            <a:pPr marL="0" indent="0">
              <a:buNone/>
            </a:pPr>
            <a:r>
              <a:rPr lang="pl-PL" sz="2200" dirty="0"/>
              <a:t>CEIDG to Centralna Ewidencja i Informacja </a:t>
            </a:r>
            <a:br>
              <a:rPr lang="pl-PL" sz="2200" dirty="0"/>
            </a:br>
            <a:r>
              <a:rPr lang="pl-PL" sz="2200" dirty="0"/>
              <a:t>o Działalności Gospodarczej, czyli spis  przedsiębiorców.</a:t>
            </a:r>
          </a:p>
          <a:p>
            <a:pPr marL="0" indent="0">
              <a:buNone/>
            </a:pPr>
            <a:endParaRPr lang="pl-PL" dirty="0">
              <a:solidFill>
                <a:srgbClr val="70357A"/>
              </a:solidFill>
            </a:endParaRPr>
          </a:p>
          <a:p>
            <a:endParaRPr lang="pl-PL" dirty="0"/>
          </a:p>
        </p:txBody>
      </p:sp>
      <p:pic>
        <p:nvPicPr>
          <p:cNvPr id="5" name="Obraz 4" descr="Młoda dziewczyna, która trzyma laptopa na kolanach i siedzi oparta o szafkę na której stoi mały pies. Zza laptopa wystaje pyszczek drugiego, większego psa.">
            <a:extLst>
              <a:ext uri="{FF2B5EF4-FFF2-40B4-BE49-F238E27FC236}">
                <a16:creationId xmlns:a16="http://schemas.microsoft.com/office/drawing/2014/main" id="{21E7F07F-BA9A-1A90-6855-1F12D0491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897" y="1677242"/>
            <a:ext cx="6822710" cy="4822092"/>
          </a:xfrm>
          <a:prstGeom prst="rect">
            <a:avLst/>
          </a:prstGeom>
        </p:spPr>
      </p:pic>
      <p:sp>
        <p:nvSpPr>
          <p:cNvPr id="9" name="object 12">
            <a:extLst>
              <a:ext uri="{FF2B5EF4-FFF2-40B4-BE49-F238E27FC236}">
                <a16:creationId xmlns:a16="http://schemas.microsoft.com/office/drawing/2014/main" id="{FD4DF75C-A569-AF9A-D79E-9B1F47553242}"/>
              </a:ext>
            </a:extLst>
          </p:cNvPr>
          <p:cNvSpPr/>
          <p:nvPr/>
        </p:nvSpPr>
        <p:spPr>
          <a:xfrm>
            <a:off x="1049770" y="4275012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70357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172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58CF8-2432-F97B-2A6F-3167DD18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615" y="1195643"/>
            <a:ext cx="10515600" cy="732936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6EB539"/>
                </a:solidFill>
              </a:rPr>
              <a:t>Zgłoszenie do ubezpieczeń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B90B8E-2BA3-3B1B-2A6F-20FD83799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614" y="1886747"/>
            <a:ext cx="10698045" cy="4422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200" dirty="0"/>
              <a:t>Przy rejestracji firmy w urzędzie gminy lub miasta (wraz z wnioskiem CEIDG-1) </a:t>
            </a:r>
            <a:br>
              <a:rPr lang="pl-PL" sz="2200" dirty="0"/>
            </a:br>
            <a:r>
              <a:rPr lang="pl-PL" sz="2200" dirty="0"/>
              <a:t>możesz też złożyć odpowiednie dokumenty i zgłosić:</a:t>
            </a:r>
          </a:p>
          <a:p>
            <a:pPr marL="358775" indent="-358775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b="1" dirty="0"/>
              <a:t>siebie</a:t>
            </a:r>
            <a:r>
              <a:rPr lang="pl-PL" sz="2200" dirty="0"/>
              <a:t> do ubezpieczeń społecznych i ubezpieczenia zdrowotnego </a:t>
            </a:r>
            <a:br>
              <a:rPr lang="pl-PL" sz="2200" dirty="0"/>
            </a:br>
            <a:r>
              <a:rPr lang="pl-PL" sz="2200" dirty="0"/>
              <a:t>(lub tylko do ubezpieczenia zdrowotnego) – na formularzu ZUS ZUA lub ZUS ZZA;</a:t>
            </a:r>
          </a:p>
          <a:p>
            <a:pPr marL="358775" indent="-358775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b="1" dirty="0"/>
              <a:t>członków swojej rodziny </a:t>
            </a:r>
            <a:r>
              <a:rPr lang="pl-PL" sz="2200" dirty="0"/>
              <a:t>do ubezpieczenia zdrowotnego – na formularzu ZUS ZCNA;</a:t>
            </a:r>
          </a:p>
          <a:p>
            <a:pPr marL="358775" indent="-358775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b="1" dirty="0"/>
              <a:t>zatrudnione osoby</a:t>
            </a:r>
            <a:r>
              <a:rPr lang="pl-PL" sz="2200" dirty="0"/>
              <a:t>, m.in. pracowników, zleceniobiorców, osoby współpracujące, </a:t>
            </a:r>
            <a:br>
              <a:rPr lang="pl-PL" sz="2200" dirty="0"/>
            </a:br>
            <a:r>
              <a:rPr lang="pl-PL" sz="2200" dirty="0"/>
              <a:t>do ubezpieczeń społecznych i ubezpieczenia zdrowotnego albo tylko </a:t>
            </a:r>
            <a:br>
              <a:rPr lang="pl-PL" sz="2200" dirty="0"/>
            </a:br>
            <a:r>
              <a:rPr lang="pl-PL" sz="2200" dirty="0"/>
              <a:t>do ubezpieczenia zdrowotnego – na formularzu ZUS ZUA lub ZUS ZZA;</a:t>
            </a:r>
          </a:p>
          <a:p>
            <a:pPr marL="358775" indent="-358775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b="1" dirty="0"/>
              <a:t>członków rodziny zatrudnionych osób </a:t>
            </a:r>
            <a:r>
              <a:rPr lang="pl-PL" sz="2200" dirty="0"/>
              <a:t>do ubezpieczenia zdrowotnego – </a:t>
            </a:r>
            <a:br>
              <a:rPr lang="pl-PL" sz="2200" dirty="0"/>
            </a:br>
            <a:r>
              <a:rPr lang="pl-PL" sz="2200" dirty="0"/>
              <a:t>na formularzu ZUS ZCNA.</a:t>
            </a:r>
          </a:p>
          <a:p>
            <a:pPr marL="0" indent="0">
              <a:buNone/>
            </a:pPr>
            <a:r>
              <a:rPr lang="pl-PL" sz="2200" dirty="0"/>
              <a:t>Możesz to również zrobić bezpośrednio w placówce ZUS, listownie albo elektronicznie (przez program Płatnik lub aplikację e-Płatnik).</a:t>
            </a:r>
          </a:p>
          <a:p>
            <a:pPr marL="0" indent="0">
              <a:buNone/>
            </a:pPr>
            <a:endParaRPr lang="pl-PL" sz="2200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2046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58CF8-2432-F97B-2A6F-3167DD18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615" y="1195643"/>
            <a:ext cx="10515600" cy="732936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6EB539"/>
                </a:solidFill>
              </a:rPr>
              <a:t>Obowiązkowe ubezpieczenia  przedsiębiorcy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B90B8E-2BA3-3B1B-2A6F-20FD83799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162" y="2504706"/>
            <a:ext cx="4570161" cy="3786801"/>
          </a:xfrm>
        </p:spPr>
        <p:txBody>
          <a:bodyPr>
            <a:normAutofit/>
          </a:bodyPr>
          <a:lstStyle/>
          <a:p>
            <a:pPr marL="358775" indent="-358775">
              <a:lnSpc>
                <a:spcPct val="100000"/>
              </a:lnSpc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600" dirty="0"/>
              <a:t>ubezpieczenia społeczne:</a:t>
            </a:r>
          </a:p>
          <a:p>
            <a:pPr lvl="1">
              <a:lnSpc>
                <a:spcPct val="100000"/>
              </a:lnSpc>
            </a:pPr>
            <a:r>
              <a:rPr lang="pl-PL" sz="2600" dirty="0"/>
              <a:t>emerytalne,</a:t>
            </a:r>
          </a:p>
          <a:p>
            <a:pPr lvl="1">
              <a:lnSpc>
                <a:spcPct val="100000"/>
              </a:lnSpc>
            </a:pPr>
            <a:r>
              <a:rPr lang="pl-PL" sz="2600" dirty="0"/>
              <a:t>rentowe,</a:t>
            </a:r>
          </a:p>
          <a:p>
            <a:pPr lvl="1">
              <a:lnSpc>
                <a:spcPct val="100000"/>
              </a:lnSpc>
            </a:pPr>
            <a:r>
              <a:rPr lang="pl-PL" sz="2600" dirty="0"/>
              <a:t>wypadkowe;</a:t>
            </a:r>
          </a:p>
          <a:p>
            <a:pPr marL="358775" indent="-358775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pl-PL" sz="2600" dirty="0"/>
          </a:p>
          <a:p>
            <a:pPr marL="358775" indent="-358775">
              <a:lnSpc>
                <a:spcPct val="100000"/>
              </a:lnSpc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600" dirty="0"/>
              <a:t>ubezpieczenie zdrowotne.</a:t>
            </a:r>
          </a:p>
        </p:txBody>
      </p:sp>
      <p:pic>
        <p:nvPicPr>
          <p:cNvPr id="5" name="Obraz 4" descr="Dwójka mężczyzn: obaj leżą w łóżkach, obok siebie. Po lewej stronie leży młody chłopak i trzyma kubek z herbatą z którego wyskakuje dymek z napisem: 60%. A mężczyzna po prawej stronie jest starszy i również trzyma kubek z herbatą tylko, że z niej wyskakuje dymek z napisem 100%">
            <a:extLst>
              <a:ext uri="{FF2B5EF4-FFF2-40B4-BE49-F238E27FC236}">
                <a16:creationId xmlns:a16="http://schemas.microsoft.com/office/drawing/2014/main" id="{2F5B20E0-FE76-B179-D30B-D0D9D08135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569" y="1771770"/>
            <a:ext cx="6124632" cy="432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21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58CF8-2432-F97B-2A6F-3167DD18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615" y="1195643"/>
            <a:ext cx="10515600" cy="732936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6EB539"/>
                </a:solidFill>
              </a:rPr>
              <a:t>Dobrowolne ubezpieczenie przedsiębiorcy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B90B8E-2BA3-3B1B-2A6F-20FD83799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8389" y="2847327"/>
            <a:ext cx="5032839" cy="1883956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pl-PL" sz="3400" dirty="0"/>
              <a:t>Jeśli przystąpisz do </a:t>
            </a:r>
            <a:r>
              <a:rPr lang="pl-PL" sz="3400" b="1" dirty="0"/>
              <a:t>ubezpieczenia chorobowego</a:t>
            </a:r>
            <a:r>
              <a:rPr lang="pl-PL" sz="3400" dirty="0"/>
              <a:t>, możesz korzystać </a:t>
            </a:r>
            <a:br>
              <a:rPr lang="pl-PL" sz="3400" dirty="0"/>
            </a:br>
            <a:r>
              <a:rPr lang="pl-PL" sz="3400" dirty="0"/>
              <a:t>ze świadczeń w razie choroby </a:t>
            </a:r>
            <a:br>
              <a:rPr lang="pl-PL" sz="3400" dirty="0"/>
            </a:br>
            <a:r>
              <a:rPr lang="pl-PL" sz="3400" dirty="0"/>
              <a:t>i macierzyństwa.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pic>
        <p:nvPicPr>
          <p:cNvPr id="6" name="Obraz 5" descr="Mężczyzna trzymający piłę mechaniczną, który stoi obok stosu drewna. Z jego głowy wychodzi chmurka dymku w której jest pokazane chore dziecko leżące w łóżku.">
            <a:extLst>
              <a:ext uri="{FF2B5EF4-FFF2-40B4-BE49-F238E27FC236}">
                <a16:creationId xmlns:a16="http://schemas.microsoft.com/office/drawing/2014/main" id="{E7377781-F248-3371-5687-76C454EAB7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47656"/>
            <a:ext cx="5429870" cy="383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190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58CF8-2432-F97B-2A6F-3167DD18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615" y="1195643"/>
            <a:ext cx="10515600" cy="732936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6EB539"/>
                </a:solidFill>
              </a:rPr>
              <a:t>Składki przedsiębiorcy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01B2A67-D106-EAA2-498E-27CA04D64614}"/>
              </a:ext>
            </a:extLst>
          </p:cNvPr>
          <p:cNvSpPr txBox="1"/>
          <p:nvPr/>
        </p:nvSpPr>
        <p:spPr>
          <a:xfrm>
            <a:off x="947615" y="1789626"/>
            <a:ext cx="1025378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/>
              <a:t>Składki na ubezpieczenia społeczne będziesz naliczać za siebie od co najmniej </a:t>
            </a:r>
            <a:r>
              <a:rPr lang="pl-PL" sz="2200" b="1" dirty="0"/>
              <a:t>60% prognozowanego przeciętnego wynagrodzenia miesięcznego</a:t>
            </a:r>
            <a:r>
              <a:rPr lang="pl-PL" sz="2200" dirty="0"/>
              <a:t>.</a:t>
            </a:r>
          </a:p>
          <a:p>
            <a:r>
              <a:rPr lang="pl-PL" sz="2200" dirty="0"/>
              <a:t>Jeśli jednak spełnisz warunki określone w przepisach, możesz skorzystać z:</a:t>
            </a:r>
          </a:p>
          <a:p>
            <a:pPr marL="342900" indent="-342900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ulgi na start,  </a:t>
            </a:r>
          </a:p>
          <a:p>
            <a:pPr marL="342900" indent="-342900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preferencyjnych składek, </a:t>
            </a:r>
          </a:p>
          <a:p>
            <a:pPr marL="342900" indent="-342900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małego ZUS+,</a:t>
            </a:r>
          </a:p>
          <a:p>
            <a:pPr marL="342900" indent="-342900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zwolnienia ze składek dla emerytów,</a:t>
            </a:r>
          </a:p>
          <a:p>
            <a:pPr marL="342900" indent="-342900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wakacji składkowych.</a:t>
            </a:r>
          </a:p>
          <a:p>
            <a:endParaRPr lang="pl-PL" sz="2200" dirty="0"/>
          </a:p>
          <a:p>
            <a:r>
              <a:rPr lang="pl-PL" sz="2200" b="1" dirty="0"/>
              <a:t>Jeśli będziesz korzystać z ulgi na start, preferencyjnych składek </a:t>
            </a:r>
            <a:br>
              <a:rPr lang="pl-PL" sz="2200" b="1" dirty="0"/>
            </a:br>
            <a:r>
              <a:rPr lang="pl-PL" sz="2200" b="1" dirty="0"/>
              <a:t>czy małego ZUS+, musisz liczyć się z konsekwencjami – będziesz mieć niższe świadczenia z ubezpieczeń społecznych lub w ogóle ich nie dostaniesz.</a:t>
            </a: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C2AEEF-76B7-20CC-BED8-C6284AF8D114}"/>
              </a:ext>
            </a:extLst>
          </p:cNvPr>
          <p:cNvSpPr/>
          <p:nvPr/>
        </p:nvSpPr>
        <p:spPr>
          <a:xfrm>
            <a:off x="1045287" y="4593258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70357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1" name="Obraz 10" descr="Dwójka mężczyzn: obaj leżą w łóżkach, obok siebie. Po lewej stronie leży młody chłopak i trzyma kubek z herbatą z którego wyskakuje dymek z napisem: 60%. A mężczyzna po prawej stronie jest starszy i również trzyma kubek z herbatą tylko, że z niej wyskakuje dymek z napisem 100%">
            <a:extLst>
              <a:ext uri="{FF2B5EF4-FFF2-40B4-BE49-F238E27FC236}">
                <a16:creationId xmlns:a16="http://schemas.microsoft.com/office/drawing/2014/main" id="{DD03A999-F4FB-2C42-9BCA-CC445EEF0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876" y="2495653"/>
            <a:ext cx="4206184" cy="297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832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58CF8-2432-F97B-2A6F-3167DD18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615" y="1195643"/>
            <a:ext cx="10515600" cy="732936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6EB539"/>
                </a:solidFill>
              </a:rPr>
              <a:t>Ulga na start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01B2A67-D106-EAA2-498E-27CA04D64614}"/>
              </a:ext>
            </a:extLst>
          </p:cNvPr>
          <p:cNvSpPr txBox="1"/>
          <p:nvPr/>
        </p:nvSpPr>
        <p:spPr>
          <a:xfrm>
            <a:off x="947614" y="1874791"/>
            <a:ext cx="770467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/>
              <a:t>Możesz przez </a:t>
            </a:r>
            <a:r>
              <a:rPr lang="pl-PL" sz="2200" b="1" dirty="0"/>
              <a:t>6 miesięcy </a:t>
            </a:r>
            <a:r>
              <a:rPr lang="pl-PL" sz="2200" dirty="0"/>
              <a:t>od rozpoczęcia działalności firmy </a:t>
            </a:r>
            <a:br>
              <a:rPr lang="pl-PL" sz="2200" dirty="0"/>
            </a:br>
            <a:r>
              <a:rPr lang="pl-PL" sz="2200" dirty="0"/>
              <a:t>nie płacić składek na ubezpieczenia społeczne, jeśli:</a:t>
            </a:r>
          </a:p>
          <a:p>
            <a:pPr marL="342900" indent="-342900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rozpoczniesz działalność gospodarczą po raz pierwszy </a:t>
            </a:r>
            <a:br>
              <a:rPr lang="pl-PL" sz="2200" dirty="0"/>
            </a:br>
            <a:r>
              <a:rPr lang="pl-PL" sz="2200" dirty="0"/>
              <a:t>albo ponownie po co najmniej 60 miesiącach od ostatniego jej zawieszenia lub zakończenia;</a:t>
            </a:r>
          </a:p>
          <a:p>
            <a:pPr marL="342900" indent="-342900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nie wykonujesz dla byłego pracodawcy tego, co robiłeś </a:t>
            </a:r>
            <a:br>
              <a:rPr lang="pl-PL" sz="2200" dirty="0"/>
            </a:br>
            <a:r>
              <a:rPr lang="pl-PL" sz="2200" dirty="0"/>
              <a:t>dla niego jako pracownik w tym lub w poprzednim roku.</a:t>
            </a: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C2AEEF-76B7-20CC-BED8-C6284AF8D114}"/>
              </a:ext>
            </a:extLst>
          </p:cNvPr>
          <p:cNvSpPr/>
          <p:nvPr/>
        </p:nvSpPr>
        <p:spPr>
          <a:xfrm>
            <a:off x="1063216" y="4509236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70357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0260477-A724-74AF-B922-F68E180706F8}"/>
              </a:ext>
            </a:extLst>
          </p:cNvPr>
          <p:cNvSpPr txBox="1"/>
          <p:nvPr/>
        </p:nvSpPr>
        <p:spPr>
          <a:xfrm>
            <a:off x="969107" y="4509236"/>
            <a:ext cx="102537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200" dirty="0"/>
          </a:p>
          <a:p>
            <a:r>
              <a:rPr lang="pl-PL" sz="2200" dirty="0"/>
              <a:t>Skutki korzystania z ulgi na start:</a:t>
            </a:r>
          </a:p>
          <a:p>
            <a:r>
              <a:rPr lang="pl-PL" sz="2200" b="1" dirty="0"/>
              <a:t>brak składek to brak jakiejkolwiek ochrony w postaci świadczeń z ubezpieczeń społecznych.</a:t>
            </a:r>
          </a:p>
        </p:txBody>
      </p:sp>
      <p:pic>
        <p:nvPicPr>
          <p:cNvPr id="5" name="Obraz 4" descr="mężczyzna w kasku ma na sobie plecak odrzutowy i leci do góry. Na plecaku napis &quot;6 miesięcy&quot;&#10;">
            <a:extLst>
              <a:ext uri="{FF2B5EF4-FFF2-40B4-BE49-F238E27FC236}">
                <a16:creationId xmlns:a16="http://schemas.microsoft.com/office/drawing/2014/main" id="{EF8CFEFC-B7CE-4871-95FC-983638359B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473" y="1661223"/>
            <a:ext cx="4407891" cy="311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075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58CF8-2432-F97B-2A6F-3167DD18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827" y="1172047"/>
            <a:ext cx="10515600" cy="732936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6EB539"/>
                </a:solidFill>
              </a:rPr>
              <a:t>Preferencyjne składki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01B2A67-D106-EAA2-498E-27CA04D64614}"/>
              </a:ext>
            </a:extLst>
          </p:cNvPr>
          <p:cNvSpPr txBox="1"/>
          <p:nvPr/>
        </p:nvSpPr>
        <p:spPr>
          <a:xfrm>
            <a:off x="876827" y="1736239"/>
            <a:ext cx="1063871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/>
              <a:t>Gdy zaczniesz prowadzić działalność albo przestaniesz korzystać z ulgi na start, </a:t>
            </a:r>
            <a:br>
              <a:rPr lang="pl-PL" sz="2200" dirty="0"/>
            </a:br>
            <a:r>
              <a:rPr lang="pl-PL" sz="2200" dirty="0"/>
              <a:t>przez </a:t>
            </a:r>
            <a:r>
              <a:rPr lang="pl-PL" sz="2200" b="1" dirty="0"/>
              <a:t>24 miesiące </a:t>
            </a:r>
            <a:r>
              <a:rPr lang="pl-PL" sz="2200" dirty="0"/>
              <a:t>składki na ubezpieczenia społeczne obliczasz od podanej </a:t>
            </a:r>
            <a:br>
              <a:rPr lang="pl-PL" sz="2200" dirty="0"/>
            </a:br>
            <a:r>
              <a:rPr lang="pl-PL" sz="2200" dirty="0"/>
              <a:t>przez siebie kwoty – </a:t>
            </a:r>
            <a:r>
              <a:rPr lang="pl-PL" sz="2200" dirty="0" err="1"/>
              <a:t>nieniższej</a:t>
            </a:r>
            <a:r>
              <a:rPr lang="pl-PL" sz="2200" dirty="0"/>
              <a:t> niż </a:t>
            </a:r>
            <a:r>
              <a:rPr lang="pl-PL" sz="2200" b="1" dirty="0"/>
              <a:t>30% minimalnego wynagrodzenia</a:t>
            </a:r>
            <a:r>
              <a:rPr lang="pl-PL" sz="2200" dirty="0"/>
              <a:t>, jeśli:</a:t>
            </a:r>
          </a:p>
          <a:p>
            <a:pPr marL="342900" indent="-342900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w ostatnich 60 miesiącach przed rozpoczęciem działalności gospodarczej nie prowadziłeś pozarolniczej działalności (nie prowadziłeś więc działalności gospodarczej, ale także nie byłeś np. wspólnikiem jednoosobowej spółki </a:t>
            </a:r>
            <a:br>
              <a:rPr lang="pl-PL" sz="2200" dirty="0"/>
            </a:br>
            <a:r>
              <a:rPr lang="pl-PL" sz="2200" dirty="0"/>
              <a:t>z ograniczoną odpowiedzialnością, wspólnikiem spółki jawnej, twórcą czy artystą);</a:t>
            </a:r>
          </a:p>
          <a:p>
            <a:pPr marL="342900" indent="-342900">
              <a:buClr>
                <a:srgbClr val="6EB539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nie będziesz wykonywał na rzecz byłego pracodawcy tego, co robiłeś dla niego jako pracownik w roku założenia działalności lub w roku poprzednim.</a:t>
            </a: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C2AEEF-76B7-20CC-BED8-C6284AF8D114}"/>
              </a:ext>
            </a:extLst>
          </p:cNvPr>
          <p:cNvSpPr/>
          <p:nvPr/>
        </p:nvSpPr>
        <p:spPr>
          <a:xfrm>
            <a:off x="1044597" y="5043131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70357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A5D934E-D6D9-4AF4-9BBA-61DD0B1D7F1D}"/>
              </a:ext>
            </a:extLst>
          </p:cNvPr>
          <p:cNvSpPr txBox="1"/>
          <p:nvPr/>
        </p:nvSpPr>
        <p:spPr>
          <a:xfrm>
            <a:off x="969107" y="4957269"/>
            <a:ext cx="102537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200" dirty="0"/>
          </a:p>
          <a:p>
            <a:r>
              <a:rPr lang="pl-PL" sz="2200" dirty="0"/>
              <a:t>Skutki płacenia preferencyjnych składek: </a:t>
            </a:r>
            <a:r>
              <a:rPr lang="pl-PL" sz="2200" b="1" dirty="0"/>
              <a:t>niższe składki to niższe świadczenia </a:t>
            </a:r>
            <a:br>
              <a:rPr lang="pl-PL" sz="2200" b="1" dirty="0"/>
            </a:br>
            <a:r>
              <a:rPr lang="pl-PL" sz="2200" b="1" dirty="0"/>
              <a:t>z ubezpieczeń społecznych</a:t>
            </a:r>
            <a:r>
              <a:rPr lang="pl-PL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82500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1036</Words>
  <Application>Microsoft Office PowerPoint</Application>
  <PresentationFormat>Panoramiczny</PresentationFormat>
  <Paragraphs>98</Paragraphs>
  <Slides>17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Wingdings</vt:lpstr>
      <vt:lpstr>Motyw pakietu Office</vt:lpstr>
      <vt:lpstr>Prezentacja programu PowerPoint</vt:lpstr>
      <vt:lpstr>Lekcja 4: ABC przedsiębiorcy</vt:lpstr>
      <vt:lpstr>Rejestracja działalności gospodarczej</vt:lpstr>
      <vt:lpstr>Zgłoszenie do ubezpieczeń</vt:lpstr>
      <vt:lpstr>Obowiązkowe ubezpieczenia  przedsiębiorcy</vt:lpstr>
      <vt:lpstr>Dobrowolne ubezpieczenie przedsiębiorcy</vt:lpstr>
      <vt:lpstr>Składki przedsiębiorcy</vt:lpstr>
      <vt:lpstr>Ulga na start</vt:lpstr>
      <vt:lpstr>Preferencyjne składki</vt:lpstr>
      <vt:lpstr>Mały ZUS+</vt:lpstr>
      <vt:lpstr>Działalność nieewidencjonowana (nierejestrowana)</vt:lpstr>
      <vt:lpstr>Minimalne kwoty składek na ubezpieczenia społeczne przedsiębiorcy (bez ubezpieczenia chorobowego)</vt:lpstr>
      <vt:lpstr>Wyższe składki to wyższe świadczenia</vt:lpstr>
      <vt:lpstr>Zgłoszenie osób zatrudnionych</vt:lpstr>
      <vt:lpstr>Rozliczenia z ZUS</vt:lpstr>
      <vt:lpstr>Terminy opłacania składek i przekazywania dokumentów</vt:lpstr>
      <vt:lpstr>Dofinansowanie płatników składek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Kasietczuk, Marzena</dc:creator>
  <cp:lastModifiedBy>Balcerak, Julia</cp:lastModifiedBy>
  <cp:revision>48</cp:revision>
  <dcterms:created xsi:type="dcterms:W3CDTF">2026-06-02T08:13:22Z</dcterms:created>
  <dcterms:modified xsi:type="dcterms:W3CDTF">2026-08-27T09:25:13Z</dcterms:modified>
</cp:coreProperties>
</file>