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76" r:id="rId1"/>
  </p:sldMasterIdLst>
  <p:sldIdLst>
    <p:sldId id="256" r:id="rId2"/>
    <p:sldId id="257" r:id="rId3"/>
    <p:sldId id="262" r:id="rId4"/>
    <p:sldId id="263" r:id="rId5"/>
    <p:sldId id="272" r:id="rId6"/>
    <p:sldId id="274" r:id="rId7"/>
    <p:sldId id="273" r:id="rId8"/>
    <p:sldId id="266" r:id="rId9"/>
    <p:sldId id="275" r:id="rId10"/>
    <p:sldId id="278" r:id="rId11"/>
    <p:sldId id="270" r:id="rId12"/>
  </p:sldIdLst>
  <p:sldSz cx="9144000" cy="6858000" type="screen4x3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7" autoAdjust="0"/>
  </p:normalViewPr>
  <p:slideViewPr>
    <p:cSldViewPr>
      <p:cViewPr>
        <p:scale>
          <a:sx n="107" d="100"/>
          <a:sy n="107" d="100"/>
        </p:scale>
        <p:origin x="-84" y="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FF872-10AF-4644-B537-DBA1E834A0ED}" type="datetimeFigureOut">
              <a:rPr lang="pl-PL" smtClean="0"/>
              <a:pPr/>
              <a:t>2013-04-22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3B408-9D48-4180-A637-35A2D4CA82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FF872-10AF-4644-B537-DBA1E834A0ED}" type="datetimeFigureOut">
              <a:rPr lang="pl-PL" smtClean="0"/>
              <a:pPr/>
              <a:t>2013-04-22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3B408-9D48-4180-A637-35A2D4CA82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FF872-10AF-4644-B537-DBA1E834A0ED}" type="datetimeFigureOut">
              <a:rPr lang="pl-PL" smtClean="0"/>
              <a:pPr/>
              <a:t>2013-04-22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3B408-9D48-4180-A637-35A2D4CA82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FF872-10AF-4644-B537-DBA1E834A0ED}" type="datetimeFigureOut">
              <a:rPr lang="pl-PL" smtClean="0"/>
              <a:pPr/>
              <a:t>2013-04-22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3B408-9D48-4180-A637-35A2D4CA82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FF872-10AF-4644-B537-DBA1E834A0ED}" type="datetimeFigureOut">
              <a:rPr lang="pl-PL" smtClean="0"/>
              <a:pPr/>
              <a:t>2013-04-22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3B408-9D48-4180-A637-35A2D4CA82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FF872-10AF-4644-B537-DBA1E834A0ED}" type="datetimeFigureOut">
              <a:rPr lang="pl-PL" smtClean="0"/>
              <a:pPr/>
              <a:t>2013-04-22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3B408-9D48-4180-A637-35A2D4CA82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FF872-10AF-4644-B537-DBA1E834A0ED}" type="datetimeFigureOut">
              <a:rPr lang="pl-PL" smtClean="0"/>
              <a:pPr/>
              <a:t>2013-04-22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3B408-9D48-4180-A637-35A2D4CA82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FF872-10AF-4644-B537-DBA1E834A0ED}" type="datetimeFigureOut">
              <a:rPr lang="pl-PL" smtClean="0"/>
              <a:pPr/>
              <a:t>2013-04-22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3B408-9D48-4180-A637-35A2D4CA82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FF872-10AF-4644-B537-DBA1E834A0ED}" type="datetimeFigureOut">
              <a:rPr lang="pl-PL" smtClean="0"/>
              <a:pPr/>
              <a:t>2013-04-22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3B408-9D48-4180-A637-35A2D4CA82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FF872-10AF-4644-B537-DBA1E834A0ED}" type="datetimeFigureOut">
              <a:rPr lang="pl-PL" smtClean="0"/>
              <a:pPr/>
              <a:t>2013-04-22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3B408-9D48-4180-A637-35A2D4CA82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e ściętym i zaokrąglonym rogi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ójkąt prostokątny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FF872-10AF-4644-B537-DBA1E834A0ED}" type="datetimeFigureOut">
              <a:rPr lang="pl-PL" smtClean="0"/>
              <a:pPr/>
              <a:t>2013-04-22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573B408-9D48-4180-A637-35A2D4CA82C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10" name="Dowolny kształt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Dowolny kształt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owolny kształt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67FF872-10AF-4644-B537-DBA1E834A0ED}" type="datetimeFigureOut">
              <a:rPr lang="pl-PL" smtClean="0"/>
              <a:pPr/>
              <a:t>2013-04-22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573B408-9D48-4180-A637-35A2D4CA82C6}" type="slidenum">
              <a:rPr lang="pl-PL" smtClean="0"/>
              <a:pPr/>
              <a:t>‹#›</a:t>
            </a:fld>
            <a:endParaRPr lang="pl-PL"/>
          </a:p>
        </p:txBody>
      </p:sp>
      <p:grpSp>
        <p:nvGrpSpPr>
          <p:cNvPr id="2" name="Grup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Dowolny kształt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Dowolny kształt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77" r:id="rId1"/>
    <p:sldLayoutId id="2147484178" r:id="rId2"/>
    <p:sldLayoutId id="2147484179" r:id="rId3"/>
    <p:sldLayoutId id="2147484180" r:id="rId4"/>
    <p:sldLayoutId id="2147484181" r:id="rId5"/>
    <p:sldLayoutId id="2147484182" r:id="rId6"/>
    <p:sldLayoutId id="2147484183" r:id="rId7"/>
    <p:sldLayoutId id="2147484184" r:id="rId8"/>
    <p:sldLayoutId id="2147484185" r:id="rId9"/>
    <p:sldLayoutId id="2147484186" r:id="rId10"/>
    <p:sldLayoutId id="214748418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l-PL" sz="4800" dirty="0" smtClean="0"/>
              <a:t/>
            </a:r>
            <a:br>
              <a:rPr lang="pl-PL" sz="4800" dirty="0" smtClean="0"/>
            </a:br>
            <a:r>
              <a:rPr lang="pl-PL" sz="4800" dirty="0" smtClean="0"/>
              <a:t/>
            </a:r>
            <a:br>
              <a:rPr lang="pl-PL" sz="4800" dirty="0" smtClean="0"/>
            </a:br>
            <a:r>
              <a:rPr lang="pl-PL" sz="4800" dirty="0"/>
              <a:t/>
            </a:r>
            <a:br>
              <a:rPr lang="pl-PL" sz="4800" dirty="0"/>
            </a:br>
            <a:r>
              <a:rPr lang="pl-PL" sz="4800" dirty="0" smtClean="0"/>
              <a:t/>
            </a:r>
            <a:br>
              <a:rPr lang="pl-PL" sz="4800" dirty="0" smtClean="0"/>
            </a:br>
            <a:r>
              <a:rPr lang="pl-PL" sz="4800" dirty="0" smtClean="0"/>
              <a:t/>
            </a:r>
            <a:br>
              <a:rPr lang="pl-PL" sz="4800" dirty="0" smtClean="0"/>
            </a:br>
            <a:endParaRPr lang="pl-PL" sz="4800" dirty="0"/>
          </a:p>
        </p:txBody>
      </p:sp>
      <p:sp>
        <p:nvSpPr>
          <p:cNvPr id="11" name="Symbol zastępczy tekstu 10"/>
          <p:cNvSpPr>
            <a:spLocks noGrp="1"/>
          </p:cNvSpPr>
          <p:nvPr>
            <p:ph type="body" idx="1"/>
          </p:nvPr>
        </p:nvSpPr>
        <p:spPr>
          <a:xfrm>
            <a:off x="530352" y="1785926"/>
            <a:ext cx="7772400" cy="2428450"/>
          </a:xfrm>
        </p:spPr>
        <p:txBody>
          <a:bodyPr>
            <a:noAutofit/>
          </a:bodyPr>
          <a:lstStyle/>
          <a:p>
            <a:pPr algn="ctr"/>
            <a:r>
              <a:rPr lang="pl-PL" sz="4000" b="1" dirty="0" smtClean="0">
                <a:latin typeface="Times New Roman" pitchFamily="18" charset="0"/>
                <a:cs typeface="Times New Roman" pitchFamily="18" charset="0"/>
              </a:rPr>
              <a:t>SSE MOVE</a:t>
            </a:r>
            <a:r>
              <a:rPr lang="pl-PL" sz="4000" dirty="0" smtClean="0">
                <a:latin typeface="+mj-lt"/>
              </a:rPr>
              <a:t>: </a:t>
            </a:r>
            <a:r>
              <a:rPr lang="pl-PL" sz="3200" dirty="0" smtClean="0">
                <a:latin typeface="+mj-lt"/>
              </a:rPr>
              <a:t>wyniki projektu </a:t>
            </a:r>
            <a:br>
              <a:rPr lang="pl-PL" sz="3200" dirty="0" smtClean="0">
                <a:latin typeface="+mj-lt"/>
              </a:rPr>
            </a:br>
            <a:r>
              <a:rPr lang="pl-PL" sz="3200" dirty="0" smtClean="0">
                <a:latin typeface="+mj-lt"/>
              </a:rPr>
              <a:t>w obszarze świadczeń z tytułu </a:t>
            </a:r>
          </a:p>
          <a:p>
            <a:pPr algn="ctr"/>
            <a:r>
              <a:rPr lang="pl-PL" sz="3200" dirty="0" smtClean="0">
                <a:latin typeface="+mj-lt"/>
              </a:rPr>
              <a:t>choroby i macierzyństwa </a:t>
            </a:r>
          </a:p>
          <a:p>
            <a:pPr algn="ctr"/>
            <a:r>
              <a:rPr lang="pl-PL" sz="3200" dirty="0" smtClean="0">
                <a:latin typeface="+mj-lt"/>
              </a:rPr>
              <a:t>– problemy proceduralne</a:t>
            </a:r>
            <a:endParaRPr lang="pl-PL" sz="3200" dirty="0">
              <a:latin typeface="+mj-lt"/>
            </a:endParaRPr>
          </a:p>
        </p:txBody>
      </p:sp>
      <p:graphicFrame>
        <p:nvGraphicFramePr>
          <p:cNvPr id="8" name="Obi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9634423"/>
              </p:ext>
            </p:extLst>
          </p:nvPr>
        </p:nvGraphicFramePr>
        <p:xfrm>
          <a:off x="7884368" y="5933898"/>
          <a:ext cx="935038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Obraz" r:id="rId3" imgW="1217676" imgH="662940" progId="Word.Picture.8">
                  <p:embed/>
                </p:oleObj>
              </mc:Choice>
              <mc:Fallback>
                <p:oleObj name="Obraz" r:id="rId3" imgW="1217676" imgH="662940" progId="Word.Picture.8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4368" y="5933898"/>
                        <a:ext cx="935038" cy="576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6" descr="j0391798[1]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20" y="5929330"/>
            <a:ext cx="993751" cy="624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Prostokąt 9"/>
          <p:cNvSpPr/>
          <p:nvPr/>
        </p:nvSpPr>
        <p:spPr>
          <a:xfrm>
            <a:off x="1357290" y="6072206"/>
            <a:ext cx="65008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400" b="1" dirty="0" smtClean="0">
                <a:solidFill>
                  <a:srgbClr val="1F497D"/>
                </a:solidFill>
                <a:latin typeface="+mj-lt"/>
              </a:rPr>
              <a:t>Ewa Miezien, Departament Zasiłków		                         Warszawa, 24.04.2013 </a:t>
            </a:r>
            <a:endParaRPr lang="pl-PL" sz="1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048243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275608"/>
          </a:xfrm>
        </p:spPr>
        <p:txBody>
          <a:bodyPr>
            <a:normAutofit fontScale="90000"/>
          </a:bodyPr>
          <a:lstStyle/>
          <a:p>
            <a:r>
              <a:rPr lang="pl-PL" sz="5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5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5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5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5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5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pl-PL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3200" dirty="0" smtClean="0">
                <a:latin typeface="Times New Roman"/>
                <a:ea typeface="Times New Roman"/>
              </a:rPr>
              <a:t/>
            </a:r>
            <a:br>
              <a:rPr lang="pl-PL" sz="3200" dirty="0" smtClean="0">
                <a:latin typeface="Times New Roman"/>
                <a:ea typeface="Times New Roman"/>
              </a:rPr>
            </a:br>
            <a:endParaRPr lang="pl-PL" sz="31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pl-PL" sz="1800" dirty="0" smtClean="0">
              <a:solidFill>
                <a:schemeClr val="tx2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pPr marL="514350" indent="-514350">
              <a:buNone/>
            </a:pPr>
            <a:endParaRPr lang="pl-PL" sz="1800" dirty="0" smtClean="0">
              <a:latin typeface="+mj-lt"/>
            </a:endParaRPr>
          </a:p>
          <a:p>
            <a:pPr marL="514350" indent="-514350">
              <a:buNone/>
            </a:pPr>
            <a:r>
              <a:rPr lang="pl-PL" sz="1800" dirty="0" smtClean="0">
                <a:latin typeface="+mj-lt"/>
              </a:rPr>
              <a:t>problem: 		</a:t>
            </a:r>
            <a:r>
              <a:rPr lang="pl-PL" sz="1800" dirty="0" smtClean="0">
                <a:latin typeface="+mj-lt"/>
                <a:ea typeface="Times New Roman"/>
              </a:rPr>
              <a:t>obcokrajowcy mają ograniczony dostęp do informacji o 			świadczeniach z ubezpieczeń społecznych na podstawie przepisów 		krajowych - nie wszystkie informacje, o ile jakiekolwiek, 			udostępniane są w języku angielskim lub w innym obcym języku</a:t>
            </a:r>
            <a:endParaRPr lang="pl-PL" sz="1800" dirty="0" smtClean="0">
              <a:latin typeface="+mj-lt"/>
            </a:endParaRPr>
          </a:p>
          <a:p>
            <a:pPr marL="514350" indent="-514350">
              <a:buNone/>
            </a:pPr>
            <a:endParaRPr lang="pl-PL" sz="1800" dirty="0" smtClean="0">
              <a:latin typeface="+mj-lt"/>
            </a:endParaRPr>
          </a:p>
          <a:p>
            <a:pPr marL="514350" indent="-514350" algn="just">
              <a:buNone/>
            </a:pPr>
            <a:r>
              <a:rPr lang="pl-PL" sz="1800" dirty="0" smtClean="0">
                <a:latin typeface="+mj-lt"/>
              </a:rPr>
              <a:t>propozycja:  	</a:t>
            </a:r>
            <a:r>
              <a:rPr lang="pl-PL" sz="1800" dirty="0" smtClean="0">
                <a:latin typeface="+mj-lt"/>
                <a:ea typeface="Times New Roman"/>
              </a:rPr>
              <a:t>udostępnienie na stronach internetowych poszczególnych 			instytucji narzędzia tłumaczącego strony internetowe, intuicyjny 		serwis informacyjny, udostępnienie publikacji i usług w języku 		angielskim</a:t>
            </a:r>
          </a:p>
          <a:p>
            <a:pPr marL="514350" indent="-514350" algn="just">
              <a:buNone/>
            </a:pPr>
            <a:endParaRPr lang="pl-PL" sz="1800" dirty="0" smtClean="0">
              <a:solidFill>
                <a:schemeClr val="tx2">
                  <a:lumMod val="50000"/>
                </a:schemeClr>
              </a:solidFill>
              <a:latin typeface="+mj-lt"/>
            </a:endParaRPr>
          </a:p>
          <a:p>
            <a:pPr marL="514350" indent="-514350" algn="just">
              <a:buNone/>
            </a:pPr>
            <a:r>
              <a:rPr lang="pl-PL" sz="1800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wyniki:  		</a:t>
            </a:r>
            <a:r>
              <a:rPr lang="pl-PL" sz="1800" dirty="0" smtClean="0">
                <a:latin typeface="+mj-lt"/>
              </a:rPr>
              <a:t>przekazanie uwag i propozycji zmian</a:t>
            </a:r>
            <a:endParaRPr lang="pl-PL" sz="1800" dirty="0">
              <a:latin typeface="+mj-lt"/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357158" y="642918"/>
            <a:ext cx="8643998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9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zdiagnozowane problemy proceduralne</a:t>
            </a:r>
            <a:br>
              <a:rPr lang="pl-PL" sz="29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29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pl-PL" sz="2800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cs typeface="Times New Roman" pitchFamily="18" charset="0"/>
              </a:rPr>
              <a:t>niewystarczający d</a:t>
            </a:r>
            <a:r>
              <a:rPr lang="pl-PL" sz="2800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ostęp klientów do wiedzy </a:t>
            </a:r>
          </a:p>
          <a:p>
            <a:endParaRPr lang="pl-PL" sz="2800" dirty="0" smtClean="0">
              <a:solidFill>
                <a:schemeClr val="accent1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endParaRPr lang="pl-PL" sz="2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538806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pl-PL" sz="2800" dirty="0" smtClean="0">
                <a:solidFill>
                  <a:schemeClr val="tx2"/>
                </a:solidFill>
              </a:rPr>
              <a:t>	</a:t>
            </a:r>
            <a:r>
              <a:rPr lang="pl-PL" sz="29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lekcja z Projektu:  </a:t>
            </a:r>
          </a:p>
          <a:p>
            <a:pPr lvl="0">
              <a:buNone/>
            </a:pPr>
            <a:r>
              <a:rPr lang="pl-PL" sz="29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dobra administracja ma wpływ na realizację przepisów i funkcjonowanie systemu 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r>
              <a:rPr lang="pl-PL" sz="1800" dirty="0" smtClean="0">
                <a:latin typeface="+mj-lt"/>
              </a:rPr>
              <a:t>odrębny kanał wymiany wiedzy i doświadczeń, uzupełniający działania w ramach ustrukturalizowanej i nieformalnej współpracy między instytucjami</a:t>
            </a:r>
          </a:p>
          <a:p>
            <a:r>
              <a:rPr lang="pl-PL" sz="1800" dirty="0" smtClean="0">
                <a:latin typeface="+mj-lt"/>
              </a:rPr>
              <a:t>współpraca międzyinstytucjonalna = inicjatywa i współpraca na poziomie komórek merytorycznych + współpraca międzynarodowa</a:t>
            </a:r>
          </a:p>
          <a:p>
            <a:r>
              <a:rPr lang="pl-PL" sz="1800" dirty="0" smtClean="0">
                <a:latin typeface="+mj-lt"/>
              </a:rPr>
              <a:t>rozpowszechnianie wyników </a:t>
            </a:r>
            <a:r>
              <a:rPr lang="pl-PL" sz="1800" dirty="0" smtClean="0">
                <a:latin typeface="+mj-lt"/>
                <a:sym typeface="Wingdings" pitchFamily="2" charset="2"/>
              </a:rPr>
              <a:t> projektowanie zmian (również w przepisach)</a:t>
            </a:r>
            <a:endParaRPr lang="pl-PL" sz="1800" dirty="0" smtClean="0">
              <a:latin typeface="+mj-lt"/>
            </a:endParaRPr>
          </a:p>
          <a:p>
            <a:r>
              <a:rPr lang="pl-PL" sz="1800" dirty="0" smtClean="0">
                <a:latin typeface="+mj-lt"/>
              </a:rPr>
              <a:t>dostępność i dobra jakość informacji</a:t>
            </a:r>
          </a:p>
          <a:p>
            <a:r>
              <a:rPr lang="pl-PL" sz="1800" dirty="0" smtClean="0">
                <a:latin typeface="+mj-lt"/>
              </a:rPr>
              <a:t>zasoby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88027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557342" y="2071678"/>
            <a:ext cx="7586658" cy="4389120"/>
          </a:xfrm>
        </p:spPr>
        <p:txBody>
          <a:bodyPr/>
          <a:lstStyle/>
          <a:p>
            <a:pPr>
              <a:buNone/>
            </a:pPr>
            <a:r>
              <a:rPr lang="pl-PL" sz="28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pl-PL" sz="2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pl-PL" sz="2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cel badań</a:t>
            </a:r>
          </a:p>
          <a:p>
            <a:pPr>
              <a:buNone/>
            </a:pPr>
            <a:endParaRPr lang="pl-PL" sz="28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l-PL" sz="28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pl-PL" sz="2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pl-PL" sz="2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zdiagnozowane problemy proceduralne</a:t>
            </a:r>
          </a:p>
          <a:p>
            <a:pPr>
              <a:buNone/>
            </a:pPr>
            <a:endParaRPr lang="pl-PL" sz="28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l-PL" sz="28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pl-PL" sz="2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pl-PL" sz="2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wyniki projektu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8353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10334"/>
          </a:xfrm>
        </p:spPr>
        <p:txBody>
          <a:bodyPr>
            <a:normAutofit fontScale="90000"/>
          </a:bodyPr>
          <a:lstStyle/>
          <a:p>
            <a:r>
              <a:rPr lang="pl-PL" sz="3200" b="1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cel badań</a:t>
            </a:r>
            <a:endParaRPr lang="pl-PL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42910" y="2000240"/>
            <a:ext cx="8001056" cy="4389120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  <a:spcAft>
                <a:spcPts val="600"/>
              </a:spcAft>
              <a:tabLst>
                <a:tab pos="449580" algn="l"/>
              </a:tabLst>
            </a:pPr>
            <a:r>
              <a:rPr lang="pl-PL" sz="2000" dirty="0" smtClean="0">
                <a:latin typeface="+mj-lt"/>
                <a:ea typeface="Times New Roman"/>
              </a:rPr>
              <a:t>rozpoznanie barier proceduralnych przy realizacji przepisów </a:t>
            </a:r>
            <a:br>
              <a:rPr lang="pl-PL" sz="2000" dirty="0" smtClean="0">
                <a:latin typeface="+mj-lt"/>
                <a:ea typeface="Times New Roman"/>
              </a:rPr>
            </a:br>
            <a:r>
              <a:rPr lang="pl-PL" sz="2000" dirty="0" smtClean="0">
                <a:latin typeface="+mj-lt"/>
                <a:ea typeface="Times New Roman"/>
              </a:rPr>
              <a:t>o koordynacji systemów zabezpieczenia społecznego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  <a:tabLst>
                <a:tab pos="449580" algn="l"/>
              </a:tabLst>
            </a:pPr>
            <a:r>
              <a:rPr lang="pl-PL" sz="2000" dirty="0" smtClean="0">
                <a:latin typeface="+mj-lt"/>
                <a:ea typeface="Times New Roman"/>
              </a:rPr>
              <a:t>wymiana doświadczeń i dobrych praktyk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  <a:tabLst>
                <a:tab pos="449580" algn="l"/>
              </a:tabLst>
            </a:pPr>
            <a:r>
              <a:rPr lang="pl-PL" sz="2000" dirty="0" smtClean="0">
                <a:latin typeface="+mj-lt"/>
              </a:rPr>
              <a:t>zainicjowanie </a:t>
            </a:r>
            <a:r>
              <a:rPr lang="pl-PL" sz="2000" dirty="0">
                <a:latin typeface="+mj-lt"/>
              </a:rPr>
              <a:t>dalszych działań: wewnętrznych </a:t>
            </a:r>
            <a:r>
              <a:rPr lang="pl-PL" sz="2000" dirty="0" smtClean="0">
                <a:latin typeface="+mj-lt"/>
              </a:rPr>
              <a:t>– w ramach danej instytucji lub </a:t>
            </a:r>
            <a:r>
              <a:rPr lang="pl-PL" sz="2000" dirty="0">
                <a:latin typeface="+mj-lt"/>
              </a:rPr>
              <a:t>ewentualnej współpracy między </a:t>
            </a:r>
            <a:r>
              <a:rPr lang="pl-PL" sz="2000" dirty="0" smtClean="0">
                <a:latin typeface="+mj-lt"/>
              </a:rPr>
              <a:t>zainteresowanymi instytucjami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  <a:tabLst>
                <a:tab pos="449580" algn="l"/>
              </a:tabLst>
            </a:pPr>
            <a:r>
              <a:rPr lang="pl-PL" sz="2000" dirty="0" smtClean="0">
                <a:latin typeface="+mj-lt"/>
              </a:rPr>
              <a:t>sprowokowanie dyskusji na poziomie krajowym: w obszarach akademickim, eksperckim, </a:t>
            </a:r>
            <a:r>
              <a:rPr lang="pl-PL" sz="2000" dirty="0">
                <a:latin typeface="+mj-lt"/>
              </a:rPr>
              <a:t>administracji </a:t>
            </a:r>
            <a:r>
              <a:rPr lang="pl-PL" sz="2000" dirty="0" smtClean="0">
                <a:latin typeface="+mj-lt"/>
              </a:rPr>
              <a:t>publicznej</a:t>
            </a:r>
            <a:endParaRPr lang="pl-PL" sz="2000" dirty="0">
              <a:latin typeface="+mj-lt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  <a:tabLst>
                <a:tab pos="449580" algn="l"/>
              </a:tabLst>
            </a:pPr>
            <a:endParaRPr lang="pl-PL" sz="2800" dirty="0">
              <a:latin typeface="Times New Roman"/>
              <a:ea typeface="Times New Roman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96142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010400"/>
          </a:xfrm>
        </p:spPr>
        <p:txBody>
          <a:bodyPr>
            <a:normAutofit fontScale="90000"/>
          </a:bodyPr>
          <a:lstStyle/>
          <a:p>
            <a:r>
              <a:rPr lang="pl-PL" sz="3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3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3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3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zdiagnozowane problemy proceduralne</a:t>
            </a:r>
            <a:br>
              <a:rPr lang="pl-PL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pl-PL" sz="32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572032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None/>
            </a:pPr>
            <a:endParaRPr lang="pl-PL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just">
              <a:spcAft>
                <a:spcPts val="0"/>
              </a:spcAft>
              <a:buNone/>
            </a:pPr>
            <a:r>
              <a:rPr lang="pl-PL" sz="19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/>
                <a:ea typeface="Times New Roman"/>
              </a:rPr>
              <a:t>? </a:t>
            </a:r>
            <a:r>
              <a:rPr lang="pl-PL" sz="1900" dirty="0" smtClean="0">
                <a:solidFill>
                  <a:schemeClr val="tx2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pl-PL" sz="1900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ea typeface="Times New Roman"/>
              </a:rPr>
              <a:t>krajowe przeszkody, wynikające nierzadko z utrwalonych nieprawidłowości przy procedowaniu spraw, powodujące opóźnienia w nabywaniu świadczeń przez ubezpieczonych, którzy ubiegają się o nie w okresie zamieszkania/pobytu w innym niż właściwe państwo członkowskie</a:t>
            </a:r>
          </a:p>
          <a:p>
            <a:pPr algn="just">
              <a:spcAft>
                <a:spcPts val="0"/>
              </a:spcAft>
              <a:buNone/>
            </a:pPr>
            <a:endParaRPr lang="pl-PL" sz="2400" dirty="0" smtClean="0">
              <a:solidFill>
                <a:schemeClr val="accent1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pPr marL="514350" indent="-514350">
              <a:buNone/>
            </a:pPr>
            <a:r>
              <a:rPr lang="pl-PL" sz="31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 przewlekłość postępowania</a:t>
            </a:r>
          </a:p>
          <a:p>
            <a:pPr marL="514350" indent="-514350">
              <a:buNone/>
            </a:pPr>
            <a:endParaRPr lang="pl-PL" sz="3400" dirty="0" smtClean="0">
              <a:latin typeface="+mj-lt"/>
            </a:endParaRPr>
          </a:p>
          <a:p>
            <a:pPr marL="514350" indent="-514350">
              <a:buNone/>
            </a:pPr>
            <a:r>
              <a:rPr lang="pl-PL" sz="1900" dirty="0" smtClean="0">
                <a:latin typeface="+mj-lt"/>
              </a:rPr>
              <a:t>obszar: 		stosowanie art. 27 ust. 2 i 8 rozporządzenia nr 987/2009</a:t>
            </a:r>
          </a:p>
          <a:p>
            <a:pPr marL="514350" indent="-514350">
              <a:buNone/>
            </a:pPr>
            <a:endParaRPr lang="pl-PL" sz="1900" dirty="0" smtClean="0">
              <a:latin typeface="+mj-lt"/>
            </a:endParaRPr>
          </a:p>
          <a:p>
            <a:pPr marL="514350" indent="-514350" algn="just">
              <a:buNone/>
            </a:pPr>
            <a:r>
              <a:rPr lang="pl-PL" sz="1900" dirty="0" smtClean="0">
                <a:latin typeface="+mj-lt"/>
              </a:rPr>
              <a:t>problem:  	brak informacji o numerze statystycznym choroby </a:t>
            </a:r>
          </a:p>
          <a:p>
            <a:pPr marL="514350" indent="-514350" algn="just">
              <a:buNone/>
            </a:pPr>
            <a:r>
              <a:rPr lang="pl-PL" sz="1900" dirty="0" smtClean="0">
                <a:latin typeface="+mj-lt"/>
              </a:rPr>
              <a:t>			na zaświadczeniu lekarskim o niezdolności do pracy</a:t>
            </a:r>
          </a:p>
          <a:p>
            <a:pPr marL="514350" indent="-514350" algn="just">
              <a:buNone/>
            </a:pPr>
            <a:r>
              <a:rPr lang="pl-PL" sz="1900" dirty="0" smtClean="0">
                <a:latin typeface="+mj-lt"/>
              </a:rPr>
              <a:t> 			a </a:t>
            </a:r>
            <a:r>
              <a:rPr lang="pl-PL" sz="1900" dirty="0" smtClean="0">
                <a:latin typeface="+mj-lt"/>
                <a:sym typeface="Wingdings" pitchFamily="2" charset="2"/>
              </a:rPr>
              <a:t>w</a:t>
            </a:r>
            <a:r>
              <a:rPr lang="pl-PL" sz="1900" dirty="0" smtClean="0">
                <a:latin typeface="+mj-lt"/>
              </a:rPr>
              <a:t>niosek o wystawienie formularza E 116</a:t>
            </a:r>
          </a:p>
          <a:p>
            <a:pPr marL="514350" indent="-514350" algn="just">
              <a:buNone/>
            </a:pPr>
            <a:endParaRPr lang="pl-PL" sz="1900" dirty="0" smtClean="0">
              <a:latin typeface="+mj-lt"/>
            </a:endParaRPr>
          </a:p>
          <a:p>
            <a:pPr marL="514350" indent="-514350" algn="just">
              <a:buNone/>
            </a:pPr>
            <a:r>
              <a:rPr lang="pl-PL" sz="1900" dirty="0" smtClean="0">
                <a:latin typeface="+mj-lt"/>
                <a:sym typeface="Wingdings" pitchFamily="2" charset="2"/>
              </a:rPr>
              <a:t>propozycja	ustalenie procedury przekazywania danych</a:t>
            </a:r>
          </a:p>
          <a:p>
            <a:pPr marL="514350" indent="-514350" algn="just">
              <a:buNone/>
            </a:pPr>
            <a:endParaRPr lang="pl-PL" sz="1900" dirty="0" smtClean="0">
              <a:latin typeface="+mj-lt"/>
            </a:endParaRPr>
          </a:p>
          <a:p>
            <a:pPr marL="514350" indent="-514350">
              <a:buNone/>
            </a:pPr>
            <a:endParaRPr lang="pl-PL" dirty="0" smtClean="0"/>
          </a:p>
          <a:p>
            <a:pPr marL="514350" indent="-514350">
              <a:buNone/>
            </a:pPr>
            <a:endParaRPr lang="pl-PL" dirty="0" smtClean="0"/>
          </a:p>
          <a:p>
            <a:pPr marL="514350" indent="-514350">
              <a:buNone/>
            </a:pPr>
            <a:endParaRPr lang="pl-PL" dirty="0" smtClean="0"/>
          </a:p>
          <a:p>
            <a:pPr marL="514350" indent="-514350">
              <a:buNone/>
            </a:pPr>
            <a:endParaRPr lang="pl-PL" dirty="0" smtClean="0"/>
          </a:p>
          <a:p>
            <a:pPr marL="514350" indent="-514350">
              <a:buNone/>
            </a:pPr>
            <a:endParaRPr lang="pl-PL" dirty="0" smtClean="0"/>
          </a:p>
          <a:p>
            <a:pPr marL="514350" indent="-514350"/>
            <a:endParaRPr lang="pl-PL" dirty="0" smtClean="0"/>
          </a:p>
          <a:p>
            <a:pPr marL="514350" indent="-514350"/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3455662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395930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pl-PL" dirty="0" smtClean="0">
                <a:sym typeface="Wingdings" pitchFamily="2" charset="2"/>
              </a:rPr>
              <a:t> </a:t>
            </a:r>
            <a:r>
              <a:rPr lang="pl-PL" sz="3000" b="1" dirty="0" smtClean="0">
                <a:solidFill>
                  <a:schemeClr val="accent1">
                    <a:lumMod val="50000"/>
                  </a:schemeClr>
                </a:solidFill>
                <a:sym typeface="Wingdings" pitchFamily="2" charset="2"/>
              </a:rPr>
              <a:t>Wyniki</a:t>
            </a:r>
            <a:r>
              <a:rPr lang="pl-PL" sz="3200" b="1" dirty="0" smtClean="0">
                <a:solidFill>
                  <a:schemeClr val="accent1">
                    <a:lumMod val="50000"/>
                  </a:schemeClr>
                </a:solidFill>
                <a:sym typeface="Wingdings" pitchFamily="2" charset="2"/>
              </a:rPr>
              <a:t>:</a:t>
            </a:r>
          </a:p>
          <a:p>
            <a:pPr marL="514350" indent="-514350">
              <a:buNone/>
            </a:pPr>
            <a:endParaRPr lang="pl-PL" sz="2400" dirty="0" smtClean="0">
              <a:latin typeface="+mj-lt"/>
              <a:sym typeface="Wingdings" pitchFamily="2" charset="2"/>
            </a:endParaRPr>
          </a:p>
          <a:p>
            <a:pPr marL="514350" indent="-514350">
              <a:buNone/>
            </a:pPr>
            <a:endParaRPr lang="pl-PL" sz="1900" dirty="0" smtClean="0">
              <a:latin typeface="+mj-lt"/>
              <a:sym typeface="Wingdings" pitchFamily="2" charset="2"/>
            </a:endParaRPr>
          </a:p>
          <a:p>
            <a:pPr marL="514350" indent="-514350"/>
            <a:r>
              <a:rPr lang="pl-PL" sz="1900" dirty="0" smtClean="0">
                <a:latin typeface="+mj-lt"/>
                <a:sym typeface="Wingdings" pitchFamily="2" charset="2"/>
              </a:rPr>
              <a:t>„akcje informacyjne”  uczestnicy Projektu oraz inne państwa członkowskie</a:t>
            </a:r>
          </a:p>
          <a:p>
            <a:pPr marL="514350" indent="-514350"/>
            <a:r>
              <a:rPr lang="pl-PL" sz="1900" dirty="0" smtClean="0">
                <a:latin typeface="+mj-lt"/>
                <a:sym typeface="Wingdings" pitchFamily="2" charset="2"/>
              </a:rPr>
              <a:t>zmniejszenie ilości </a:t>
            </a:r>
            <a:r>
              <a:rPr lang="pl-PL" sz="1900" dirty="0" smtClean="0">
                <a:latin typeface="+mj-lt"/>
                <a:sym typeface="Wingdings" pitchFamily="2" charset="2"/>
              </a:rPr>
              <a:t>odpłatnych </a:t>
            </a:r>
            <a:r>
              <a:rPr lang="pl-PL" sz="1900" dirty="0" smtClean="0">
                <a:latin typeface="+mj-lt"/>
                <a:sym typeface="Wingdings" pitchFamily="2" charset="2"/>
              </a:rPr>
              <a:t>kontroli lekarskich</a:t>
            </a:r>
          </a:p>
          <a:p>
            <a:pPr marL="514350" indent="-514350"/>
            <a:r>
              <a:rPr lang="pl-PL" sz="1900" dirty="0" smtClean="0">
                <a:latin typeface="+mj-lt"/>
                <a:sym typeface="Wingdings" pitchFamily="2" charset="2"/>
              </a:rPr>
              <a:t>zmniejszenie  ilości interwencji w sprawach nadmiernie przedłużającego się terminu zwrotu kosztów badań lekarskich</a:t>
            </a:r>
          </a:p>
          <a:p>
            <a:pPr marL="514350" indent="-514350"/>
            <a:r>
              <a:rPr lang="pl-PL" sz="1900" dirty="0" smtClean="0">
                <a:latin typeface="+mj-lt"/>
                <a:sym typeface="Wingdings" pitchFamily="2" charset="2"/>
              </a:rPr>
              <a:t>skrócenie terminu rozpatrywania spraw</a:t>
            </a:r>
          </a:p>
          <a:p>
            <a:pPr marL="514350" indent="-514350"/>
            <a:r>
              <a:rPr lang="pl-PL" sz="1900" dirty="0" smtClean="0">
                <a:latin typeface="+mj-lt"/>
                <a:sym typeface="Wingdings" pitchFamily="2" charset="2"/>
              </a:rPr>
              <a:t>skrócenie terminu oczekiwania przez osobę ubezpieczoną na decyzję w sprawie świadczeń</a:t>
            </a:r>
          </a:p>
          <a:p>
            <a:pPr marL="514350" indent="-514350">
              <a:buFont typeface="Wingdings"/>
              <a:buChar char="à"/>
            </a:pPr>
            <a:r>
              <a:rPr lang="pl-PL" sz="19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+mj-lt"/>
                <a:sym typeface="Wingdings" pitchFamily="2" charset="2"/>
              </a:rPr>
              <a:t></a:t>
            </a:r>
            <a:r>
              <a:rPr lang="pl-PL" sz="1900" dirty="0" smtClean="0">
                <a:latin typeface="+mj-lt"/>
                <a:sym typeface="Wingdings" pitchFamily="2" charset="2"/>
              </a:rPr>
              <a:t> ponowne zainicjowanie akcji wymiany informacji o krajowych wzorach zaświadczeń lekarskich i zasadach ich wystawiania</a:t>
            </a:r>
          </a:p>
          <a:p>
            <a:pPr marL="514350" indent="-514350"/>
            <a:endParaRPr lang="pl-PL" sz="2400" dirty="0" smtClean="0">
              <a:sym typeface="Wingdings" pitchFamily="2" charset="2"/>
            </a:endParaRPr>
          </a:p>
          <a:p>
            <a:pPr marL="514350" indent="-514350"/>
            <a:endParaRPr lang="pl-PL" dirty="0" smtClean="0">
              <a:sym typeface="Wingdings" pitchFamily="2" charset="2"/>
            </a:endParaRPr>
          </a:p>
          <a:p>
            <a:pPr marL="514350" indent="-514350">
              <a:buNone/>
            </a:pPr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275608"/>
          </a:xfrm>
        </p:spPr>
        <p:txBody>
          <a:bodyPr>
            <a:normAutofit fontScale="90000"/>
          </a:bodyPr>
          <a:lstStyle/>
          <a:p>
            <a:r>
              <a:rPr lang="pl-PL" sz="5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5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5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5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5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5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pl-PL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3200" dirty="0" smtClean="0">
                <a:latin typeface="Times New Roman"/>
                <a:ea typeface="Times New Roman"/>
              </a:rPr>
              <a:t/>
            </a:r>
            <a:br>
              <a:rPr lang="pl-PL" sz="3200" dirty="0" smtClean="0">
                <a:latin typeface="Times New Roman"/>
                <a:ea typeface="Times New Roman"/>
              </a:rPr>
            </a:br>
            <a:endParaRPr lang="pl-PL" sz="31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pl-PL" sz="1800" dirty="0" smtClean="0">
              <a:solidFill>
                <a:schemeClr val="tx2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pPr>
              <a:buNone/>
            </a:pPr>
            <a:endParaRPr lang="pl-PL" sz="1800" dirty="0" smtClean="0">
              <a:solidFill>
                <a:schemeClr val="tx2">
                  <a:lumMod val="50000"/>
                </a:schemeClr>
              </a:solidFill>
              <a:latin typeface="Times New Roman"/>
            </a:endParaRPr>
          </a:p>
          <a:p>
            <a:pPr marL="514350" indent="-514350">
              <a:buNone/>
            </a:pPr>
            <a:endParaRPr lang="pl-PL" sz="1800" dirty="0" smtClean="0">
              <a:latin typeface="+mj-lt"/>
            </a:endParaRPr>
          </a:p>
          <a:p>
            <a:pPr marL="514350" indent="-514350">
              <a:buNone/>
            </a:pPr>
            <a:endParaRPr lang="pl-PL" sz="1800" dirty="0" smtClean="0">
              <a:latin typeface="+mj-lt"/>
            </a:endParaRPr>
          </a:p>
          <a:p>
            <a:pPr marL="514350" indent="-514350">
              <a:buNone/>
            </a:pPr>
            <a:r>
              <a:rPr lang="pl-PL" sz="1800" dirty="0" smtClean="0">
                <a:latin typeface="+mj-lt"/>
              </a:rPr>
              <a:t>problem: 		</a:t>
            </a:r>
            <a:r>
              <a:rPr lang="pl-PL" sz="1800" dirty="0" smtClean="0">
                <a:latin typeface="+mj-lt"/>
                <a:ea typeface="Times New Roman"/>
              </a:rPr>
              <a:t>wątpliwości co do podstawy prawnej regulującej przedmiot 		wniosku  np. tzw. świadczenia rodzicielskie</a:t>
            </a:r>
            <a:endParaRPr lang="pl-PL" sz="1800" dirty="0" smtClean="0">
              <a:latin typeface="+mj-lt"/>
            </a:endParaRPr>
          </a:p>
          <a:p>
            <a:pPr marL="514350" indent="-514350">
              <a:buNone/>
            </a:pPr>
            <a:endParaRPr lang="pl-PL" sz="1800" dirty="0" smtClean="0">
              <a:latin typeface="+mj-lt"/>
            </a:endParaRPr>
          </a:p>
          <a:p>
            <a:pPr marL="514350" indent="-514350" algn="just">
              <a:buNone/>
            </a:pPr>
            <a:r>
              <a:rPr lang="pl-PL" sz="1800" dirty="0" smtClean="0">
                <a:latin typeface="+mj-lt"/>
              </a:rPr>
              <a:t>propozycja:  	</a:t>
            </a:r>
            <a:r>
              <a:rPr lang="pl-PL" sz="1800" dirty="0" smtClean="0">
                <a:latin typeface="+mj-lt"/>
                <a:ea typeface="Times New Roman"/>
              </a:rPr>
              <a:t>instytucja występująca z wnioskiem w każdym przypadku, 			niezależnie od nazwy świadczenia, wskazuje o jakie świadczenie 		chodzi przez odniesienie się do katalogu świadczeń, o którym 		mowa w artykule 3 rozporządzenia nr 883/2004 </a:t>
            </a:r>
            <a:endParaRPr lang="pl-PL" sz="1800" dirty="0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357158" y="642918"/>
            <a:ext cx="8643998" cy="22929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9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zdiagnozowane problemy proceduralne</a:t>
            </a:r>
            <a:br>
              <a:rPr lang="pl-PL" sz="29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29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pl-PL" sz="2800" dirty="0" smtClean="0">
                <a:solidFill>
                  <a:schemeClr val="accent1">
                    <a:lumMod val="50000"/>
                  </a:schemeClr>
                </a:solidFill>
                <a:latin typeface="Times New Roman"/>
                <a:ea typeface="Times New Roman"/>
              </a:rPr>
              <a:t>niejednoznaczne formułowanie wniosków lub próśb o informacje oraz  brak szybkiego dostępu do wiarygodnego źródła informacji</a:t>
            </a:r>
          </a:p>
          <a:p>
            <a:endParaRPr lang="pl-PL" sz="2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00034" y="928670"/>
            <a:ext cx="7572428" cy="553880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sz="2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Wyniki:</a:t>
            </a:r>
          </a:p>
          <a:p>
            <a:pPr>
              <a:buNone/>
            </a:pPr>
            <a:endParaRPr lang="pl-PL" sz="2800" dirty="0" smtClean="0">
              <a:sym typeface="Wingdings" pitchFamily="2" charset="2"/>
            </a:endParaRPr>
          </a:p>
          <a:p>
            <a:r>
              <a:rPr lang="pl-PL" sz="1800" dirty="0" smtClean="0">
                <a:latin typeface="+mj-lt"/>
                <a:sym typeface="Wingdings" pitchFamily="2" charset="2"/>
              </a:rPr>
              <a:t>„akcje informacyjne”  uczestnicy Projektu oraz inne państwa członkowskie</a:t>
            </a:r>
          </a:p>
          <a:p>
            <a:r>
              <a:rPr lang="pl-PL" sz="1800" dirty="0" smtClean="0">
                <a:latin typeface="+mj-lt"/>
                <a:sym typeface="Wingdings" pitchFamily="2" charset="2"/>
              </a:rPr>
              <a:t>rozpowszechnianie wiedzy</a:t>
            </a:r>
          </a:p>
          <a:p>
            <a:r>
              <a:rPr lang="pl-PL" sz="1800" dirty="0" smtClean="0">
                <a:latin typeface="+mj-lt"/>
                <a:ea typeface="Times New Roman"/>
              </a:rPr>
              <a:t>utrwalenie dobrej praktyki precyzyjnego formułowania wniosków czy próśb o informacje</a:t>
            </a:r>
            <a:endParaRPr lang="pl-PL" sz="1800" dirty="0" smtClean="0">
              <a:latin typeface="+mj-lt"/>
              <a:sym typeface="Wingdings" pitchFamily="2" charset="2"/>
            </a:endParaRPr>
          </a:p>
          <a:p>
            <a:r>
              <a:rPr lang="pl-PL" sz="1800" dirty="0" smtClean="0">
                <a:latin typeface="+mj-lt"/>
                <a:sym typeface="Wingdings" pitchFamily="2" charset="2"/>
              </a:rPr>
              <a:t>zmniejszenie ilości spraw przekazywanych dalej według właściwości</a:t>
            </a:r>
          </a:p>
          <a:p>
            <a:pPr>
              <a:buFont typeface="Wingdings"/>
              <a:buChar char="à"/>
            </a:pPr>
            <a:r>
              <a:rPr lang="pl-PL" sz="1800" dirty="0" smtClean="0">
                <a:latin typeface="+mj-lt"/>
                <a:sym typeface="Wingdings" pitchFamily="2" charset="2"/>
              </a:rPr>
              <a:t>poparcie pomysłu stworzenia międzynarodowej sieci kontaktów (pracownicy merytoryczni)</a:t>
            </a:r>
          </a:p>
          <a:p>
            <a:pPr>
              <a:buNone/>
            </a:pPr>
            <a:r>
              <a:rPr lang="pl-PL" sz="1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sym typeface="Wingdings" pitchFamily="2" charset="2"/>
              </a:rPr>
              <a:t> 		 </a:t>
            </a:r>
            <a:r>
              <a:rPr lang="pl-PL" sz="1800" dirty="0" smtClean="0">
                <a:latin typeface="+mj-lt"/>
                <a:sym typeface="Wingdings" pitchFamily="2" charset="2"/>
              </a:rPr>
              <a:t>poparcie pomysłu stworzenia międzynarodowego słownika 		pojęć z zakresu koordynacji  systemów zabezpieczenia 			społecznego (inicjatywa instytucji  węgierskiej)</a:t>
            </a:r>
          </a:p>
          <a:p>
            <a:endParaRPr lang="pl-PL" sz="2800" dirty="0" smtClean="0">
              <a:sym typeface="Wingdings" pitchFamily="2" charset="2"/>
            </a:endParaRPr>
          </a:p>
          <a:p>
            <a:endParaRPr lang="pl-PL" sz="2800" dirty="0" smtClean="0">
              <a:sym typeface="Wingdings" pitchFamily="2" charset="2"/>
            </a:endParaRPr>
          </a:p>
          <a:p>
            <a:endParaRPr lang="pl-PL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28596" y="714356"/>
            <a:ext cx="8472518" cy="5538806"/>
          </a:xfrm>
        </p:spPr>
        <p:txBody>
          <a:bodyPr>
            <a:normAutofit fontScale="25000" lnSpcReduction="20000"/>
          </a:bodyPr>
          <a:lstStyle/>
          <a:p>
            <a:pPr algn="just">
              <a:buNone/>
            </a:pPr>
            <a:r>
              <a:rPr lang="pl-PL" sz="116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zdiagnozowane problemy proceduralne</a:t>
            </a:r>
          </a:p>
          <a:p>
            <a:pPr>
              <a:buNone/>
            </a:pPr>
            <a:r>
              <a:rPr lang="pl-PL" sz="11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3. nie w każdym przypadku możliwe jest szybkie </a:t>
            </a:r>
          </a:p>
          <a:p>
            <a:pPr>
              <a:buNone/>
            </a:pPr>
            <a:r>
              <a:rPr lang="pl-PL" sz="11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 jednoznaczne ustalenie instytucji właściwej do</a:t>
            </a:r>
          </a:p>
          <a:p>
            <a:pPr>
              <a:buNone/>
            </a:pPr>
            <a:r>
              <a:rPr lang="pl-PL" sz="11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rozpatrzenia sprawy</a:t>
            </a:r>
          </a:p>
          <a:p>
            <a:pPr algn="just"/>
            <a:endParaRPr lang="pl-PL" sz="2800" dirty="0" smtClean="0">
              <a:solidFill>
                <a:schemeClr val="accent1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pPr algn="just"/>
            <a:endParaRPr lang="pl-PL" sz="2800" dirty="0" smtClean="0">
              <a:solidFill>
                <a:schemeClr val="accent1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pPr algn="just"/>
            <a:endParaRPr lang="pl-PL" sz="7200" dirty="0" smtClean="0">
              <a:solidFill>
                <a:schemeClr val="accent1">
                  <a:lumMod val="50000"/>
                </a:schemeClr>
              </a:solidFill>
              <a:latin typeface="+mj-lt"/>
              <a:ea typeface="Times New Roman"/>
            </a:endParaRPr>
          </a:p>
          <a:p>
            <a:pPr algn="just">
              <a:buNone/>
            </a:pPr>
            <a:endParaRPr lang="pl-PL" sz="7200" dirty="0" smtClean="0">
              <a:solidFill>
                <a:schemeClr val="accent1">
                  <a:lumMod val="50000"/>
                </a:schemeClr>
              </a:solidFill>
              <a:latin typeface="Calibri" pitchFamily="34" charset="0"/>
              <a:ea typeface="Times New Roman"/>
              <a:cs typeface="Calibri" pitchFamily="34" charset="0"/>
            </a:endParaRPr>
          </a:p>
          <a:p>
            <a:pPr algn="just">
              <a:spcAft>
                <a:spcPts val="0"/>
              </a:spcAft>
              <a:buNone/>
            </a:pPr>
            <a:r>
              <a:rPr lang="pl-PL" sz="7200" dirty="0" smtClean="0">
                <a:latin typeface="Calibri" pitchFamily="34" charset="0"/>
                <a:ea typeface="Times New Roman"/>
                <a:cs typeface="Calibri" pitchFamily="34" charset="0"/>
              </a:rPr>
              <a:t>problem: 		aktualne </a:t>
            </a:r>
            <a:r>
              <a:rPr lang="pl-PL" sz="7200" dirty="0">
                <a:latin typeface="Calibri" pitchFamily="34" charset="0"/>
                <a:ea typeface="Times New Roman"/>
                <a:cs typeface="Calibri" pitchFamily="34" charset="0"/>
              </a:rPr>
              <a:t>funkcjonalności Katalogu Głównego EESSI nie zapewniają </a:t>
            </a:r>
            <a:r>
              <a:rPr lang="pl-PL" sz="7200" dirty="0" smtClean="0">
                <a:latin typeface="Calibri" pitchFamily="34" charset="0"/>
                <a:ea typeface="Times New Roman"/>
                <a:cs typeface="Calibri" pitchFamily="34" charset="0"/>
              </a:rPr>
              <a:t>			szybkiego i jednoznacznego ustalenia instytucji właściwej do 			rozpatrzenia sprawy we </a:t>
            </a:r>
            <a:r>
              <a:rPr lang="pl-PL" sz="7200" dirty="0">
                <a:latin typeface="Calibri" pitchFamily="34" charset="0"/>
                <a:ea typeface="Times New Roman"/>
                <a:cs typeface="Calibri" pitchFamily="34" charset="0"/>
              </a:rPr>
              <a:t>wszystkich </a:t>
            </a:r>
            <a:r>
              <a:rPr lang="pl-PL" sz="7200" dirty="0" smtClean="0">
                <a:latin typeface="Calibri" pitchFamily="34" charset="0"/>
                <a:ea typeface="Times New Roman"/>
                <a:cs typeface="Calibri" pitchFamily="34" charset="0"/>
              </a:rPr>
              <a:t>przypadkach. Np. W Katalogu 			Głównym okodowane są Wydziały Zasiłków wszystkich o/ZUS; 			struktura organizacyjna ZUS w Polsce nie odpowiada podziałowi 			administracyjnemu kraju.</a:t>
            </a:r>
          </a:p>
          <a:p>
            <a:pPr algn="just">
              <a:spcAft>
                <a:spcPts val="0"/>
              </a:spcAft>
              <a:buNone/>
            </a:pPr>
            <a:endParaRPr lang="pl-PL" sz="7200" dirty="0" smtClean="0">
              <a:latin typeface="Calibri" pitchFamily="34" charset="0"/>
              <a:ea typeface="Times New Roman"/>
              <a:cs typeface="Calibri" pitchFamily="34" charset="0"/>
            </a:endParaRPr>
          </a:p>
          <a:p>
            <a:pPr algn="just">
              <a:spcAft>
                <a:spcPts val="0"/>
              </a:spcAft>
              <a:buNone/>
            </a:pPr>
            <a:endParaRPr lang="pl-PL" sz="7200" dirty="0" smtClean="0">
              <a:latin typeface="Calibri" pitchFamily="34" charset="0"/>
              <a:ea typeface="Times New Roman"/>
              <a:cs typeface="Calibri" pitchFamily="34" charset="0"/>
            </a:endParaRPr>
          </a:p>
          <a:p>
            <a:pPr algn="just">
              <a:spcAft>
                <a:spcPts val="0"/>
              </a:spcAft>
              <a:buNone/>
            </a:pPr>
            <a:endParaRPr lang="pl-PL" sz="7200" dirty="0" smtClean="0">
              <a:latin typeface="Calibri" pitchFamily="34" charset="0"/>
              <a:ea typeface="Times New Roman"/>
              <a:cs typeface="Calibri" pitchFamily="34" charset="0"/>
            </a:endParaRPr>
          </a:p>
          <a:p>
            <a:pPr algn="just">
              <a:spcAft>
                <a:spcPts val="0"/>
              </a:spcAft>
              <a:buNone/>
            </a:pPr>
            <a:r>
              <a:rPr lang="pl-PL" sz="7200" dirty="0" smtClean="0">
                <a:latin typeface="Calibri" pitchFamily="34" charset="0"/>
                <a:ea typeface="Times New Roman"/>
                <a:cs typeface="Calibri" pitchFamily="34" charset="0"/>
              </a:rPr>
              <a:t>propozycja:	do czasu wdrożenia odpowiednich zmian, dla </a:t>
            </a:r>
            <a:r>
              <a:rPr lang="pl-PL" sz="7200" dirty="0">
                <a:latin typeface="Calibri" pitchFamily="34" charset="0"/>
                <a:ea typeface="Times New Roman"/>
                <a:cs typeface="Calibri" pitchFamily="34" charset="0"/>
              </a:rPr>
              <a:t>wsparcia </a:t>
            </a:r>
            <a:r>
              <a:rPr lang="pl-PL" sz="7200" dirty="0" smtClean="0">
                <a:latin typeface="Calibri" pitchFamily="34" charset="0"/>
                <a:ea typeface="Times New Roman"/>
                <a:cs typeface="Calibri" pitchFamily="34" charset="0"/>
              </a:rPr>
              <a:t>wyszukiwarki 			Katalogu Głównego </a:t>
            </a:r>
            <a:r>
              <a:rPr lang="pl-PL" sz="7200" dirty="0">
                <a:latin typeface="Calibri" pitchFamily="34" charset="0"/>
                <a:ea typeface="Times New Roman"/>
                <a:cs typeface="Calibri" pitchFamily="34" charset="0"/>
              </a:rPr>
              <a:t>konieczne jest </a:t>
            </a:r>
            <a:r>
              <a:rPr lang="pl-PL" sz="7200" dirty="0" smtClean="0">
                <a:latin typeface="Calibri" pitchFamily="34" charset="0"/>
                <a:ea typeface="Times New Roman"/>
                <a:cs typeface="Calibri" pitchFamily="34" charset="0"/>
              </a:rPr>
              <a:t>zapewnienie by zawarte w nim 			dane były aktualne i „aktywne”, jak również udostępnienie 				dodatkowych </a:t>
            </a:r>
            <a:r>
              <a:rPr lang="pl-PL" sz="7200" dirty="0">
                <a:latin typeface="Calibri" pitchFamily="34" charset="0"/>
                <a:ea typeface="Times New Roman"/>
                <a:cs typeface="Calibri" pitchFamily="34" charset="0"/>
              </a:rPr>
              <a:t>narzędzi lub </a:t>
            </a:r>
            <a:r>
              <a:rPr lang="pl-PL" sz="7200" dirty="0" smtClean="0">
                <a:latin typeface="Calibri" pitchFamily="34" charset="0"/>
                <a:ea typeface="Times New Roman"/>
                <a:cs typeface="Calibri" pitchFamily="34" charset="0"/>
              </a:rPr>
              <a:t>informacji</a:t>
            </a:r>
            <a:endParaRPr lang="pl-PL" sz="7200" dirty="0">
              <a:latin typeface="Calibri" pitchFamily="34" charset="0"/>
              <a:ea typeface="Times New Roman"/>
              <a:cs typeface="Calibri" pitchFamily="34" charset="0"/>
            </a:endParaRPr>
          </a:p>
          <a:p>
            <a:pPr algn="just">
              <a:spcAft>
                <a:spcPts val="0"/>
              </a:spcAft>
            </a:pPr>
            <a:endParaRPr lang="pl-PL" sz="2800" dirty="0">
              <a:latin typeface="Times New Roman"/>
              <a:ea typeface="Times New Roman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185354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00034" y="571480"/>
            <a:ext cx="7786742" cy="5324492"/>
          </a:xfrm>
        </p:spPr>
        <p:txBody>
          <a:bodyPr>
            <a:normAutofit/>
          </a:bodyPr>
          <a:lstStyle/>
          <a:p>
            <a:endParaRPr lang="pl-PL" sz="2800" dirty="0" smtClean="0">
              <a:sym typeface="Wingdings" pitchFamily="2" charset="2"/>
            </a:endParaRPr>
          </a:p>
          <a:p>
            <a:pPr>
              <a:buNone/>
            </a:pPr>
            <a:r>
              <a:rPr lang="pl-PL" sz="29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Wyniki:</a:t>
            </a:r>
          </a:p>
          <a:p>
            <a:pPr>
              <a:buNone/>
            </a:pPr>
            <a:endParaRPr lang="pl-PL" sz="2800" dirty="0" smtClean="0">
              <a:latin typeface="Times New Roman"/>
              <a:ea typeface="Times New Roman"/>
            </a:endParaRPr>
          </a:p>
          <a:p>
            <a:r>
              <a:rPr lang="pl-PL" sz="1900" dirty="0" smtClean="0">
                <a:latin typeface="+mj-lt"/>
                <a:sym typeface="Wingdings" pitchFamily="2" charset="2"/>
              </a:rPr>
              <a:t>udostępnienie </a:t>
            </a:r>
            <a:r>
              <a:rPr lang="pl-PL" sz="1900" dirty="0" smtClean="0">
                <a:latin typeface="+mj-lt"/>
                <a:sym typeface="Wingdings" pitchFamily="2" charset="2"/>
              </a:rPr>
              <a:t>na stronie internetowej </a:t>
            </a:r>
            <a:r>
              <a:rPr lang="pl-PL" sz="1900" dirty="0" smtClean="0">
                <a:latin typeface="+mj-lt"/>
                <a:sym typeface="Wingdings" pitchFamily="2" charset="2"/>
              </a:rPr>
              <a:t>ZUS </a:t>
            </a:r>
            <a:r>
              <a:rPr lang="pl-PL" sz="1900" dirty="0" smtClean="0">
                <a:latin typeface="+mj-lt"/>
                <a:sym typeface="Wingdings" pitchFamily="2" charset="2"/>
              </a:rPr>
              <a:t>wyszukiwarki o/ZUS po kodzie pocztowym lub nazwie </a:t>
            </a:r>
            <a:r>
              <a:rPr lang="pl-PL" sz="1900" dirty="0" smtClean="0">
                <a:latin typeface="+mj-lt"/>
                <a:sym typeface="Wingdings" pitchFamily="2" charset="2"/>
              </a:rPr>
              <a:t>miejscowości</a:t>
            </a:r>
            <a:r>
              <a:rPr lang="pl-PL" sz="1900" dirty="0">
                <a:solidFill>
                  <a:prstClr val="black"/>
                </a:solidFill>
                <a:latin typeface="Calibri"/>
                <a:sym typeface="Wingdings" pitchFamily="2" charset="2"/>
              </a:rPr>
              <a:t> </a:t>
            </a:r>
            <a:r>
              <a:rPr lang="pl-PL" sz="1900" dirty="0" smtClean="0">
                <a:solidFill>
                  <a:prstClr val="black"/>
                </a:solidFill>
                <a:latin typeface="Calibri"/>
                <a:sym typeface="Wingdings" pitchFamily="2" charset="2"/>
              </a:rPr>
              <a:t>- w </a:t>
            </a:r>
            <a:r>
              <a:rPr lang="pl-PL" sz="1900" dirty="0">
                <a:solidFill>
                  <a:prstClr val="black"/>
                </a:solidFill>
                <a:latin typeface="Calibri"/>
                <a:sym typeface="Wingdings" pitchFamily="2" charset="2"/>
              </a:rPr>
              <a:t>języku angielskim i niemieckim</a:t>
            </a:r>
            <a:endParaRPr lang="pl-PL" sz="1900" dirty="0" smtClean="0">
              <a:latin typeface="+mj-lt"/>
              <a:sym typeface="Wingdings" pitchFamily="2" charset="2"/>
            </a:endParaRPr>
          </a:p>
          <a:p>
            <a:r>
              <a:rPr lang="pl-PL" sz="1900" dirty="0" smtClean="0">
                <a:latin typeface="+mj-lt"/>
                <a:sym typeface="Wingdings" pitchFamily="2" charset="2"/>
              </a:rPr>
              <a:t>„akcje informacyjne”  uczestnicy Projektu oraz inne państwa członkowskie</a:t>
            </a:r>
          </a:p>
          <a:p>
            <a:r>
              <a:rPr lang="pl-PL" sz="1900" dirty="0" smtClean="0">
                <a:latin typeface="+mj-lt"/>
                <a:sym typeface="Wingdings" pitchFamily="2" charset="2"/>
              </a:rPr>
              <a:t>uwagi do funkcjonalności Katalogu Głównego/PAI</a:t>
            </a:r>
          </a:p>
          <a:p>
            <a:pPr>
              <a:buNone/>
            </a:pPr>
            <a:endParaRPr lang="pl-PL" sz="1900" dirty="0" smtClean="0">
              <a:latin typeface="+mj-lt"/>
              <a:sym typeface="Wingdings" pitchFamily="2" charset="2"/>
            </a:endParaRPr>
          </a:p>
          <a:p>
            <a:pPr>
              <a:buFont typeface="Wingdings"/>
              <a:buChar char="à"/>
            </a:pPr>
            <a:r>
              <a:rPr lang="pl-PL" sz="1900" dirty="0" smtClean="0">
                <a:latin typeface="+mj-lt"/>
                <a:sym typeface="Wingdings" pitchFamily="2" charset="2"/>
              </a:rPr>
              <a:t>zmniejszenie ilości spraw przekazywanych dalej według właściwości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zepływ">
  <a:themeElements>
    <a:clrScheme name="Przepły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Przepły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rzepły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531</TotalTime>
  <Words>250</Words>
  <Application>Microsoft Office PowerPoint</Application>
  <PresentationFormat>Pokaz na ekranie (4:3)</PresentationFormat>
  <Paragraphs>102</Paragraphs>
  <Slides>11</Slides>
  <Notes>0</Notes>
  <HiddenSlides>0</HiddenSlides>
  <MMClips>0</MMClips>
  <ScaleCrop>false</ScaleCrop>
  <HeadingPairs>
    <vt:vector size="6" baseType="variant"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3" baseType="lpstr">
      <vt:lpstr>Przepływ</vt:lpstr>
      <vt:lpstr>Obraz</vt:lpstr>
      <vt:lpstr>     </vt:lpstr>
      <vt:lpstr>Prezentacja programu PowerPoint</vt:lpstr>
      <vt:lpstr>cel badań</vt:lpstr>
      <vt:lpstr>  zdiagnozowane problemy proceduralne </vt:lpstr>
      <vt:lpstr>Prezentacja programu PowerPoint</vt:lpstr>
      <vt:lpstr>         </vt:lpstr>
      <vt:lpstr>Prezentacja programu PowerPoint</vt:lpstr>
      <vt:lpstr>Prezentacja programu PowerPoint</vt:lpstr>
      <vt:lpstr>Prezentacja programu PowerPoint</vt:lpstr>
      <vt:lpstr>         </vt:lpstr>
      <vt:lpstr>Prezentacja programu PowerPoint</vt:lpstr>
    </vt:vector>
  </TitlesOfParts>
  <Company>ZUS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Wyniki projektu proceduralne w obszarze świadczeń z tytułu choroby i macierzyństwa</dc:title>
  <dc:creator>MIEZIEN, Ewa</dc:creator>
  <cp:lastModifiedBy>MIEZIEN, Ewa</cp:lastModifiedBy>
  <cp:revision>52</cp:revision>
  <cp:lastPrinted>2013-04-17T09:14:05Z</cp:lastPrinted>
  <dcterms:created xsi:type="dcterms:W3CDTF">2013-04-16T10:50:25Z</dcterms:created>
  <dcterms:modified xsi:type="dcterms:W3CDTF">2013-04-22T06:30:05Z</dcterms:modified>
</cp:coreProperties>
</file>