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5"/>
  </p:notesMasterIdLst>
  <p:sldIdLst>
    <p:sldId id="363" r:id="rId2"/>
    <p:sldId id="364" r:id="rId3"/>
    <p:sldId id="365" r:id="rId4"/>
    <p:sldId id="366" r:id="rId5"/>
    <p:sldId id="367" r:id="rId6"/>
    <p:sldId id="368" r:id="rId7"/>
    <p:sldId id="369" r:id="rId8"/>
    <p:sldId id="370" r:id="rId9"/>
    <p:sldId id="357" r:id="rId10"/>
    <p:sldId id="313" r:id="rId11"/>
    <p:sldId id="323" r:id="rId12"/>
    <p:sldId id="320" r:id="rId13"/>
    <p:sldId id="358" r:id="rId14"/>
    <p:sldId id="359" r:id="rId15"/>
    <p:sldId id="311" r:id="rId16"/>
    <p:sldId id="343" r:id="rId17"/>
    <p:sldId id="345" r:id="rId18"/>
    <p:sldId id="350" r:id="rId19"/>
    <p:sldId id="306" r:id="rId20"/>
    <p:sldId id="305" r:id="rId21"/>
    <p:sldId id="328" r:id="rId22"/>
    <p:sldId id="322" r:id="rId23"/>
    <p:sldId id="360" r:id="rId24"/>
    <p:sldId id="361" r:id="rId25"/>
    <p:sldId id="325" r:id="rId26"/>
    <p:sldId id="332" r:id="rId27"/>
    <p:sldId id="333" r:id="rId28"/>
    <p:sldId id="334" r:id="rId29"/>
    <p:sldId id="335" r:id="rId30"/>
    <p:sldId id="336" r:id="rId31"/>
    <p:sldId id="362" r:id="rId32"/>
    <p:sldId id="371" r:id="rId33"/>
    <p:sldId id="302" r:id="rId34"/>
  </p:sldIdLst>
  <p:sldSz cx="9144000" cy="6858000" type="screen4x3"/>
  <p:notesSz cx="6797675" cy="9926638"/>
  <p:embeddedFontLst>
    <p:embeddedFont>
      <p:font typeface="Calibri" panose="020F0502020204030204" pitchFamily="34" charset="0"/>
      <p:regular r:id="rId36"/>
      <p:bold r:id="rId37"/>
      <p:italic r:id="rId38"/>
      <p:boldItalic r:id="rId39"/>
    </p:embeddedFont>
  </p:embeddedFontLst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A814"/>
    <a:srgbClr val="72C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11" autoAdjust="0"/>
    <p:restoredTop sz="93369" autoAdjust="0"/>
  </p:normalViewPr>
  <p:slideViewPr>
    <p:cSldViewPr>
      <p:cViewPr>
        <p:scale>
          <a:sx n="101" d="100"/>
          <a:sy n="101" d="100"/>
        </p:scale>
        <p:origin x="-48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70D795D-8856-42B4-AE80-9E87BFA29824}" type="datetimeFigureOut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C10C089-F1FC-4429-89D3-6F75A89DC36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86190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8DF89-E165-4108-8794-FB1EAADB3DC9}" type="datetime1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Gdańsk 15-17.10.2013 r.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7FB3A-F4B6-4BD1-BF24-F236F6814D4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AB6A1-94E5-4655-91A5-67DC3B5CD48A}" type="datetime1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Gdańsk 15-17.10.2013 r.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9E879-F2CA-40B1-8ACD-775AC55DF05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07AC4-A919-4C41-A1B1-D0EBB2A77606}" type="datetime1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Gdańsk 15-17.10.2013 r.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40E88-84CE-4D3B-AE23-DF469462231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6DE28-9851-46F4-917F-F19FFB08AFDA}" type="datetime1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Gdańsk 15-17.10.2013 r.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F1CDA-933D-44E5-BB2A-8F887A77B8F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3A5F8-348C-4D74-903C-349B45A5E469}" type="datetime1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Gdańsk 15-17.10.2013 r.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0D347-951D-4948-AA5A-40BF1D4860E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18B9F-CE3D-4444-A0CD-67982DC9CEB1}" type="datetime1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Gdańsk 15-17.10.2013 r.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9ADD5-6D95-4EC4-B395-3653BF4F9A2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5926C-A605-4CBD-BA9D-2C4B8CA721D2}" type="datetime1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Gdańsk 15-17.10.2013 r.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4CE23-E74F-44BC-9359-3DFC02C34AB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8AD55-F036-4433-BF0B-A36B6159ABAC}" type="datetime1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Gdańsk 15-17.10.2013 r.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F1EAB-C22C-4563-B3D1-8EC58180093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84F05-E895-4483-8BA4-FF5FD4F404C2}" type="datetime1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Gdańsk 15-17.10.2013 r.</a:t>
            </a:r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43FA8-A143-4425-8209-43CFBB87932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29A13-C5C4-4026-8DB5-66DA888D59DF}" type="datetime1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Gdańsk 15-17.10.2013 r.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4CDCF-B557-4D5F-8028-C391A9E5999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smtClean="0"/>
              <a:t>Kliknij ikonę, aby dodać obraz</a:t>
            </a:r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FF37EC-BBA7-4977-97BA-F4A3C931A517}" type="datetime1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Gdańsk 15-17.10.2013 r.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D0232-5ABB-433C-8126-10B36A26AD3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F80728-CDBF-4C5F-B30D-B6E268691C64}" type="datetime1">
              <a:rPr lang="pl-PL"/>
              <a:pPr>
                <a:defRPr/>
              </a:pPr>
              <a:t>2015-08-20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pl-PL"/>
              <a:t>Gdańsk 15-17.10.2013 r.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64F915B-2907-486A-AC99-C52AB428946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>
    <p:fade thruBlk="1"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emf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emf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emf"/><Relationship Id="rId5" Type="http://schemas.openxmlformats.org/officeDocument/2006/relationships/image" Target="../media/image15.wmf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emf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emf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emf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emf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emf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emf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emf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emf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emf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30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Users\Pawel\Desktop\ZUS\obrazki\01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Pawel\Desktop\ZUS\obrazki\01_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333375"/>
            <a:ext cx="3387725" cy="228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C:\Users\Pawel\Desktop\ZUS\obrazki\01_belka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924175"/>
            <a:ext cx="75676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C:\Users\Pawel\Desktop\ZUS\obrazki\01_belka_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644900"/>
            <a:ext cx="56991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ole tekstowe 9"/>
          <p:cNvSpPr txBox="1">
            <a:spLocks noChangeArrowheads="1"/>
          </p:cNvSpPr>
          <p:nvPr/>
        </p:nvSpPr>
        <p:spPr bwMode="auto">
          <a:xfrm>
            <a:off x="2700338" y="6237288"/>
            <a:ext cx="4524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 sz="1600" b="1">
              <a:latin typeface="Calibri" pitchFamily="34" charset="0"/>
            </a:endParaRPr>
          </a:p>
        </p:txBody>
      </p:sp>
      <p:sp>
        <p:nvSpPr>
          <p:cNvPr id="14342" name="pole tekstowe 1"/>
          <p:cNvSpPr txBox="1">
            <a:spLocks noChangeArrowheads="1"/>
          </p:cNvSpPr>
          <p:nvPr/>
        </p:nvSpPr>
        <p:spPr bwMode="auto">
          <a:xfrm>
            <a:off x="5699125" y="333375"/>
            <a:ext cx="30495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43" name="Symbol zastępczy stopki 3"/>
          <p:cNvSpPr txBox="1">
            <a:spLocks noGrp="1"/>
          </p:cNvSpPr>
          <p:nvPr/>
        </p:nvSpPr>
        <p:spPr bwMode="auto">
          <a:xfrm>
            <a:off x="323850" y="6165850"/>
            <a:ext cx="4032250" cy="4095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pl-PL" b="1">
              <a:latin typeface="+mn-lt"/>
            </a:endParaRPr>
          </a:p>
        </p:txBody>
      </p:sp>
      <p:sp>
        <p:nvSpPr>
          <p:cNvPr id="14344" name="Text Box 9"/>
          <p:cNvSpPr txBox="1">
            <a:spLocks noChangeArrowheads="1"/>
          </p:cNvSpPr>
          <p:nvPr/>
        </p:nvSpPr>
        <p:spPr bwMode="auto">
          <a:xfrm>
            <a:off x="0" y="2997200"/>
            <a:ext cx="7550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b="1"/>
              <a:t>Zamiana z urzędu renty z tytułu niezdolności do pracy na emeryturę</a:t>
            </a:r>
          </a:p>
        </p:txBody>
      </p:sp>
      <p:sp>
        <p:nvSpPr>
          <p:cNvPr id="14345" name="Text Box 10"/>
          <p:cNvSpPr txBox="1">
            <a:spLocks noChangeArrowheads="1"/>
          </p:cNvSpPr>
          <p:nvPr/>
        </p:nvSpPr>
        <p:spPr bwMode="auto">
          <a:xfrm>
            <a:off x="0" y="3573463"/>
            <a:ext cx="5651500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Elżbieta Łozińska</a:t>
            </a:r>
          </a:p>
          <a:p>
            <a:r>
              <a:rPr lang="pl-PL"/>
              <a:t>Izabela Tomczyk</a:t>
            </a:r>
          </a:p>
          <a:p>
            <a:r>
              <a:rPr lang="pl-PL" sz="1600"/>
              <a:t>Członkowie Zespołu badawczego do spraw analiz systemu ubezpieczeń społecznych</a:t>
            </a:r>
            <a:r>
              <a:rPr lang="pl-PL"/>
              <a:t>  </a:t>
            </a:r>
          </a:p>
        </p:txBody>
      </p:sp>
      <p:sp>
        <p:nvSpPr>
          <p:cNvPr id="14346" name="Text Box 11"/>
          <p:cNvSpPr txBox="1">
            <a:spLocks noChangeArrowheads="1"/>
          </p:cNvSpPr>
          <p:nvPr/>
        </p:nvSpPr>
        <p:spPr bwMode="auto">
          <a:xfrm>
            <a:off x="447675" y="6208713"/>
            <a:ext cx="2895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600"/>
              <a:t>Warszawa, 11 grudnia 2013 r.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5725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7353300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ytuł 1"/>
          <p:cNvSpPr>
            <a:spLocks noGrp="1"/>
          </p:cNvSpPr>
          <p:nvPr>
            <p:ph type="title"/>
          </p:nvPr>
        </p:nvSpPr>
        <p:spPr>
          <a:xfrm>
            <a:off x="395288" y="1196975"/>
            <a:ext cx="8229600" cy="1143000"/>
          </a:xfrm>
        </p:spPr>
        <p:txBody>
          <a:bodyPr/>
          <a:lstStyle/>
          <a:p>
            <a:pPr algn="l" eaLnBrk="1" hangingPunct="1"/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22534" name="Symbol zastępczy stopki 6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 sz="1800" b="1">
              <a:solidFill>
                <a:schemeClr val="tx1"/>
              </a:solidFill>
            </a:endParaRPr>
          </a:p>
        </p:txBody>
      </p:sp>
      <p:sp>
        <p:nvSpPr>
          <p:cNvPr id="23558" name="Text Box 8"/>
          <p:cNvSpPr txBox="1">
            <a:spLocks noChangeArrowheads="1"/>
          </p:cNvSpPr>
          <p:nvPr/>
        </p:nvSpPr>
        <p:spPr bwMode="auto">
          <a:xfrm>
            <a:off x="395288" y="1125538"/>
            <a:ext cx="8094662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600" b="1"/>
              <a:t>Liczba osób w wieku 59 lat (kobiety) / 64 lata (mężczyźni) pobierających rentę z</a:t>
            </a:r>
          </a:p>
          <a:p>
            <a:r>
              <a:rPr lang="pl-PL" sz="1600" b="1"/>
              <a:t> tytułu niezdolności do pracy (bez rent wypadkowych i rent inwalidów wojennych</a:t>
            </a:r>
          </a:p>
          <a:p>
            <a:r>
              <a:rPr lang="pl-PL" sz="1600" b="1"/>
              <a:t> lub wojskowych), które w następnym roku potencjalnie staną się emerytami </a:t>
            </a:r>
          </a:p>
          <a:p>
            <a:r>
              <a:rPr lang="pl-PL" sz="1600" b="1"/>
              <a:t>z urzędu, a liczba osób, które w danym roku zaczęły pobierać emeryturę z urzędu:</a:t>
            </a:r>
            <a:br>
              <a:rPr lang="pl-PL" sz="1600" b="1"/>
            </a:br>
            <a:r>
              <a:rPr lang="pl-PL" sz="1600" b="1"/>
              <a:t/>
            </a:r>
            <a:br>
              <a:rPr lang="pl-PL" sz="1600" b="1"/>
            </a:br>
            <a:endParaRPr lang="pl-PL" sz="1600" b="1"/>
          </a:p>
        </p:txBody>
      </p:sp>
      <p:sp>
        <p:nvSpPr>
          <p:cNvPr id="23559" name="Text Box 9"/>
          <p:cNvSpPr txBox="1">
            <a:spLocks noChangeArrowheads="1"/>
          </p:cNvSpPr>
          <p:nvPr/>
        </p:nvSpPr>
        <p:spPr bwMode="auto">
          <a:xfrm>
            <a:off x="179388" y="57340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/>
          </a:p>
        </p:txBody>
      </p:sp>
      <p:sp>
        <p:nvSpPr>
          <p:cNvPr id="23560" name="Text Box 89"/>
          <p:cNvSpPr txBox="1">
            <a:spLocks noChangeArrowheads="1"/>
          </p:cNvSpPr>
          <p:nvPr/>
        </p:nvSpPr>
        <p:spPr bwMode="auto">
          <a:xfrm>
            <a:off x="611188" y="5667375"/>
            <a:ext cx="70675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Liczba osób, którym w poszczególnych latach przyznano emerytury </a:t>
            </a:r>
          </a:p>
          <a:p>
            <a:r>
              <a:rPr lang="pl-PL"/>
              <a:t>z urzędu, utrzymuje się na zbliżonym poziomie  powyżej 97 %.</a:t>
            </a:r>
          </a:p>
          <a:p>
            <a:endParaRPr lang="pl-PL"/>
          </a:p>
          <a:p>
            <a:endParaRPr lang="pl-PL"/>
          </a:p>
        </p:txBody>
      </p:sp>
      <p:pic>
        <p:nvPicPr>
          <p:cNvPr id="23561" name="Picture 5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63713" y="2420938"/>
            <a:ext cx="5256212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85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3375"/>
            <a:ext cx="6948488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2800" dirty="0" smtClean="0"/>
              <a:t/>
            </a:r>
            <a:br>
              <a:rPr lang="pl-PL" sz="2800" dirty="0" smtClean="0"/>
            </a:b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836613"/>
            <a:ext cx="8559800" cy="525145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b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b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pl-PL" sz="2400" dirty="0"/>
          </a:p>
          <a:p>
            <a:pPr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pl-PL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558" name="Symbol zastępczy stopki 6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 sz="1800" b="1">
              <a:solidFill>
                <a:schemeClr val="tx1"/>
              </a:solidFill>
            </a:endParaRPr>
          </a:p>
        </p:txBody>
      </p:sp>
      <p:sp>
        <p:nvSpPr>
          <p:cNvPr id="24583" name="Text Box 8"/>
          <p:cNvSpPr txBox="1">
            <a:spLocks noChangeArrowheads="1"/>
          </p:cNvSpPr>
          <p:nvPr/>
        </p:nvSpPr>
        <p:spPr bwMode="auto">
          <a:xfrm>
            <a:off x="179388" y="1196975"/>
            <a:ext cx="80454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b="1"/>
              <a:t>Emerytury z urzędu wypłacane w XII 2012 r. wg płci i sposobu obliczenia</a:t>
            </a:r>
            <a:r>
              <a:rPr lang="pl-PL"/>
              <a:t/>
            </a:r>
            <a:br>
              <a:rPr lang="pl-PL"/>
            </a:br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4584" name="Text Box 10"/>
          <p:cNvSpPr txBox="1">
            <a:spLocks noChangeArrowheads="1"/>
          </p:cNvSpPr>
          <p:nvPr/>
        </p:nvSpPr>
        <p:spPr bwMode="auto">
          <a:xfrm>
            <a:off x="179388" y="17732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/>
          </a:p>
        </p:txBody>
      </p:sp>
      <p:sp>
        <p:nvSpPr>
          <p:cNvPr id="24585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95220" bIns="0" anchor="ctr">
            <a:spAutoFit/>
          </a:bodyPr>
          <a:lstStyle/>
          <a:p>
            <a:endParaRPr lang="pl-PL"/>
          </a:p>
        </p:txBody>
      </p:sp>
      <p:sp>
        <p:nvSpPr>
          <p:cNvPr id="24586" name="Rectangle 13"/>
          <p:cNvSpPr>
            <a:spLocks noChangeArrowheads="1"/>
          </p:cNvSpPr>
          <p:nvPr/>
        </p:nvSpPr>
        <p:spPr bwMode="auto">
          <a:xfrm>
            <a:off x="0" y="857250"/>
            <a:ext cx="1841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 sz="1000" b="1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pl-PL"/>
          </a:p>
        </p:txBody>
      </p:sp>
      <p:pic>
        <p:nvPicPr>
          <p:cNvPr id="24587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3" y="1773238"/>
            <a:ext cx="784860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7353300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24582" name="Symbol zastępczy stopki 6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 sz="1800" b="1">
              <a:solidFill>
                <a:schemeClr val="tx1"/>
              </a:solidFill>
            </a:endParaRPr>
          </a:p>
        </p:txBody>
      </p:sp>
      <p:sp>
        <p:nvSpPr>
          <p:cNvPr id="25606" name="Text Box 8"/>
          <p:cNvSpPr txBox="1">
            <a:spLocks noChangeArrowheads="1"/>
          </p:cNvSpPr>
          <p:nvPr/>
        </p:nvSpPr>
        <p:spPr bwMode="auto">
          <a:xfrm>
            <a:off x="0" y="981075"/>
            <a:ext cx="8604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b="1"/>
              <a:t>Struktura wg wieku i płci osób pobierających emerytury z urzędu w XII 2012 r.</a:t>
            </a:r>
          </a:p>
        </p:txBody>
      </p:sp>
      <p:sp>
        <p:nvSpPr>
          <p:cNvPr id="25607" name="Text Box 10"/>
          <p:cNvSpPr txBox="1">
            <a:spLocks noChangeArrowheads="1"/>
          </p:cNvSpPr>
          <p:nvPr/>
        </p:nvSpPr>
        <p:spPr bwMode="auto">
          <a:xfrm>
            <a:off x="592138" y="21526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/>
          </a:p>
        </p:txBody>
      </p:sp>
      <p:sp>
        <p:nvSpPr>
          <p:cNvPr id="256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25609" name="Rectangle 13"/>
          <p:cNvSpPr>
            <a:spLocks noChangeArrowheads="1"/>
          </p:cNvSpPr>
          <p:nvPr/>
        </p:nvSpPr>
        <p:spPr bwMode="auto">
          <a:xfrm>
            <a:off x="0" y="1666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25610" name="Text Box 15"/>
          <p:cNvSpPr txBox="1">
            <a:spLocks noChangeArrowheads="1"/>
          </p:cNvSpPr>
          <p:nvPr/>
        </p:nvSpPr>
        <p:spPr bwMode="auto">
          <a:xfrm>
            <a:off x="376238" y="44561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/>
          </a:p>
        </p:txBody>
      </p:sp>
      <p:sp>
        <p:nvSpPr>
          <p:cNvPr id="2561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95220" bIns="0" anchor="ctr">
            <a:spAutoFit/>
          </a:bodyPr>
          <a:lstStyle/>
          <a:p>
            <a:endParaRPr lang="pl-PL"/>
          </a:p>
        </p:txBody>
      </p:sp>
      <p:sp>
        <p:nvSpPr>
          <p:cNvPr id="25612" name="Rectangle 18"/>
          <p:cNvSpPr>
            <a:spLocks noChangeArrowheads="1"/>
          </p:cNvSpPr>
          <p:nvPr/>
        </p:nvSpPr>
        <p:spPr bwMode="auto">
          <a:xfrm>
            <a:off x="0" y="1666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pic>
        <p:nvPicPr>
          <p:cNvPr id="25613" name="Picture 1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850" y="1412875"/>
            <a:ext cx="85344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85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7353300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Tytuł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26630" name="Symbol zastępczy stopki 6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pl-PL" b="1">
              <a:latin typeface="+mn-lt"/>
            </a:endParaRPr>
          </a:p>
        </p:txBody>
      </p:sp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850" y="1484313"/>
            <a:ext cx="8459788" cy="4732337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</p:pic>
      <p:sp>
        <p:nvSpPr>
          <p:cNvPr id="26631" name="Text Box 12"/>
          <p:cNvSpPr txBox="1">
            <a:spLocks noChangeArrowheads="1"/>
          </p:cNvSpPr>
          <p:nvPr/>
        </p:nvSpPr>
        <p:spPr bwMode="auto">
          <a:xfrm>
            <a:off x="250825" y="1052513"/>
            <a:ext cx="83835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600"/>
              <a:t>Emerytury z urzędu wypłacane w XII 2012 r. wg płci i wysokości (bez dodatków)</a:t>
            </a:r>
            <a:r>
              <a:rPr lang="pl-PL"/>
              <a:t> - ogółem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85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7353300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ytuł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26630" name="Symbol zastępczy stopki 6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pl-PL" b="1">
              <a:latin typeface="+mn-lt"/>
            </a:endParaRPr>
          </a:p>
        </p:txBody>
      </p:sp>
      <p:sp>
        <p:nvSpPr>
          <p:cNvPr id="27654" name="Text Box 12"/>
          <p:cNvSpPr txBox="1">
            <a:spLocks noChangeArrowheads="1"/>
          </p:cNvSpPr>
          <p:nvPr/>
        </p:nvSpPr>
        <p:spPr bwMode="auto">
          <a:xfrm>
            <a:off x="250825" y="908050"/>
            <a:ext cx="74310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600"/>
              <a:t>Emerytury z urzędu wypłacane w XII 2012 r. wg płci i wysokości (bez dodatków)</a:t>
            </a:r>
            <a:r>
              <a:rPr lang="pl-PL"/>
              <a:t> </a:t>
            </a:r>
          </a:p>
          <a:p>
            <a:r>
              <a:rPr lang="pl-PL"/>
              <a:t>na tle emerytur ogółem </a:t>
            </a:r>
          </a:p>
        </p:txBody>
      </p:sp>
      <p:pic>
        <p:nvPicPr>
          <p:cNvPr id="27655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1557338"/>
            <a:ext cx="8642350" cy="483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85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9388"/>
            <a:ext cx="7353300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Tytuł 1"/>
          <p:cNvSpPr>
            <a:spLocks noGrp="1"/>
          </p:cNvSpPr>
          <p:nvPr>
            <p:ph type="title"/>
          </p:nvPr>
        </p:nvSpPr>
        <p:spPr>
          <a:xfrm>
            <a:off x="611188" y="333375"/>
            <a:ext cx="8229600" cy="1143000"/>
          </a:xfrm>
        </p:spPr>
        <p:txBody>
          <a:bodyPr/>
          <a:lstStyle/>
          <a:p>
            <a:pPr algn="l" eaLnBrk="1" hangingPunct="1"/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28677" name="Symbol zastępczy zawartości 2"/>
          <p:cNvSpPr>
            <a:spLocks noGrp="1"/>
          </p:cNvSpPr>
          <p:nvPr>
            <p:ph idx="1"/>
          </p:nvPr>
        </p:nvSpPr>
        <p:spPr>
          <a:xfrm>
            <a:off x="250825" y="836613"/>
            <a:ext cx="8559800" cy="52514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endParaRPr lang="pl-PL" sz="1200" b="1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pl-PL" sz="1200" b="1" smtClean="0">
                <a:latin typeface="Arial" charset="0"/>
                <a:cs typeface="Arial" charset="0"/>
              </a:rPr>
              <a:t>Emerytury z urzędu wypłacane w XII 2012 r. wg płci i stażu (bez hipotetycznego) - ogółem</a:t>
            </a:r>
          </a:p>
        </p:txBody>
      </p:sp>
      <p:sp>
        <p:nvSpPr>
          <p:cNvPr id="28678" name="Symbol zastępczy stopki 6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 sz="1800" b="1">
              <a:solidFill>
                <a:schemeClr val="tx1"/>
              </a:solidFill>
            </a:endParaRPr>
          </a:p>
        </p:txBody>
      </p:sp>
      <p:sp>
        <p:nvSpPr>
          <p:cNvPr id="28679" name="Text Box 8"/>
          <p:cNvSpPr txBox="1">
            <a:spLocks noChangeArrowheads="1"/>
          </p:cNvSpPr>
          <p:nvPr/>
        </p:nvSpPr>
        <p:spPr bwMode="auto">
          <a:xfrm>
            <a:off x="195263" y="1258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l-PL"/>
          </a:p>
        </p:txBody>
      </p:sp>
      <p:sp>
        <p:nvSpPr>
          <p:cNvPr id="2868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pic>
        <p:nvPicPr>
          <p:cNvPr id="28681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1484313"/>
            <a:ext cx="8604250" cy="481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85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88" y="260350"/>
            <a:ext cx="7353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Tytuł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179388" y="1412875"/>
            <a:ext cx="8559800" cy="525145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dirty="0" smtClean="0"/>
          </a:p>
          <a:p>
            <a:pPr marL="0" indent="0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dirty="0"/>
          </a:p>
          <a:p>
            <a:pPr marL="0" indent="0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dirty="0" smtClean="0"/>
          </a:p>
          <a:p>
            <a:pPr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pl-PL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702" name="Symbol zastępczy stopki 6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pl-PL" b="1">
              <a:latin typeface="Calibri" pitchFamily="34" charset="0"/>
            </a:endParaRPr>
          </a:p>
        </p:txBody>
      </p:sp>
      <p:sp>
        <p:nvSpPr>
          <p:cNvPr id="29703" name="Text Box 8"/>
          <p:cNvSpPr txBox="1">
            <a:spLocks noChangeArrowheads="1"/>
          </p:cNvSpPr>
          <p:nvPr/>
        </p:nvSpPr>
        <p:spPr bwMode="auto">
          <a:xfrm>
            <a:off x="250825" y="1341438"/>
            <a:ext cx="8088313" cy="461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 sz="1600"/>
          </a:p>
          <a:p>
            <a:r>
              <a:rPr lang="pl-PL" b="1"/>
              <a:t>Emerytury z urzędu wypłacane wg starych zasad</a:t>
            </a:r>
            <a:endParaRPr lang="pl-PL" sz="1600" b="1"/>
          </a:p>
          <a:p>
            <a:endParaRPr lang="pl-PL" sz="1600" b="1"/>
          </a:p>
          <a:p>
            <a:r>
              <a:rPr lang="pl-PL"/>
              <a:t> Według starych zasad emerytury z urzędu:</a:t>
            </a:r>
          </a:p>
          <a:p>
            <a:pPr>
              <a:buFont typeface="Wingdings" pitchFamily="2" charset="2"/>
              <a:buChar char="ü"/>
            </a:pPr>
            <a:r>
              <a:rPr lang="pl-PL"/>
              <a:t> przysługują  </a:t>
            </a:r>
            <a:r>
              <a:rPr lang="pl-PL" sz="1600"/>
              <a:t>osobom urodzonym przed 1 stycznia 1949 r. </a:t>
            </a:r>
          </a:p>
          <a:p>
            <a:pPr>
              <a:buFont typeface="Wingdings" pitchFamily="2" charset="2"/>
              <a:buChar char="ü"/>
            </a:pPr>
            <a:r>
              <a:rPr lang="pl-PL" sz="1600"/>
              <a:t> niezależnie od tego czy posiadają wymagany staż ubezpieczeniowy</a:t>
            </a:r>
          </a:p>
          <a:p>
            <a:pPr>
              <a:buFont typeface="Wingdings" pitchFamily="2" charset="2"/>
              <a:buChar char="ü"/>
            </a:pPr>
            <a:r>
              <a:rPr lang="pl-PL"/>
              <a:t>oblicza się na podstawie  art. 53 i 56 ustawy emerytalnej</a:t>
            </a:r>
            <a:endParaRPr lang="pl-PL" sz="1600"/>
          </a:p>
          <a:p>
            <a:pPr>
              <a:buFont typeface="Wingdings" pitchFamily="2" charset="2"/>
              <a:buChar char="ü"/>
            </a:pPr>
            <a:r>
              <a:rPr lang="pl-PL" sz="1600"/>
              <a:t> ustala się na podstawie dokumentacji znajdującej się w</a:t>
            </a:r>
          </a:p>
          <a:p>
            <a:r>
              <a:rPr lang="pl-PL" sz="1600"/>
              <a:t>    aktach rentowych, według wariantu najkorzystniejszego dla świadczeniobiorcy </a:t>
            </a:r>
          </a:p>
          <a:p>
            <a:endParaRPr lang="pl-PL" sz="1600" b="1"/>
          </a:p>
          <a:p>
            <a:r>
              <a:rPr lang="pl-PL" sz="1600"/>
              <a:t> Według starych zasad ustala się  ponownie wysokość emerytury z urzędu osobom:</a:t>
            </a:r>
          </a:p>
          <a:p>
            <a:pPr>
              <a:buFont typeface="Wingdings" pitchFamily="2" charset="2"/>
              <a:buChar char="ü"/>
            </a:pPr>
            <a:r>
              <a:rPr lang="pl-PL" sz="1600"/>
              <a:t> urodzonym po dniu 31 grudnia 1948 r., a przed dniem 1 stycznia 1969 r. </a:t>
            </a:r>
          </a:p>
          <a:p>
            <a:pPr>
              <a:buFont typeface="Wingdings" pitchFamily="2" charset="2"/>
              <a:buChar char="ü"/>
            </a:pPr>
            <a:r>
              <a:rPr lang="pl-PL" sz="1600"/>
              <a:t> spełniającym  warunki do wcześniejszej  emerytury, które nie wystąpiły z wnioskiem o</a:t>
            </a:r>
          </a:p>
          <a:p>
            <a:pPr>
              <a:buFont typeface="Wingdings" pitchFamily="2" charset="2"/>
              <a:buNone/>
            </a:pPr>
            <a:r>
              <a:rPr lang="pl-PL" sz="1600"/>
              <a:t>    tę emeryturę</a:t>
            </a:r>
          </a:p>
          <a:p>
            <a:pPr>
              <a:buFont typeface="Wingdings" pitchFamily="2" charset="2"/>
              <a:buChar char="ü"/>
            </a:pPr>
            <a:r>
              <a:rPr lang="pl-PL" sz="1600"/>
              <a:t> występującym  z wnioskiem o ustalenie emerytury z urzędu wg. starych zasad</a:t>
            </a:r>
          </a:p>
          <a:p>
            <a:pPr>
              <a:buFont typeface="Wingdings" pitchFamily="2" charset="2"/>
              <a:buNone/>
            </a:pPr>
            <a:r>
              <a:rPr lang="pl-PL" sz="1600"/>
              <a:t>    po  przyznaniu emerytury z urzędu na  nowych zasadach </a:t>
            </a:r>
          </a:p>
          <a:p>
            <a:endParaRPr lang="pl-PL" sz="1600" b="1"/>
          </a:p>
          <a:p>
            <a:endParaRPr lang="pl-PL" sz="1600"/>
          </a:p>
        </p:txBody>
      </p:sp>
      <p:sp>
        <p:nvSpPr>
          <p:cNvPr id="29704" name="Text Box 10"/>
          <p:cNvSpPr txBox="1">
            <a:spLocks noChangeArrowheads="1"/>
          </p:cNvSpPr>
          <p:nvPr/>
        </p:nvSpPr>
        <p:spPr bwMode="auto">
          <a:xfrm>
            <a:off x="250825" y="5084763"/>
            <a:ext cx="80851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 sz="160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85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88" y="260350"/>
            <a:ext cx="7353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Tytuł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30725" name="Symbol zastępczy zawartości 2"/>
          <p:cNvSpPr>
            <a:spLocks noGrp="1"/>
          </p:cNvSpPr>
          <p:nvPr>
            <p:ph idx="4294967295"/>
          </p:nvPr>
        </p:nvSpPr>
        <p:spPr>
          <a:xfrm>
            <a:off x="250825" y="1606550"/>
            <a:ext cx="8559800" cy="525145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pl-PL" sz="1800" smtClean="0">
                <a:latin typeface="Arial" charset="0"/>
              </a:rPr>
              <a:t>Do emerytury przyznanej z urzędu mają zastosowanie przepisy dotyczące ponownego ustalania wysokości świadczeń określone w art.109 ustawy emerytalnej – podstawa wymiaru emerytury ustalonej z urzędu może być obliczona:</a:t>
            </a:r>
          </a:p>
          <a:p>
            <a:pPr marL="0" indent="0">
              <a:buFont typeface="Wingdings" pitchFamily="2" charset="2"/>
              <a:buChar char="ü"/>
            </a:pPr>
            <a:r>
              <a:rPr lang="pl-PL" sz="1800" smtClean="0">
                <a:latin typeface="Arial" charset="0"/>
              </a:rPr>
              <a:t> od podstawy wymiaru składek z zastosowaniem art.110 i 111 ustawy                   emerytalnej</a:t>
            </a:r>
          </a:p>
          <a:p>
            <a:pPr marL="0" indent="0">
              <a:buFont typeface="Wingdings" pitchFamily="2" charset="2"/>
              <a:buChar char="ü"/>
            </a:pPr>
            <a:r>
              <a:rPr lang="pl-PL" sz="1800" smtClean="0">
                <a:latin typeface="Arial" charset="0"/>
              </a:rPr>
              <a:t> poprzez doliczenie dodatkowo udowodnionego okresu składkowego i          nieskładkowego, na zasadach określonych w art. 112 i 113 ustawy emerytalnej. </a:t>
            </a:r>
            <a:endParaRPr lang="pl-PL" sz="1800" b="1" smtClean="0">
              <a:latin typeface="Arial" charset="0"/>
            </a:endParaRPr>
          </a:p>
          <a:p>
            <a:pPr marL="0" indent="0"/>
            <a:endParaRPr lang="pl-PL" sz="1800" smtClean="0">
              <a:latin typeface="Arial" charset="0"/>
            </a:endParaRPr>
          </a:p>
          <a:p>
            <a:pPr marL="0" indent="0">
              <a:buFont typeface="Arial" charset="0"/>
              <a:buNone/>
            </a:pPr>
            <a:r>
              <a:rPr lang="pl-PL" sz="1800" smtClean="0">
                <a:latin typeface="Arial" charset="0"/>
              </a:rPr>
              <a:t>Jak wniosek o ponowne ustalenie wysokości emerytury traktuje się również wniosek o emeryturę złożony po przyznaniu emerytury z urzędu </a:t>
            </a:r>
          </a:p>
          <a:p>
            <a:pPr marL="0" indent="0">
              <a:buFont typeface="Arial" charset="0"/>
              <a:buNone/>
            </a:pPr>
            <a:endParaRPr lang="pl-PL" sz="1800" smtClean="0">
              <a:latin typeface="Arial" charset="0"/>
            </a:endParaRPr>
          </a:p>
        </p:txBody>
      </p:sp>
      <p:sp>
        <p:nvSpPr>
          <p:cNvPr id="30726" name="Symbol zastępczy stopki 6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pl-PL" b="1">
              <a:latin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85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73533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/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2800" dirty="0"/>
              <a:t/>
            </a:r>
            <a:br>
              <a:rPr lang="pl-PL" sz="2800" dirty="0"/>
            </a:br>
            <a:r>
              <a:rPr lang="pl-PL" sz="2800" dirty="0" smtClean="0"/>
              <a:t/>
            </a:r>
            <a:br>
              <a:rPr lang="pl-PL" sz="2800" dirty="0" smtClean="0"/>
            </a:br>
            <a:endParaRPr lang="pl-PL" sz="2800" dirty="0"/>
          </a:p>
        </p:txBody>
      </p:sp>
      <p:sp>
        <p:nvSpPr>
          <p:cNvPr id="31749" name="Symbol zastępczy zawartości 2"/>
          <p:cNvSpPr>
            <a:spLocks noGrp="1"/>
          </p:cNvSpPr>
          <p:nvPr>
            <p:ph idx="4294967295"/>
          </p:nvPr>
        </p:nvSpPr>
        <p:spPr>
          <a:xfrm>
            <a:off x="0" y="692150"/>
            <a:ext cx="8559800" cy="431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pl-PL" sz="1200" b="1" smtClean="0">
                <a:latin typeface="Arial" charset="0"/>
                <a:cs typeface="Arial" charset="0"/>
              </a:rPr>
              <a:t>Emerytury z urzędu wypłacane w XII 2012 r. – stary system</a:t>
            </a:r>
          </a:p>
        </p:txBody>
      </p:sp>
      <p:sp>
        <p:nvSpPr>
          <p:cNvPr id="31750" name="Symbol zastępczy stopki 6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pl-PL" b="1">
              <a:latin typeface="+mn-lt"/>
            </a:endParaRPr>
          </a:p>
        </p:txBody>
      </p:sp>
      <p:sp>
        <p:nvSpPr>
          <p:cNvPr id="31751" name="Text Box 9"/>
          <p:cNvSpPr txBox="1">
            <a:spLocks noChangeArrowheads="1"/>
          </p:cNvSpPr>
          <p:nvPr/>
        </p:nvSpPr>
        <p:spPr bwMode="auto">
          <a:xfrm>
            <a:off x="250825" y="11255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/>
          </a:p>
        </p:txBody>
      </p:sp>
      <p:sp>
        <p:nvSpPr>
          <p:cNvPr id="31752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95220" bIns="0" anchor="ctr">
            <a:spAutoFit/>
          </a:bodyPr>
          <a:lstStyle/>
          <a:p>
            <a:endParaRPr lang="pl-PL"/>
          </a:p>
        </p:txBody>
      </p:sp>
      <p:sp>
        <p:nvSpPr>
          <p:cNvPr id="31753" name="Rectangle 12"/>
          <p:cNvSpPr>
            <a:spLocks noChangeArrowheads="1"/>
          </p:cNvSpPr>
          <p:nvPr/>
        </p:nvSpPr>
        <p:spPr bwMode="auto">
          <a:xfrm>
            <a:off x="0" y="4467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31754" name="Text Box 13"/>
          <p:cNvSpPr txBox="1">
            <a:spLocks noChangeArrowheads="1"/>
          </p:cNvSpPr>
          <p:nvPr/>
        </p:nvSpPr>
        <p:spPr bwMode="auto">
          <a:xfrm>
            <a:off x="0" y="3644900"/>
            <a:ext cx="2843213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55,3 % stanowiły emerytury osób legitymujących się stażem krótszym od </a:t>
            </a:r>
          </a:p>
          <a:p>
            <a:r>
              <a:rPr lang="pl-PL"/>
              <a:t>wymaganego - w przypadku mężczyzn było to 46,6%, w przypadku kobiet – 62,8%.</a:t>
            </a:r>
            <a:endParaRPr lang="pl-PL" b="1"/>
          </a:p>
          <a:p>
            <a:endParaRPr lang="pl-PL"/>
          </a:p>
        </p:txBody>
      </p:sp>
      <p:pic>
        <p:nvPicPr>
          <p:cNvPr id="31755" name="Picture 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981075"/>
            <a:ext cx="6405562" cy="209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95600" y="2962275"/>
            <a:ext cx="6248400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3335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7353300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Tytuł 1"/>
          <p:cNvSpPr>
            <a:spLocks noGrp="1"/>
          </p:cNvSpPr>
          <p:nvPr>
            <p:ph type="title"/>
          </p:nvPr>
        </p:nvSpPr>
        <p:spPr>
          <a:xfrm>
            <a:off x="565150" y="765175"/>
            <a:ext cx="8578850" cy="533400"/>
          </a:xfrm>
        </p:spPr>
        <p:txBody>
          <a:bodyPr/>
          <a:lstStyle/>
          <a:p>
            <a:pPr algn="l" eaLnBrk="1" hangingPunct="1"/>
            <a:r>
              <a:rPr lang="pl-PL" sz="1200" b="1" smtClean="0">
                <a:latin typeface="Arial" charset="0"/>
              </a:rPr>
              <a:t>Emerytury z urzędu wypłacane w XII 2012 r. wg płci i roku przyznania – stary system</a:t>
            </a:r>
            <a:endParaRPr lang="pl-PL" sz="2500" b="1" smtClean="0"/>
          </a:p>
        </p:txBody>
      </p:sp>
      <p:sp>
        <p:nvSpPr>
          <p:cNvPr id="32774" name="Symbol zastępczy stopki 6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 sz="1800" b="1">
              <a:solidFill>
                <a:schemeClr val="tx1"/>
              </a:solidFill>
            </a:endParaRPr>
          </a:p>
        </p:txBody>
      </p:sp>
      <p:sp>
        <p:nvSpPr>
          <p:cNvPr id="2" name="pole tekstowe 3"/>
          <p:cNvSpPr txBox="1">
            <a:spLocks noChangeArrowheads="1"/>
          </p:cNvSpPr>
          <p:nvPr/>
        </p:nvSpPr>
        <p:spPr bwMode="auto">
          <a:xfrm>
            <a:off x="611188" y="623888"/>
            <a:ext cx="1857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32775" name="pole tekstowe 10"/>
          <p:cNvSpPr txBox="1">
            <a:spLocks noChangeArrowheads="1"/>
          </p:cNvSpPr>
          <p:nvPr/>
        </p:nvSpPr>
        <p:spPr bwMode="auto">
          <a:xfrm>
            <a:off x="1476375" y="561975"/>
            <a:ext cx="444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32776" name="Text Box 12"/>
          <p:cNvSpPr txBox="1">
            <a:spLocks noChangeArrowheads="1"/>
          </p:cNvSpPr>
          <p:nvPr/>
        </p:nvSpPr>
        <p:spPr bwMode="auto">
          <a:xfrm>
            <a:off x="447675" y="12160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/>
          </a:p>
        </p:txBody>
      </p:sp>
      <p:sp>
        <p:nvSpPr>
          <p:cNvPr id="32777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95220" bIns="0" anchor="ctr">
            <a:spAutoFit/>
          </a:bodyPr>
          <a:lstStyle/>
          <a:p>
            <a:endParaRPr lang="pl-PL"/>
          </a:p>
        </p:txBody>
      </p:sp>
      <p:sp>
        <p:nvSpPr>
          <p:cNvPr id="32778" name="Rectangle 15"/>
          <p:cNvSpPr>
            <a:spLocks noChangeArrowheads="1"/>
          </p:cNvSpPr>
          <p:nvPr/>
        </p:nvSpPr>
        <p:spPr bwMode="auto">
          <a:xfrm>
            <a:off x="0" y="2238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pic>
        <p:nvPicPr>
          <p:cNvPr id="32779" name="Picture 1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850" y="1484313"/>
            <a:ext cx="8459788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85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88" y="260350"/>
            <a:ext cx="7353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ytuł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323850" y="1130300"/>
            <a:ext cx="8559800" cy="525145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dirty="0" smtClean="0"/>
          </a:p>
          <a:p>
            <a:pPr marL="0" indent="0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dirty="0"/>
          </a:p>
          <a:p>
            <a:pPr marL="0" indent="0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dirty="0" smtClean="0"/>
          </a:p>
          <a:p>
            <a:pPr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pl-PL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66" name="Symbol zastępczy stopki 6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pl-PL" b="1">
              <a:latin typeface="Calibri" pitchFamily="34" charset="0"/>
            </a:endParaRPr>
          </a:p>
        </p:txBody>
      </p:sp>
      <p:sp>
        <p:nvSpPr>
          <p:cNvPr id="15367" name="Text Box 8"/>
          <p:cNvSpPr txBox="1">
            <a:spLocks noChangeArrowheads="1"/>
          </p:cNvSpPr>
          <p:nvPr/>
        </p:nvSpPr>
        <p:spPr bwMode="auto">
          <a:xfrm>
            <a:off x="539750" y="1125538"/>
            <a:ext cx="4654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Emerytury z urzędu przyznaje się od 2006 r.</a:t>
            </a:r>
          </a:p>
        </p:txBody>
      </p:sp>
      <p:sp>
        <p:nvSpPr>
          <p:cNvPr id="15368" name="Text Box 9"/>
          <p:cNvSpPr txBox="1">
            <a:spLocks noChangeArrowheads="1"/>
          </p:cNvSpPr>
          <p:nvPr/>
        </p:nvSpPr>
        <p:spPr bwMode="auto">
          <a:xfrm>
            <a:off x="468313" y="1628775"/>
            <a:ext cx="8351837" cy="421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Cel główny wprowadzenia emerytur z urzędu  -  uporządkowanie systemu </a:t>
            </a:r>
          </a:p>
          <a:p>
            <a:r>
              <a:rPr lang="pl-PL"/>
              <a:t>emerytalnego, przy przyjęciu założenia:</a:t>
            </a:r>
          </a:p>
          <a:p>
            <a:pPr>
              <a:buFont typeface="Wingdings" pitchFamily="2" charset="2"/>
              <a:buChar char="ü"/>
            </a:pPr>
            <a:r>
              <a:rPr lang="pl-PL"/>
              <a:t>renty  jako  świadczenie wypłacane w sytuacji wystąpienia ryzyka niezdolności </a:t>
            </a:r>
          </a:p>
          <a:p>
            <a:r>
              <a:rPr lang="pl-PL"/>
              <a:t>   do pracy osób w wieku przedemerytalnym:</a:t>
            </a:r>
          </a:p>
          <a:p>
            <a:r>
              <a:rPr lang="pl-PL"/>
              <a:t>   -  osoby pobierające renty z tytułu niezdolności  do pracy, po osiągnięciu </a:t>
            </a:r>
          </a:p>
          <a:p>
            <a:r>
              <a:rPr lang="pl-PL"/>
              <a:t>      wieku emerytalnego, pomimo poprawy stanu zdrowia , nie wracają</a:t>
            </a:r>
          </a:p>
          <a:p>
            <a:r>
              <a:rPr lang="pl-PL"/>
              <a:t>      na rynek pracy  </a:t>
            </a:r>
          </a:p>
          <a:p>
            <a:r>
              <a:rPr lang="pl-PL"/>
              <a:t>   - aktywizacja zawodowa osób niepełnosprawnych w wieku emerytalnym</a:t>
            </a:r>
          </a:p>
          <a:p>
            <a:r>
              <a:rPr lang="pl-PL"/>
              <a:t>      jest nieuzasadniona</a:t>
            </a:r>
          </a:p>
          <a:p>
            <a:pPr>
              <a:buFont typeface="Wingdings" pitchFamily="2" charset="2"/>
              <a:buChar char="ü"/>
            </a:pPr>
            <a:r>
              <a:rPr lang="pl-PL"/>
              <a:t>emerytury jako świadczenie wypłacane osobom, które osiągnęły wiek </a:t>
            </a:r>
          </a:p>
          <a:p>
            <a:r>
              <a:rPr lang="pl-PL"/>
              <a:t>   emerytalny</a:t>
            </a:r>
          </a:p>
          <a:p>
            <a:endParaRPr lang="pl-PL"/>
          </a:p>
          <a:p>
            <a:r>
              <a:rPr lang="pl-PL"/>
              <a:t>Konsekwencja dodatkowa:</a:t>
            </a:r>
          </a:p>
          <a:p>
            <a:pPr>
              <a:buFont typeface="Wingdings" pitchFamily="2" charset="2"/>
              <a:buChar char="ü"/>
            </a:pPr>
            <a:r>
              <a:rPr lang="pl-PL"/>
              <a:t> zmniejszenie niekorzystnej relacji rant do emerytur</a:t>
            </a:r>
          </a:p>
          <a:p>
            <a:pPr>
              <a:buFont typeface="Wingdings" pitchFamily="2" charset="2"/>
              <a:buNone/>
            </a:pPr>
            <a:endParaRPr lang="pl-PL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5725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2088"/>
            <a:ext cx="73215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Tytuł 1"/>
          <p:cNvSpPr>
            <a:spLocks noGrp="1"/>
          </p:cNvSpPr>
          <p:nvPr>
            <p:ph type="title"/>
          </p:nvPr>
        </p:nvSpPr>
        <p:spPr>
          <a:xfrm>
            <a:off x="468313" y="765175"/>
            <a:ext cx="8229600" cy="498475"/>
          </a:xfrm>
        </p:spPr>
        <p:txBody>
          <a:bodyPr/>
          <a:lstStyle/>
          <a:p>
            <a:pPr algn="l" eaLnBrk="1" hangingPunct="1"/>
            <a:r>
              <a:rPr lang="pl-PL" sz="1200" b="1" smtClean="0">
                <a:latin typeface="Arial" charset="0"/>
              </a:rPr>
              <a:t>Emerytury z urzędu wypłacane w XII 2012 r. wg płci i roku przyznania – stary system</a:t>
            </a:r>
            <a:endParaRPr lang="pl-PL" sz="2500" b="1" smtClean="0"/>
          </a:p>
        </p:txBody>
      </p:sp>
      <p:sp>
        <p:nvSpPr>
          <p:cNvPr id="33798" name="Symbol zastępczy stopki 6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 sz="1800" b="1">
              <a:solidFill>
                <a:schemeClr val="tx1"/>
              </a:solidFill>
            </a:endParaRPr>
          </a:p>
        </p:txBody>
      </p:sp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231775" y="12160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/>
          </a:p>
        </p:txBody>
      </p:sp>
      <p:sp>
        <p:nvSpPr>
          <p:cNvPr id="33799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95220" bIns="0" anchor="ctr">
            <a:spAutoFit/>
          </a:bodyPr>
          <a:lstStyle/>
          <a:p>
            <a:endParaRPr lang="pl-PL"/>
          </a:p>
        </p:txBody>
      </p:sp>
      <p:pic>
        <p:nvPicPr>
          <p:cNvPr id="33800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1125538"/>
            <a:ext cx="6408737" cy="277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1" name="Picture 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14575" y="3895725"/>
            <a:ext cx="6829425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2" name="AutoShape 14"/>
          <p:cNvSpPr>
            <a:spLocks noChangeArrowheads="1"/>
          </p:cNvSpPr>
          <p:nvPr/>
        </p:nvSpPr>
        <p:spPr bwMode="auto">
          <a:xfrm rot="10800000">
            <a:off x="6011863" y="2205038"/>
            <a:ext cx="719137" cy="431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33803" name="Text Box 24"/>
          <p:cNvSpPr txBox="1">
            <a:spLocks noChangeArrowheads="1"/>
          </p:cNvSpPr>
          <p:nvPr/>
        </p:nvSpPr>
        <p:spPr bwMode="auto">
          <a:xfrm>
            <a:off x="6769100" y="2060575"/>
            <a:ext cx="23749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/>
              <a:t>Bez wymaganego stażu</a:t>
            </a:r>
          </a:p>
        </p:txBody>
      </p:sp>
      <p:sp>
        <p:nvSpPr>
          <p:cNvPr id="33804" name="Text Box 26"/>
          <p:cNvSpPr txBox="1">
            <a:spLocks noChangeArrowheads="1"/>
          </p:cNvSpPr>
          <p:nvPr/>
        </p:nvSpPr>
        <p:spPr bwMode="auto">
          <a:xfrm>
            <a:off x="10456863" y="23685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/>
          </a:p>
        </p:txBody>
      </p:sp>
      <p:sp>
        <p:nvSpPr>
          <p:cNvPr id="33805" name="AutoShape 27"/>
          <p:cNvSpPr>
            <a:spLocks noChangeArrowheads="1"/>
          </p:cNvSpPr>
          <p:nvPr/>
        </p:nvSpPr>
        <p:spPr bwMode="auto">
          <a:xfrm>
            <a:off x="1547813" y="5157788"/>
            <a:ext cx="719137" cy="431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33806" name="Text Box 28"/>
          <p:cNvSpPr txBox="1">
            <a:spLocks noChangeArrowheads="1"/>
          </p:cNvSpPr>
          <p:nvPr/>
        </p:nvSpPr>
        <p:spPr bwMode="auto">
          <a:xfrm>
            <a:off x="0" y="4868863"/>
            <a:ext cx="23749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/>
              <a:t>Z wymaganym stażem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85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88" y="260350"/>
            <a:ext cx="7353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Tytuł 1"/>
          <p:cNvSpPr>
            <a:spLocks noGrp="1"/>
          </p:cNvSpPr>
          <p:nvPr>
            <p:ph type="title"/>
          </p:nvPr>
        </p:nvSpPr>
        <p:spPr>
          <a:xfrm>
            <a:off x="468313" y="836613"/>
            <a:ext cx="8229600" cy="504825"/>
          </a:xfrm>
        </p:spPr>
        <p:txBody>
          <a:bodyPr/>
          <a:lstStyle/>
          <a:p>
            <a:pPr algn="l" eaLnBrk="1" hangingPunct="1"/>
            <a:r>
              <a:rPr lang="pl-PL" sz="1200" b="1" smtClean="0">
                <a:latin typeface="Arial" charset="0"/>
              </a:rPr>
              <a:t>Emerytury z urzędu wypłacane w XII 2012 r. wg płci i stażu (bez stażu hipotetycznego) – bez wymaganego stażu</a:t>
            </a:r>
            <a:endParaRPr lang="pl-PL" sz="2800" b="1" smtClean="0"/>
          </a:p>
        </p:txBody>
      </p:sp>
      <p:sp>
        <p:nvSpPr>
          <p:cNvPr id="35846" name="Symbol zastępczy stopki 6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 sz="1800" b="1">
              <a:solidFill>
                <a:schemeClr val="tx1"/>
              </a:solidFill>
            </a:endParaRPr>
          </a:p>
        </p:txBody>
      </p:sp>
      <p:sp>
        <p:nvSpPr>
          <p:cNvPr id="34822" name="Text Box 8"/>
          <p:cNvSpPr txBox="1">
            <a:spLocks noChangeArrowheads="1"/>
          </p:cNvSpPr>
          <p:nvPr/>
        </p:nvSpPr>
        <p:spPr bwMode="auto">
          <a:xfrm>
            <a:off x="231775" y="12890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/>
          </a:p>
        </p:txBody>
      </p:sp>
      <p:sp>
        <p:nvSpPr>
          <p:cNvPr id="34823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34824" name="Rectangle 11"/>
          <p:cNvSpPr>
            <a:spLocks noChangeArrowheads="1"/>
          </p:cNvSpPr>
          <p:nvPr/>
        </p:nvSpPr>
        <p:spPr bwMode="auto">
          <a:xfrm>
            <a:off x="0" y="4638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pic>
        <p:nvPicPr>
          <p:cNvPr id="34825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268413"/>
            <a:ext cx="65532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6" name="Text Box 8"/>
          <p:cNvSpPr txBox="1">
            <a:spLocks noChangeArrowheads="1"/>
          </p:cNvSpPr>
          <p:nvPr/>
        </p:nvSpPr>
        <p:spPr bwMode="auto">
          <a:xfrm>
            <a:off x="179388" y="5299075"/>
            <a:ext cx="8785225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l-PL" sz="1600"/>
              <a:t>mężczyźni </a:t>
            </a:r>
          </a:p>
          <a:p>
            <a:pPr>
              <a:buFont typeface="Wingdings" pitchFamily="2" charset="2"/>
              <a:buNone/>
            </a:pPr>
            <a:r>
              <a:rPr lang="pl-PL" sz="1600"/>
              <a:t>   -  prawie połowa osiągnęła staż 18 lat i więcej,  </a:t>
            </a:r>
          </a:p>
          <a:p>
            <a:pPr>
              <a:buFont typeface="Wingdings" pitchFamily="2" charset="2"/>
              <a:buNone/>
            </a:pPr>
            <a:r>
              <a:rPr lang="pl-PL" sz="1600"/>
              <a:t>   -  dominującą długością stażu było 23 lata (7,6% ) </a:t>
            </a:r>
          </a:p>
          <a:p>
            <a:pPr>
              <a:buFont typeface="Wingdings" pitchFamily="2" charset="2"/>
              <a:buChar char="ü"/>
            </a:pPr>
            <a:r>
              <a:rPr lang="pl-PL" sz="1600"/>
              <a:t> kobiety</a:t>
            </a:r>
          </a:p>
          <a:p>
            <a:pPr>
              <a:buFont typeface="Wingdings" pitchFamily="2" charset="2"/>
              <a:buNone/>
            </a:pPr>
            <a:r>
              <a:rPr lang="pl-PL" sz="1600"/>
              <a:t>    - prawie połowa osiągnęła staż 12 lat i mniej, </a:t>
            </a:r>
          </a:p>
          <a:p>
            <a:r>
              <a:rPr lang="pl-PL" sz="1600"/>
              <a:t>    - dominującą długością stażu było 10 lat.</a:t>
            </a:r>
          </a:p>
        </p:txBody>
      </p:sp>
      <p:sp>
        <p:nvSpPr>
          <p:cNvPr id="34827" name="Text Box 8"/>
          <p:cNvSpPr txBox="1">
            <a:spLocks noChangeArrowheads="1"/>
          </p:cNvSpPr>
          <p:nvPr/>
        </p:nvSpPr>
        <p:spPr bwMode="auto">
          <a:xfrm>
            <a:off x="6516688" y="3213100"/>
            <a:ext cx="2627312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/>
              <a:t>W XII 2012 r. emerytury z urzędu, bez wymaganego stażu:</a:t>
            </a:r>
          </a:p>
          <a:p>
            <a:pPr>
              <a:buFont typeface="Wingdings" pitchFamily="2" charset="2"/>
              <a:buChar char="ü"/>
            </a:pPr>
            <a:r>
              <a:rPr lang="pl-PL" sz="1600"/>
              <a:t>  o stażu wynoszącym 5 lat i mniej stanowiły  ogółem 6,6%: </a:t>
            </a:r>
          </a:p>
          <a:p>
            <a:pPr>
              <a:buFont typeface="Wingdings" pitchFamily="2" charset="2"/>
              <a:buNone/>
            </a:pPr>
            <a:r>
              <a:rPr lang="pl-PL" sz="1600"/>
              <a:t>     - w przypadku mężczyzn - 4,7%</a:t>
            </a:r>
          </a:p>
          <a:p>
            <a:pPr>
              <a:buFont typeface="Wingdings" pitchFamily="2" charset="2"/>
              <a:buNone/>
            </a:pPr>
            <a:r>
              <a:rPr lang="pl-PL" sz="1600"/>
              <a:t>     - w przypadku kobiet – 7,7%</a:t>
            </a:r>
          </a:p>
          <a:p>
            <a:pPr>
              <a:buFont typeface="Wingdings" pitchFamily="2" charset="2"/>
              <a:buChar char="ü"/>
            </a:pPr>
            <a:r>
              <a:rPr lang="pl-PL" sz="1600"/>
              <a:t>   o dominującym stażu - 15 lat – stanowiły 6,7%.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85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88" y="260350"/>
            <a:ext cx="7353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Tytuł 1"/>
          <p:cNvSpPr>
            <a:spLocks noGrp="1"/>
          </p:cNvSpPr>
          <p:nvPr>
            <p:ph type="title"/>
          </p:nvPr>
        </p:nvSpPr>
        <p:spPr>
          <a:xfrm>
            <a:off x="179388" y="908050"/>
            <a:ext cx="8229600" cy="360363"/>
          </a:xfrm>
        </p:spPr>
        <p:txBody>
          <a:bodyPr/>
          <a:lstStyle/>
          <a:p>
            <a:pPr algn="l" eaLnBrk="1" hangingPunct="1"/>
            <a:r>
              <a:rPr lang="pl-PL" sz="1200" b="1" smtClean="0">
                <a:latin typeface="Arial" charset="0"/>
              </a:rPr>
              <a:t>Emerytury z urzędu wypłacane w XII 2012 r. wg płci i stażu ( bez hipotetycznego) – z wymaganym stażem</a:t>
            </a:r>
          </a:p>
        </p:txBody>
      </p:sp>
      <p:sp>
        <p:nvSpPr>
          <p:cNvPr id="37894" name="Symbol zastępczy stopki 6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 sz="1800" b="1">
              <a:solidFill>
                <a:schemeClr val="tx1"/>
              </a:solidFill>
            </a:endParaRPr>
          </a:p>
        </p:txBody>
      </p:sp>
      <p:sp>
        <p:nvSpPr>
          <p:cNvPr id="35846" name="Text Box 8"/>
          <p:cNvSpPr txBox="1">
            <a:spLocks noChangeArrowheads="1"/>
          </p:cNvSpPr>
          <p:nvPr/>
        </p:nvSpPr>
        <p:spPr bwMode="auto">
          <a:xfrm>
            <a:off x="376238" y="13604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/>
          </a:p>
        </p:txBody>
      </p:sp>
      <p:sp>
        <p:nvSpPr>
          <p:cNvPr id="35847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35848" name="Rectangle 11"/>
          <p:cNvSpPr>
            <a:spLocks noChangeArrowheads="1"/>
          </p:cNvSpPr>
          <p:nvPr/>
        </p:nvSpPr>
        <p:spPr bwMode="auto">
          <a:xfrm>
            <a:off x="0" y="2981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35849" name="Text Box 12"/>
          <p:cNvSpPr txBox="1">
            <a:spLocks noChangeArrowheads="1"/>
          </p:cNvSpPr>
          <p:nvPr/>
        </p:nvSpPr>
        <p:spPr bwMode="auto">
          <a:xfrm>
            <a:off x="250825" y="5299075"/>
            <a:ext cx="8085138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600"/>
              <a:t>Struktura wg stażu osób</a:t>
            </a:r>
            <a:r>
              <a:rPr lang="pl-PL" sz="1600" b="1"/>
              <a:t> </a:t>
            </a:r>
            <a:r>
              <a:rPr lang="pl-PL" sz="1600"/>
              <a:t>pobierających</a:t>
            </a:r>
            <a:r>
              <a:rPr lang="pl-PL" sz="1600" b="1"/>
              <a:t> </a:t>
            </a:r>
            <a:r>
              <a:rPr lang="pl-PL" sz="1600"/>
              <a:t>w XII 2012 r. emerytury z urzędu, z wymaganym</a:t>
            </a:r>
          </a:p>
          <a:p>
            <a:r>
              <a:rPr lang="pl-PL" sz="1600"/>
              <a:t>stażem:</a:t>
            </a:r>
          </a:p>
          <a:p>
            <a:pPr>
              <a:buFont typeface="Wingdings" pitchFamily="2" charset="2"/>
              <a:buChar char="ü"/>
            </a:pPr>
            <a:r>
              <a:rPr lang="pl-PL" sz="1600"/>
              <a:t>stażem wynoszącym 20 lat i mniej legitymowało się 6,6% osób , w przypadku</a:t>
            </a:r>
          </a:p>
          <a:p>
            <a:r>
              <a:rPr lang="pl-PL" sz="1600"/>
              <a:t>   mężczyzn -  0,1%, w przypadku kobiet – 14,7%</a:t>
            </a:r>
          </a:p>
          <a:p>
            <a:pPr>
              <a:buFont typeface="Wingdings" pitchFamily="2" charset="2"/>
              <a:buChar char="ü"/>
            </a:pPr>
            <a:r>
              <a:rPr lang="pl-PL" sz="1600"/>
              <a:t> największy odsetek osób legitymował się stażem 30 lat i więcej (45,5%), mężczyźni </a:t>
            </a:r>
          </a:p>
          <a:p>
            <a:pPr>
              <a:buFont typeface="Wingdings" pitchFamily="2" charset="2"/>
              <a:buNone/>
            </a:pPr>
            <a:r>
              <a:rPr lang="pl-PL" sz="1600"/>
              <a:t>   - 63,3% , kobiety – 23,5%</a:t>
            </a:r>
          </a:p>
        </p:txBody>
      </p:sp>
      <p:pic>
        <p:nvPicPr>
          <p:cNvPr id="35850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4213" y="1341438"/>
            <a:ext cx="6121400" cy="377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5725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88" y="260350"/>
            <a:ext cx="7353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Tytuł 1"/>
          <p:cNvSpPr>
            <a:spLocks noGrp="1"/>
          </p:cNvSpPr>
          <p:nvPr>
            <p:ph type="title" idx="4294967295"/>
          </p:nvPr>
        </p:nvSpPr>
        <p:spPr>
          <a:xfrm>
            <a:off x="179388" y="908050"/>
            <a:ext cx="8229600" cy="360363"/>
          </a:xfrm>
        </p:spPr>
        <p:txBody>
          <a:bodyPr/>
          <a:lstStyle/>
          <a:p>
            <a:pPr algn="l" eaLnBrk="1" hangingPunct="1"/>
            <a:r>
              <a:rPr lang="pl-PL" sz="1200" b="1" smtClean="0">
                <a:latin typeface="Arial" charset="0"/>
              </a:rPr>
              <a:t>Emerytury z urzędu wypłacane w XII 2012 r. wg płci i wysokości – udział % emerytur wypłacanych w wysokości gwarantowanej renty – stary system</a:t>
            </a:r>
          </a:p>
        </p:txBody>
      </p:sp>
      <p:sp>
        <p:nvSpPr>
          <p:cNvPr id="37894" name="Symbol zastępczy stopki 6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pl-PL" b="1">
              <a:latin typeface="+mn-lt"/>
            </a:endParaRPr>
          </a:p>
        </p:txBody>
      </p:sp>
      <p:sp>
        <p:nvSpPr>
          <p:cNvPr id="36870" name="Text Box 8"/>
          <p:cNvSpPr txBox="1">
            <a:spLocks noChangeArrowheads="1"/>
          </p:cNvSpPr>
          <p:nvPr/>
        </p:nvSpPr>
        <p:spPr bwMode="auto">
          <a:xfrm>
            <a:off x="376238" y="13604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/>
          </a:p>
        </p:txBody>
      </p:sp>
      <p:sp>
        <p:nvSpPr>
          <p:cNvPr id="36871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36872" name="Rectangle 11"/>
          <p:cNvSpPr>
            <a:spLocks noChangeArrowheads="1"/>
          </p:cNvSpPr>
          <p:nvPr/>
        </p:nvSpPr>
        <p:spPr bwMode="auto">
          <a:xfrm>
            <a:off x="0" y="2981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pic>
        <p:nvPicPr>
          <p:cNvPr id="36873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50" y="1412875"/>
            <a:ext cx="8135938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5725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88" y="260350"/>
            <a:ext cx="7353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Tytuł 1"/>
          <p:cNvSpPr>
            <a:spLocks noGrp="1"/>
          </p:cNvSpPr>
          <p:nvPr>
            <p:ph type="title" idx="4294967295"/>
          </p:nvPr>
        </p:nvSpPr>
        <p:spPr>
          <a:xfrm>
            <a:off x="179388" y="908050"/>
            <a:ext cx="8229600" cy="360363"/>
          </a:xfrm>
        </p:spPr>
        <p:txBody>
          <a:bodyPr/>
          <a:lstStyle/>
          <a:p>
            <a:pPr algn="l" eaLnBrk="1" hangingPunct="1"/>
            <a:r>
              <a:rPr lang="pl-PL" sz="1200" b="1" smtClean="0">
                <a:latin typeface="Arial" charset="0"/>
              </a:rPr>
              <a:t>Emerytury z urzędu wypłacane w XII 2012 r. wg płci i wysokości – stary system</a:t>
            </a:r>
          </a:p>
        </p:txBody>
      </p:sp>
      <p:sp>
        <p:nvSpPr>
          <p:cNvPr id="37894" name="Symbol zastępczy stopki 6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pl-PL" b="1">
              <a:latin typeface="+mn-lt"/>
            </a:endParaRPr>
          </a:p>
        </p:txBody>
      </p:sp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376238" y="13604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/>
          </a:p>
        </p:txBody>
      </p:sp>
      <p:sp>
        <p:nvSpPr>
          <p:cNvPr id="3789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37896" name="Rectangle 11"/>
          <p:cNvSpPr>
            <a:spLocks noChangeArrowheads="1"/>
          </p:cNvSpPr>
          <p:nvPr/>
        </p:nvSpPr>
        <p:spPr bwMode="auto">
          <a:xfrm>
            <a:off x="0" y="2981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pic>
        <p:nvPicPr>
          <p:cNvPr id="37897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3" y="1341438"/>
            <a:ext cx="8280400" cy="531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85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88" y="260350"/>
            <a:ext cx="7353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0825" y="1052513"/>
            <a:ext cx="8559800" cy="525145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dirty="0" smtClean="0"/>
          </a:p>
          <a:p>
            <a:pPr marL="0" indent="0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dirty="0"/>
          </a:p>
          <a:p>
            <a:pPr marL="0" indent="0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dirty="0" smtClean="0"/>
          </a:p>
          <a:p>
            <a:pPr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pl-PL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66" name="Symbol zastępczy stopki 6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 sz="1800" b="1">
              <a:solidFill>
                <a:schemeClr val="tx1"/>
              </a:solidFill>
            </a:endParaRPr>
          </a:p>
        </p:txBody>
      </p:sp>
      <p:sp>
        <p:nvSpPr>
          <p:cNvPr id="38919" name="Text Box 8"/>
          <p:cNvSpPr txBox="1">
            <a:spLocks noChangeArrowheads="1"/>
          </p:cNvSpPr>
          <p:nvPr/>
        </p:nvSpPr>
        <p:spPr bwMode="auto">
          <a:xfrm>
            <a:off x="376238" y="12160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/>
          </a:p>
        </p:txBody>
      </p:sp>
      <p:sp>
        <p:nvSpPr>
          <p:cNvPr id="3892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38921" name="Rectangle 11"/>
          <p:cNvSpPr>
            <a:spLocks noChangeArrowheads="1"/>
          </p:cNvSpPr>
          <p:nvPr/>
        </p:nvSpPr>
        <p:spPr bwMode="auto">
          <a:xfrm>
            <a:off x="0" y="445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38922" name="Text Box 12"/>
          <p:cNvSpPr txBox="1">
            <a:spLocks noChangeArrowheads="1"/>
          </p:cNvSpPr>
          <p:nvPr/>
        </p:nvSpPr>
        <p:spPr bwMode="auto">
          <a:xfrm>
            <a:off x="468313" y="836613"/>
            <a:ext cx="77247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600" b="1"/>
              <a:t>Emerytury z urzędu wypłacane w XII 2012 r. wg płci i wysokości bez dodatków</a:t>
            </a:r>
          </a:p>
          <a:p>
            <a:r>
              <a:rPr lang="pl-PL" sz="1600" b="1"/>
              <a:t> – w zależności od wymaganego stażu – stary system</a:t>
            </a:r>
          </a:p>
        </p:txBody>
      </p:sp>
      <p:pic>
        <p:nvPicPr>
          <p:cNvPr id="38923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3" y="1412875"/>
            <a:ext cx="83439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5725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88" y="260350"/>
            <a:ext cx="7353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Tytuł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323850" y="1130300"/>
            <a:ext cx="8559800" cy="525145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dirty="0" smtClean="0"/>
          </a:p>
          <a:p>
            <a:pPr marL="0" indent="0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dirty="0"/>
          </a:p>
          <a:p>
            <a:pPr marL="0" indent="0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dirty="0" smtClean="0"/>
          </a:p>
          <a:p>
            <a:pPr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pl-PL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42" name="Symbol zastępczy stopki 6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pl-PL" b="1">
              <a:latin typeface="Calibri" pitchFamily="34" charset="0"/>
            </a:endParaRPr>
          </a:p>
        </p:txBody>
      </p:sp>
      <p:sp>
        <p:nvSpPr>
          <p:cNvPr id="39943" name="Text Box 8"/>
          <p:cNvSpPr txBox="1">
            <a:spLocks noChangeArrowheads="1"/>
          </p:cNvSpPr>
          <p:nvPr/>
        </p:nvSpPr>
        <p:spPr bwMode="auto">
          <a:xfrm>
            <a:off x="250825" y="1844675"/>
            <a:ext cx="8440738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b="1"/>
              <a:t>Emerytura z urzędu przyznawana według nowych zasad</a:t>
            </a:r>
          </a:p>
          <a:p>
            <a:endParaRPr lang="pl-PL" b="1"/>
          </a:p>
          <a:p>
            <a:r>
              <a:rPr lang="pl-PL"/>
              <a:t>Osobom urodzonym po 31 grudnia 1948 r. emeryturę z urzędu:</a:t>
            </a:r>
          </a:p>
          <a:p>
            <a:pPr>
              <a:buFont typeface="Wingdings" pitchFamily="2" charset="2"/>
              <a:buChar char="ü"/>
            </a:pPr>
            <a:r>
              <a:rPr lang="pl-PL"/>
              <a:t> przyznaje się na  podstawie art. 24a  ustawy emerytalnej,  niezależnie do tego, </a:t>
            </a:r>
          </a:p>
          <a:p>
            <a:r>
              <a:rPr lang="pl-PL"/>
              <a:t>    czy są członkami OFE, czy też nie </a:t>
            </a:r>
          </a:p>
          <a:p>
            <a:pPr>
              <a:buFont typeface="Wingdings" pitchFamily="2" charset="2"/>
              <a:buChar char="ü"/>
            </a:pPr>
            <a:r>
              <a:rPr lang="pl-PL"/>
              <a:t> emeryturę  oblicza się   zgodnie z art. 26 tej ustawy emerytalnej</a:t>
            </a:r>
          </a:p>
          <a:p>
            <a:pPr>
              <a:buFont typeface="Wingdings" pitchFamily="2" charset="2"/>
              <a:buNone/>
            </a:pPr>
            <a:endParaRPr lang="pl-PL"/>
          </a:p>
          <a:p>
            <a:r>
              <a:rPr lang="pl-PL"/>
              <a:t>W przypadku kobiet będących członkami OFE  z urzędu ustala się:</a:t>
            </a:r>
          </a:p>
          <a:p>
            <a:pPr>
              <a:buFont typeface="Wingdings" pitchFamily="2" charset="2"/>
              <a:buChar char="ü"/>
            </a:pPr>
            <a:r>
              <a:rPr lang="pl-PL"/>
              <a:t> emeryturę z FUS  </a:t>
            </a:r>
          </a:p>
          <a:p>
            <a:pPr>
              <a:buFont typeface="Wingdings" pitchFamily="2" charset="2"/>
              <a:buChar char="ü"/>
            </a:pPr>
            <a:r>
              <a:rPr lang="pl-PL"/>
              <a:t> okresową  emeryturę kapitałową </a:t>
            </a:r>
          </a:p>
          <a:p>
            <a:pPr>
              <a:buFont typeface="Wingdings" pitchFamily="2" charset="2"/>
              <a:buNone/>
            </a:pPr>
            <a:endParaRPr lang="pl-PL"/>
          </a:p>
          <a:p>
            <a:r>
              <a:rPr lang="pl-PL"/>
              <a:t>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85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88" y="260350"/>
            <a:ext cx="7353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Tytuł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40965" name="Symbol zastępczy zawartości 2"/>
          <p:cNvSpPr>
            <a:spLocks noGrp="1"/>
          </p:cNvSpPr>
          <p:nvPr>
            <p:ph idx="4294967295"/>
          </p:nvPr>
        </p:nvSpPr>
        <p:spPr>
          <a:xfrm>
            <a:off x="179388" y="765175"/>
            <a:ext cx="8559800" cy="525145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pl-PL" sz="1600" smtClean="0">
                <a:latin typeface="Arial" charset="0"/>
              </a:rPr>
              <a:t>Kobiety, którym w latach 2009 – 2013 przyznano emeryturę z urzędu  na </a:t>
            </a:r>
          </a:p>
          <a:p>
            <a:pPr marL="0" indent="0">
              <a:buFont typeface="Arial" charset="0"/>
              <a:buNone/>
            </a:pPr>
            <a:r>
              <a:rPr lang="pl-PL" sz="1600" smtClean="0">
                <a:latin typeface="Arial" charset="0"/>
              </a:rPr>
              <a:t>podstawie  art. 24a ustawy emerytalnej, mogą złożyć wniosek   o ponowne </a:t>
            </a:r>
          </a:p>
          <a:p>
            <a:pPr marL="0" indent="0">
              <a:buFont typeface="Arial" charset="0"/>
              <a:buNone/>
            </a:pPr>
            <a:r>
              <a:rPr lang="pl-PL" sz="1600" smtClean="0">
                <a:latin typeface="Arial" charset="0"/>
              </a:rPr>
              <a:t>obliczenie emerytury zgodnie z art. 183 ustawy emerytalnej, tj. w wysokości</a:t>
            </a:r>
          </a:p>
          <a:p>
            <a:pPr marL="0" indent="0">
              <a:buFont typeface="Arial" charset="0"/>
              <a:buNone/>
            </a:pPr>
            <a:r>
              <a:rPr lang="pl-PL" sz="1600" smtClean="0">
                <a:latin typeface="Arial" charset="0"/>
              </a:rPr>
              <a:t>mieszanej, jeżeli nie są  członkami OFE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endParaRPr lang="pl-PL" sz="1600" smtClean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endParaRPr lang="pl-PL" sz="1600" smtClean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pl-PL" sz="1600" smtClean="0">
                <a:latin typeface="Arial" charset="0"/>
              </a:rPr>
              <a:t>Wniosku  o obliczenie emerytury  w wysokości mieszanej nie może </a:t>
            </a:r>
          </a:p>
          <a:p>
            <a:pPr marL="0" indent="0">
              <a:buFont typeface="Arial" charset="0"/>
              <a:buNone/>
            </a:pPr>
            <a:r>
              <a:rPr lang="pl-PL" sz="1600" smtClean="0">
                <a:latin typeface="Arial" charset="0"/>
              </a:rPr>
              <a:t>złożyć kobieta której ustalono  z urzędu prawo do okresowej emerytur kapitałowej.</a:t>
            </a:r>
          </a:p>
          <a:p>
            <a:pPr marL="0" indent="0"/>
            <a:endParaRPr lang="pl-PL" sz="1600" smtClean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endParaRPr lang="pl-PL" sz="1600" smtClean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endParaRPr lang="pl-PL" sz="1800" smtClean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pl-PL" sz="2400" smtClean="0">
              <a:latin typeface="Arial" charset="0"/>
              <a:cs typeface="Arial" charset="0"/>
            </a:endParaRPr>
          </a:p>
        </p:txBody>
      </p:sp>
      <p:sp>
        <p:nvSpPr>
          <p:cNvPr id="40966" name="Symbol zastępczy stopki 6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pl-PL" b="1">
              <a:latin typeface="Calibri" pitchFamily="34" charset="0"/>
            </a:endParaRPr>
          </a:p>
        </p:txBody>
      </p:sp>
      <p:sp>
        <p:nvSpPr>
          <p:cNvPr id="40967" name="Text Box 8"/>
          <p:cNvSpPr txBox="1">
            <a:spLocks noChangeArrowheads="1"/>
          </p:cNvSpPr>
          <p:nvPr/>
        </p:nvSpPr>
        <p:spPr bwMode="auto">
          <a:xfrm>
            <a:off x="103188" y="3429000"/>
            <a:ext cx="8707437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600"/>
              <a:t>Wysokość emerytury  z urzędu  przyznanej na podstawie art. 24a  ustawy emerytalnej</a:t>
            </a:r>
          </a:p>
          <a:p>
            <a:r>
              <a:rPr lang="pl-PL" sz="1600"/>
              <a:t> ulega ponownemu ustaleniu na zasadach określonych w art. 108 tej ustawy:</a:t>
            </a:r>
          </a:p>
          <a:p>
            <a:pPr>
              <a:buFont typeface="Wingdings" pitchFamily="2" charset="2"/>
              <a:buChar char="ü"/>
            </a:pPr>
            <a:r>
              <a:rPr lang="pl-PL" sz="1600"/>
              <a:t>   jeżeli  po dniu przyznania emerytury z urzędu świadczeniobiorca podlegał ubezpieczeniom </a:t>
            </a:r>
          </a:p>
          <a:p>
            <a:r>
              <a:rPr lang="pl-PL" sz="1600"/>
              <a:t>     emerytalnemu i rentowym,</a:t>
            </a:r>
          </a:p>
          <a:p>
            <a:pPr>
              <a:buFont typeface="Wingdings" pitchFamily="2" charset="2"/>
              <a:buChar char="ü"/>
            </a:pPr>
            <a:r>
              <a:rPr lang="pl-PL" sz="1600"/>
              <a:t>  na wniosek zgłoszony nie wcześniej niż po upływie roku kalendarzowego lub</a:t>
            </a:r>
          </a:p>
          <a:p>
            <a:pPr>
              <a:buFont typeface="Wingdings" pitchFamily="2" charset="2"/>
              <a:buNone/>
            </a:pPr>
            <a:r>
              <a:rPr lang="pl-PL" sz="1600"/>
              <a:t>     po ustaniu ubezpieczeń emerytalnego i rentowych. </a:t>
            </a:r>
            <a:endParaRPr lang="pl-PL" sz="1600" b="1"/>
          </a:p>
          <a:p>
            <a:endParaRPr lang="pl-PL" sz="160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85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88" y="260350"/>
            <a:ext cx="7353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8" name="Tytuł 1"/>
          <p:cNvSpPr>
            <a:spLocks noGrp="1"/>
          </p:cNvSpPr>
          <p:nvPr>
            <p:ph type="title" idx="4294967295"/>
          </p:nvPr>
        </p:nvSpPr>
        <p:spPr>
          <a:xfrm>
            <a:off x="468313" y="549275"/>
            <a:ext cx="8229600" cy="1143000"/>
          </a:xfrm>
        </p:spPr>
        <p:txBody>
          <a:bodyPr/>
          <a:lstStyle/>
          <a:p>
            <a:pPr algn="l" eaLnBrk="1" hangingPunct="1"/>
            <a:r>
              <a:rPr lang="pl-PL" sz="2800" smtClean="0"/>
              <a:t/>
            </a:r>
            <a:br>
              <a:rPr lang="pl-PL" sz="2800" smtClean="0"/>
            </a:br>
            <a:r>
              <a:rPr lang="pl-PL" sz="1600" b="1" smtClean="0">
                <a:latin typeface="Arial" charset="0"/>
              </a:rPr>
              <a:t>Emerytury z urzędu wypłacane w XII 2012 r. wg płci i roku przyznania- nowy system</a:t>
            </a:r>
            <a:endParaRPr lang="pl-PL" sz="1600" b="1" smtClean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323850" y="1130300"/>
            <a:ext cx="8559800" cy="525145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dirty="0" smtClean="0"/>
          </a:p>
          <a:p>
            <a:pPr marL="0" indent="0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dirty="0"/>
          </a:p>
          <a:p>
            <a:pPr marL="0" indent="0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dirty="0" smtClean="0"/>
          </a:p>
          <a:p>
            <a:pPr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pl-PL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990" name="Symbol zastępczy stopki 6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pl-PL" b="1">
              <a:latin typeface="Calibri" pitchFamily="34" charset="0"/>
            </a:endParaRPr>
          </a:p>
        </p:txBody>
      </p:sp>
      <p:sp>
        <p:nvSpPr>
          <p:cNvPr id="4199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95220" bIns="0" anchor="ctr">
            <a:spAutoFit/>
          </a:bodyPr>
          <a:lstStyle/>
          <a:p>
            <a:endParaRPr lang="pl-PL"/>
          </a:p>
        </p:txBody>
      </p:sp>
      <p:pic>
        <p:nvPicPr>
          <p:cNvPr id="41992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58888" y="2060575"/>
            <a:ext cx="5114925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3" name="Rectangle 9"/>
          <p:cNvSpPr>
            <a:spLocks noChangeArrowheads="1"/>
          </p:cNvSpPr>
          <p:nvPr/>
        </p:nvSpPr>
        <p:spPr bwMode="auto">
          <a:xfrm>
            <a:off x="0" y="1695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41994" name="Text Box 11"/>
          <p:cNvSpPr txBox="1">
            <a:spLocks noChangeArrowheads="1"/>
          </p:cNvSpPr>
          <p:nvPr/>
        </p:nvSpPr>
        <p:spPr bwMode="auto">
          <a:xfrm>
            <a:off x="3708400" y="22050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l-PL"/>
          </a:p>
        </p:txBody>
      </p:sp>
      <p:sp>
        <p:nvSpPr>
          <p:cNvPr id="41995" name="Text Box 12"/>
          <p:cNvSpPr txBox="1">
            <a:spLocks noChangeArrowheads="1"/>
          </p:cNvSpPr>
          <p:nvPr/>
        </p:nvSpPr>
        <p:spPr bwMode="auto">
          <a:xfrm>
            <a:off x="395288" y="4005263"/>
            <a:ext cx="8275637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W latach 2009-2012 emerytury z urzędu wyliczone wg nowych zasad </a:t>
            </a:r>
          </a:p>
          <a:p>
            <a:r>
              <a:rPr lang="pl-PL"/>
              <a:t>przyznawane były tylko kobietom.</a:t>
            </a:r>
          </a:p>
          <a:p>
            <a:r>
              <a:rPr lang="pl-PL"/>
              <a:t>W XII 2012 r.:</a:t>
            </a:r>
          </a:p>
          <a:p>
            <a:pPr>
              <a:buFont typeface="Wingdings" pitchFamily="2" charset="2"/>
              <a:buChar char="ü"/>
            </a:pPr>
            <a:r>
              <a:rPr lang="pl-PL"/>
              <a:t> największy odsetek stanowią emerytury przyznane w 2009 r. - 28,2%</a:t>
            </a:r>
          </a:p>
          <a:p>
            <a:pPr>
              <a:buFont typeface="Wingdings" pitchFamily="2" charset="2"/>
              <a:buChar char="ü"/>
            </a:pPr>
            <a:r>
              <a:rPr lang="pl-PL"/>
              <a:t> udział emerytur z urzędu przyznawanych w kolejnych latach utrzymuje się na </a:t>
            </a:r>
          </a:p>
          <a:p>
            <a:r>
              <a:rPr lang="pl-PL"/>
              <a:t>    zbliżonym poziomie</a:t>
            </a:r>
            <a:endParaRPr lang="pl-PL" b="1"/>
          </a:p>
          <a:p>
            <a:endParaRPr lang="pl-PL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85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88" y="260350"/>
            <a:ext cx="7353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2" name="Tytuł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43013" name="Symbol zastępczy zawartości 2"/>
          <p:cNvSpPr>
            <a:spLocks noGrp="1"/>
          </p:cNvSpPr>
          <p:nvPr>
            <p:ph idx="4294967295"/>
          </p:nvPr>
        </p:nvSpPr>
        <p:spPr>
          <a:xfrm>
            <a:off x="250825" y="836613"/>
            <a:ext cx="8559800" cy="5048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pl-PL" sz="1600" b="1" smtClean="0">
                <a:latin typeface="Arial" charset="0"/>
              </a:rPr>
              <a:t>Emerytury z urzędu wypłacane w XII 2012 r. wg płci i stażu ( bez hipotetycznego) – nowy system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endParaRPr lang="pl-PL" sz="1600" b="1" smtClean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endParaRPr lang="pl-PL" sz="1600" b="1" smtClean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pl-PL" sz="1600" smtClean="0">
              <a:latin typeface="Arial" charset="0"/>
              <a:cs typeface="Arial" charset="0"/>
            </a:endParaRPr>
          </a:p>
        </p:txBody>
      </p:sp>
      <p:sp>
        <p:nvSpPr>
          <p:cNvPr id="43014" name="Symbol zastępczy stopki 6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pl-PL" b="1">
              <a:latin typeface="Calibri" pitchFamily="34" charset="0"/>
            </a:endParaRPr>
          </a:p>
        </p:txBody>
      </p:sp>
      <p:sp>
        <p:nvSpPr>
          <p:cNvPr id="4301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95220" bIns="0" anchor="ctr">
            <a:spAutoFit/>
          </a:bodyPr>
          <a:lstStyle/>
          <a:p>
            <a:endParaRPr lang="pl-PL"/>
          </a:p>
        </p:txBody>
      </p:sp>
      <p:sp>
        <p:nvSpPr>
          <p:cNvPr id="43016" name="Rectangle 9"/>
          <p:cNvSpPr>
            <a:spLocks noChangeArrowheads="1"/>
          </p:cNvSpPr>
          <p:nvPr/>
        </p:nvSpPr>
        <p:spPr bwMode="auto">
          <a:xfrm>
            <a:off x="-396875" y="15176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43017" name="Text Box 11"/>
          <p:cNvSpPr txBox="1">
            <a:spLocks noChangeArrowheads="1"/>
          </p:cNvSpPr>
          <p:nvPr/>
        </p:nvSpPr>
        <p:spPr bwMode="auto">
          <a:xfrm>
            <a:off x="0" y="2924175"/>
            <a:ext cx="3962400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W XII 2012 r.:</a:t>
            </a:r>
          </a:p>
          <a:p>
            <a:pPr>
              <a:buFont typeface="Wingdings" pitchFamily="2" charset="2"/>
              <a:buChar char="ü"/>
            </a:pPr>
            <a:r>
              <a:rPr lang="pl-PL"/>
              <a:t> największy odsetek stanowiły kobiety o stażu 15 – 19 lat (32,6%).</a:t>
            </a:r>
          </a:p>
          <a:p>
            <a:pPr>
              <a:buFont typeface="Wingdings" pitchFamily="2" charset="2"/>
              <a:buChar char="ü"/>
            </a:pPr>
            <a:r>
              <a:rPr lang="pl-PL"/>
              <a:t> licznie reprezentowane były  przedziały stażu:</a:t>
            </a:r>
          </a:p>
          <a:p>
            <a:r>
              <a:rPr lang="pl-PL"/>
              <a:t>    -  20 – 24 lata (23,5%) </a:t>
            </a:r>
          </a:p>
          <a:p>
            <a:pPr>
              <a:buFont typeface="Wingdings" pitchFamily="2" charset="2"/>
              <a:buNone/>
            </a:pPr>
            <a:r>
              <a:rPr lang="pl-PL"/>
              <a:t>    - 25 – 29 lat (21,5%)</a:t>
            </a:r>
          </a:p>
          <a:p>
            <a:pPr>
              <a:buFont typeface="Wingdings" pitchFamily="2" charset="2"/>
              <a:buChar char="ü"/>
            </a:pPr>
            <a:r>
              <a:rPr lang="pl-PL"/>
              <a:t>stosunkowo niewiele kobiet legitymowało się stażem:</a:t>
            </a:r>
          </a:p>
          <a:p>
            <a:r>
              <a:rPr lang="pl-PL"/>
              <a:t>   - krótszym niż 10 lat – tylko 3,6% </a:t>
            </a:r>
          </a:p>
          <a:p>
            <a:r>
              <a:rPr lang="pl-PL"/>
              <a:t>   - dłuższym  niż 30 lat – 1,9%.</a:t>
            </a:r>
            <a:endParaRPr lang="pl-PL" b="1"/>
          </a:p>
          <a:p>
            <a:endParaRPr lang="pl-PL"/>
          </a:p>
        </p:txBody>
      </p:sp>
      <p:pic>
        <p:nvPicPr>
          <p:cNvPr id="43018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35375" y="1196975"/>
            <a:ext cx="5327650" cy="340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85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7353300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ytuł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323850" y="1341438"/>
            <a:ext cx="8559800" cy="525145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dirty="0" smtClean="0"/>
          </a:p>
          <a:p>
            <a:pPr marL="0" indent="0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dirty="0"/>
          </a:p>
          <a:p>
            <a:pPr marL="0" indent="0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dirty="0" smtClean="0"/>
          </a:p>
          <a:p>
            <a:pPr marL="0" indent="0"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dirty="0"/>
          </a:p>
          <a:p>
            <a:pPr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pl-PL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66" name="Symbol zastępczy stopki 6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pl-PL" b="1">
              <a:latin typeface="+mn-lt"/>
            </a:endParaRPr>
          </a:p>
        </p:txBody>
      </p:sp>
      <p:sp>
        <p:nvSpPr>
          <p:cNvPr id="16391" name="Text Box 8"/>
          <p:cNvSpPr txBox="1">
            <a:spLocks noChangeArrowheads="1"/>
          </p:cNvSpPr>
          <p:nvPr/>
        </p:nvSpPr>
        <p:spPr bwMode="auto">
          <a:xfrm>
            <a:off x="447675" y="1216025"/>
            <a:ext cx="5570538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b="1"/>
              <a:t>  </a:t>
            </a:r>
          </a:p>
          <a:p>
            <a:r>
              <a:rPr lang="pl-PL"/>
              <a:t>Emerytury z urzędu  przyznaje się osobom:</a:t>
            </a:r>
          </a:p>
          <a:p>
            <a:pPr>
              <a:buFont typeface="Wingdings" pitchFamily="2" charset="2"/>
              <a:buChar char="ü"/>
            </a:pPr>
            <a:r>
              <a:rPr lang="pl-PL"/>
              <a:t> pobierającym rentę z tytułu niezdolności do pracy </a:t>
            </a:r>
          </a:p>
          <a:p>
            <a:pPr>
              <a:buFont typeface="Wingdings" pitchFamily="2" charset="2"/>
              <a:buChar char="ü"/>
            </a:pPr>
            <a:r>
              <a:rPr lang="pl-PL"/>
              <a:t> po osiągnięciu powszechnego wieku emerytalnego</a:t>
            </a:r>
          </a:p>
          <a:p>
            <a:endParaRPr lang="pl-PL"/>
          </a:p>
        </p:txBody>
      </p:sp>
      <p:sp>
        <p:nvSpPr>
          <p:cNvPr id="16392" name="Text Box 9"/>
          <p:cNvSpPr txBox="1">
            <a:spLocks noChangeArrowheads="1"/>
          </p:cNvSpPr>
          <p:nvPr/>
        </p:nvSpPr>
        <p:spPr bwMode="auto">
          <a:xfrm>
            <a:off x="539750" y="1989138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/>
          </a:p>
          <a:p>
            <a:endParaRPr lang="pl-PL"/>
          </a:p>
        </p:txBody>
      </p:sp>
      <p:sp>
        <p:nvSpPr>
          <p:cNvPr id="16393" name="Text Box 10"/>
          <p:cNvSpPr txBox="1">
            <a:spLocks noChangeArrowheads="1"/>
          </p:cNvSpPr>
          <p:nvPr/>
        </p:nvSpPr>
        <p:spPr bwMode="auto">
          <a:xfrm>
            <a:off x="323850" y="2924175"/>
            <a:ext cx="8135938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/>
              <a:t>Emerytury z  urzędu nie przyznaje się osobie:</a:t>
            </a:r>
          </a:p>
          <a:p>
            <a:endParaRPr lang="pl-PL"/>
          </a:p>
          <a:p>
            <a:pPr>
              <a:buFont typeface="Wingdings" pitchFamily="2" charset="2"/>
              <a:buChar char="ü"/>
            </a:pPr>
            <a:r>
              <a:rPr lang="pl-PL"/>
              <a:t>  mającej ustalone prawo do renty z tytułu niezdolności do pracy oraz do </a:t>
            </a:r>
          </a:p>
          <a:p>
            <a:r>
              <a:rPr lang="pl-PL"/>
              <a:t>     wcześniejszej emerytury i pobierającej rentę z tytułu niezdolności do pracy </a:t>
            </a:r>
          </a:p>
          <a:p>
            <a:r>
              <a:rPr lang="pl-PL"/>
              <a:t>     jako świadczenie korzystniejsze lub wybrane</a:t>
            </a:r>
          </a:p>
          <a:p>
            <a:endParaRPr lang="pl-PL"/>
          </a:p>
          <a:p>
            <a:pPr>
              <a:buFont typeface="Wingdings" pitchFamily="2" charset="2"/>
              <a:buChar char="ü"/>
            </a:pPr>
            <a:r>
              <a:rPr lang="pl-PL"/>
              <a:t>  mającej świadczenie przyznane w trybie art. 82 ustawy emerytalnej  przez </a:t>
            </a:r>
          </a:p>
          <a:p>
            <a:r>
              <a:rPr lang="pl-PL"/>
              <a:t>     Prezesa Rady Ministrów</a:t>
            </a:r>
          </a:p>
          <a:p>
            <a:endParaRPr lang="pl-PL"/>
          </a:p>
          <a:p>
            <a:pPr>
              <a:buFont typeface="Wingdings" pitchFamily="2" charset="2"/>
              <a:buChar char="ü"/>
            </a:pPr>
            <a:r>
              <a:rPr lang="pl-PL"/>
              <a:t>  pobierającej  rentę wypadkową  z tytułu niezdolności do pracy. </a:t>
            </a:r>
          </a:p>
          <a:p>
            <a:endParaRPr lang="pl-PL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85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88" y="260350"/>
            <a:ext cx="7353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6" name="Tytuł 1"/>
          <p:cNvSpPr>
            <a:spLocks noGrp="1"/>
          </p:cNvSpPr>
          <p:nvPr>
            <p:ph type="title" idx="4294967295"/>
          </p:nvPr>
        </p:nvSpPr>
        <p:spPr>
          <a:xfrm>
            <a:off x="539750" y="188913"/>
            <a:ext cx="8229600" cy="1143000"/>
          </a:xfrm>
        </p:spPr>
        <p:txBody>
          <a:bodyPr/>
          <a:lstStyle/>
          <a:p>
            <a:pPr algn="l" eaLnBrk="1" hangingPunct="1"/>
            <a:r>
              <a:rPr lang="pl-PL" sz="2800" smtClean="0"/>
              <a:t/>
            </a:r>
            <a:br>
              <a:rPr lang="pl-PL" sz="2800" smtClean="0"/>
            </a:br>
            <a:r>
              <a:rPr lang="pl-PL" sz="1200" b="1" smtClean="0">
                <a:latin typeface="Arial" charset="0"/>
              </a:rPr>
              <a:t>Emerytury z urzędu wypłacane w XII 2012 r. wg płci i wysokości bez dodatków – nowy system</a:t>
            </a:r>
            <a:endParaRPr lang="pl-PL" sz="2800" b="1" smtClean="0"/>
          </a:p>
        </p:txBody>
      </p:sp>
      <p:sp>
        <p:nvSpPr>
          <p:cNvPr id="44037" name="Symbol zastępczy stopki 6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pl-PL" b="1">
              <a:latin typeface="Calibri" pitchFamily="34" charset="0"/>
            </a:endParaRPr>
          </a:p>
        </p:txBody>
      </p:sp>
      <p:sp>
        <p:nvSpPr>
          <p:cNvPr id="44038" name="Text Box 8"/>
          <p:cNvSpPr txBox="1">
            <a:spLocks noChangeArrowheads="1"/>
          </p:cNvSpPr>
          <p:nvPr/>
        </p:nvSpPr>
        <p:spPr bwMode="auto">
          <a:xfrm>
            <a:off x="231775" y="8572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/>
          </a:p>
        </p:txBody>
      </p:sp>
      <p:sp>
        <p:nvSpPr>
          <p:cNvPr id="44039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95220" bIns="0" anchor="ctr">
            <a:spAutoFit/>
          </a:bodyPr>
          <a:lstStyle/>
          <a:p>
            <a:endParaRPr lang="pl-PL"/>
          </a:p>
        </p:txBody>
      </p:sp>
      <p:sp>
        <p:nvSpPr>
          <p:cNvPr id="44040" name="Rectangle 11"/>
          <p:cNvSpPr>
            <a:spLocks noChangeArrowheads="1"/>
          </p:cNvSpPr>
          <p:nvPr/>
        </p:nvSpPr>
        <p:spPr bwMode="auto">
          <a:xfrm>
            <a:off x="0" y="445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44041" name="Text Box 12"/>
          <p:cNvSpPr txBox="1">
            <a:spLocks noChangeArrowheads="1"/>
          </p:cNvSpPr>
          <p:nvPr/>
        </p:nvSpPr>
        <p:spPr bwMode="auto">
          <a:xfrm>
            <a:off x="539750" y="56673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/>
          </a:p>
        </p:txBody>
      </p:sp>
      <p:pic>
        <p:nvPicPr>
          <p:cNvPr id="44042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1050" y="1125538"/>
            <a:ext cx="6480175" cy="414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3" name="Symbol zastępczy zawartości 2"/>
          <p:cNvSpPr>
            <a:spLocks/>
          </p:cNvSpPr>
          <p:nvPr/>
        </p:nvSpPr>
        <p:spPr bwMode="auto">
          <a:xfrm>
            <a:off x="179388" y="4868863"/>
            <a:ext cx="85598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Font typeface="Arial" charset="0"/>
              <a:buNone/>
            </a:pPr>
            <a:r>
              <a:rPr lang="pl-PL"/>
              <a:t>W XII 2012 r. :</a:t>
            </a:r>
          </a:p>
          <a:p>
            <a:pPr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pl-PL"/>
              <a:t> największą grupę stanowiły kobiety pobierające emeryturę z urzędu </a:t>
            </a:r>
          </a:p>
          <a:p>
            <a:pPr eaLnBrk="0" hangingPunct="0">
              <a:spcBef>
                <a:spcPct val="20000"/>
              </a:spcBef>
              <a:buFont typeface="Arial" charset="0"/>
              <a:buNone/>
            </a:pPr>
            <a:r>
              <a:rPr lang="pl-PL"/>
              <a:t>   w wysokości 750,01-800 zł (16,1%) </a:t>
            </a:r>
          </a:p>
          <a:p>
            <a:pPr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pl-PL"/>
              <a:t> 53,0% kobiet pobierało tę emeryturę w wysokości 1000 zł i mniej, </a:t>
            </a:r>
          </a:p>
          <a:p>
            <a:pPr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pl-PL"/>
              <a:t> 7,8% w wysokości 1500 zł i więcej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pl-PL"/>
          </a:p>
          <a:p>
            <a:pPr>
              <a:lnSpc>
                <a:spcPct val="90000"/>
              </a:lnSpc>
              <a:buFont typeface="Arial" charset="0"/>
              <a:buNone/>
            </a:pPr>
            <a:endParaRPr lang="pl-PL"/>
          </a:p>
          <a:p>
            <a:pPr>
              <a:lnSpc>
                <a:spcPct val="90000"/>
              </a:lnSpc>
              <a:buFont typeface="Arial" charset="0"/>
              <a:buNone/>
            </a:pPr>
            <a:endParaRPr lang="pl-PL" sz="2400"/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endParaRPr lang="pl-PL" sz="2400">
              <a:cs typeface="Arial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85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88" y="260350"/>
            <a:ext cx="7353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Tytuł 1"/>
          <p:cNvSpPr>
            <a:spLocks noGrp="1"/>
          </p:cNvSpPr>
          <p:nvPr>
            <p:ph type="title" idx="4294967295"/>
          </p:nvPr>
        </p:nvSpPr>
        <p:spPr>
          <a:xfrm>
            <a:off x="323850" y="692150"/>
            <a:ext cx="8229600" cy="495300"/>
          </a:xfrm>
        </p:spPr>
        <p:txBody>
          <a:bodyPr/>
          <a:lstStyle/>
          <a:p>
            <a:pPr algn="l" eaLnBrk="1" hangingPunct="1"/>
            <a:r>
              <a:rPr lang="pl-PL" sz="1200" b="1" smtClean="0">
                <a:latin typeface="Arial" charset="0"/>
              </a:rPr>
              <a:t>Emerytury z urzędu wypłacane w XII 2012 r. kobietom wg wysokości bez dodatków – stary i nowy system</a:t>
            </a:r>
            <a:endParaRPr lang="pl-PL" sz="2800" b="1" smtClean="0"/>
          </a:p>
        </p:txBody>
      </p:sp>
      <p:sp>
        <p:nvSpPr>
          <p:cNvPr id="45061" name="Symbol zastępczy stopki 6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pl-PL" b="1">
              <a:latin typeface="Calibri" pitchFamily="34" charset="0"/>
            </a:endParaRPr>
          </a:p>
        </p:txBody>
      </p:sp>
      <p:sp>
        <p:nvSpPr>
          <p:cNvPr id="45062" name="Text Box 8"/>
          <p:cNvSpPr txBox="1">
            <a:spLocks noChangeArrowheads="1"/>
          </p:cNvSpPr>
          <p:nvPr/>
        </p:nvSpPr>
        <p:spPr bwMode="auto">
          <a:xfrm>
            <a:off x="231775" y="8572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/>
          </a:p>
        </p:txBody>
      </p:sp>
      <p:sp>
        <p:nvSpPr>
          <p:cNvPr id="45063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95220" bIns="0" anchor="ctr">
            <a:spAutoFit/>
          </a:bodyPr>
          <a:lstStyle/>
          <a:p>
            <a:endParaRPr lang="pl-PL"/>
          </a:p>
        </p:txBody>
      </p:sp>
      <p:sp>
        <p:nvSpPr>
          <p:cNvPr id="45064" name="Rectangle 11"/>
          <p:cNvSpPr>
            <a:spLocks noChangeArrowheads="1"/>
          </p:cNvSpPr>
          <p:nvPr/>
        </p:nvSpPr>
        <p:spPr bwMode="auto">
          <a:xfrm>
            <a:off x="0" y="445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45065" name="Text Box 12"/>
          <p:cNvSpPr txBox="1">
            <a:spLocks noChangeArrowheads="1"/>
          </p:cNvSpPr>
          <p:nvPr/>
        </p:nvSpPr>
        <p:spPr bwMode="auto">
          <a:xfrm>
            <a:off x="539750" y="56673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/>
          </a:p>
        </p:txBody>
      </p:sp>
      <p:pic>
        <p:nvPicPr>
          <p:cNvPr id="45066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5650" y="1125538"/>
            <a:ext cx="7056438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85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88" y="260350"/>
            <a:ext cx="7353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Tytuł 1"/>
          <p:cNvSpPr>
            <a:spLocks noGrp="1"/>
          </p:cNvSpPr>
          <p:nvPr>
            <p:ph type="title" idx="4294967295"/>
          </p:nvPr>
        </p:nvSpPr>
        <p:spPr>
          <a:xfrm>
            <a:off x="323850" y="836613"/>
            <a:ext cx="2447925" cy="495300"/>
          </a:xfrm>
        </p:spPr>
        <p:txBody>
          <a:bodyPr/>
          <a:lstStyle/>
          <a:p>
            <a:pPr algn="l" eaLnBrk="1" hangingPunct="1"/>
            <a:r>
              <a:rPr lang="pl-PL" sz="2000" b="1" smtClean="0">
                <a:latin typeface="Arial" charset="0"/>
              </a:rPr>
              <a:t>PODSUMOWANIE</a:t>
            </a:r>
            <a:endParaRPr lang="pl-PL" sz="2000" b="1" smtClean="0"/>
          </a:p>
        </p:txBody>
      </p:sp>
      <p:sp>
        <p:nvSpPr>
          <p:cNvPr id="46085" name="Symbol zastępczy stopki 6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pl-PL" b="1">
              <a:latin typeface="Calibri" pitchFamily="34" charset="0"/>
            </a:endParaRPr>
          </a:p>
        </p:txBody>
      </p:sp>
      <p:sp>
        <p:nvSpPr>
          <p:cNvPr id="46086" name="Text Box 8"/>
          <p:cNvSpPr txBox="1">
            <a:spLocks noChangeArrowheads="1"/>
          </p:cNvSpPr>
          <p:nvPr/>
        </p:nvSpPr>
        <p:spPr bwMode="auto">
          <a:xfrm>
            <a:off x="231775" y="8572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/>
          </a:p>
        </p:txBody>
      </p:sp>
      <p:sp>
        <p:nvSpPr>
          <p:cNvPr id="46087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95220" bIns="0" anchor="ctr">
            <a:spAutoFit/>
          </a:bodyPr>
          <a:lstStyle/>
          <a:p>
            <a:endParaRPr lang="pl-PL"/>
          </a:p>
        </p:txBody>
      </p:sp>
      <p:sp>
        <p:nvSpPr>
          <p:cNvPr id="46088" name="Rectangle 11"/>
          <p:cNvSpPr>
            <a:spLocks noChangeArrowheads="1"/>
          </p:cNvSpPr>
          <p:nvPr/>
        </p:nvSpPr>
        <p:spPr bwMode="auto">
          <a:xfrm>
            <a:off x="0" y="445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46089" name="Text Box 12"/>
          <p:cNvSpPr txBox="1">
            <a:spLocks noChangeArrowheads="1"/>
          </p:cNvSpPr>
          <p:nvPr/>
        </p:nvSpPr>
        <p:spPr bwMode="auto">
          <a:xfrm>
            <a:off x="539750" y="56673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/>
          </a:p>
        </p:txBody>
      </p:sp>
      <p:sp>
        <p:nvSpPr>
          <p:cNvPr id="46090" name="Symbol zastępczy zawartości 2"/>
          <p:cNvSpPr>
            <a:spLocks/>
          </p:cNvSpPr>
          <p:nvPr/>
        </p:nvSpPr>
        <p:spPr bwMode="auto">
          <a:xfrm>
            <a:off x="179388" y="1412875"/>
            <a:ext cx="8559800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Font typeface="Wingdings" pitchFamily="2" charset="2"/>
              <a:buChar char="Ø"/>
            </a:pPr>
            <a:r>
              <a:rPr lang="pl-PL"/>
              <a:t> w 2006 r. wprowadzono emerytury z urzędu bez zmiany stopy składki rentowej</a:t>
            </a:r>
          </a:p>
          <a:p>
            <a:pPr eaLnBrk="0" hangingPunct="0">
              <a:spcBef>
                <a:spcPct val="20000"/>
              </a:spcBef>
              <a:buFont typeface="Wingdings" pitchFamily="2" charset="2"/>
              <a:buChar char="Ø"/>
            </a:pPr>
            <a:r>
              <a:rPr lang="pl-PL"/>
              <a:t> osoby pobierające emerytury z urzędu mają stosunkowo wysoki staż</a:t>
            </a:r>
          </a:p>
          <a:p>
            <a:pPr eaLnBrk="0" hangingPunct="0">
              <a:spcBef>
                <a:spcPct val="20000"/>
              </a:spcBef>
              <a:buFont typeface="Wingdings" pitchFamily="2" charset="2"/>
              <a:buChar char="Ø"/>
            </a:pPr>
            <a:r>
              <a:rPr lang="pl-PL"/>
              <a:t> emerytury z urzędu są relatywnie niskimi świadczeniami </a:t>
            </a:r>
          </a:p>
          <a:p>
            <a:pPr eaLnBrk="0" hangingPunct="0">
              <a:spcBef>
                <a:spcPct val="20000"/>
              </a:spcBef>
              <a:buFont typeface="Wingdings" pitchFamily="2" charset="2"/>
              <a:buChar char="Ø"/>
            </a:pPr>
            <a:r>
              <a:rPr lang="pl-PL"/>
              <a:t> renty z tytułu niezdolności do pracy mają gwarancję najniższego świadczenia</a:t>
            </a:r>
          </a:p>
          <a:p>
            <a:pPr eaLnBrk="0" hangingPunct="0">
              <a:spcBef>
                <a:spcPct val="20000"/>
              </a:spcBef>
              <a:buFont typeface="Wingdings" pitchFamily="2" charset="2"/>
              <a:buChar char="Ø"/>
            </a:pPr>
            <a:r>
              <a:rPr lang="pl-PL"/>
              <a:t> emerytury ustalane wg nowych zasad nie mają wymogu minimalnego stażu, ale nie mają też w związku z tym gwarancji najniższego świadczenia</a:t>
            </a:r>
          </a:p>
          <a:p>
            <a:pPr eaLnBrk="0" hangingPunct="0">
              <a:spcBef>
                <a:spcPct val="20000"/>
              </a:spcBef>
              <a:buFont typeface="Wingdings" pitchFamily="2" charset="2"/>
              <a:buNone/>
            </a:pPr>
            <a:endParaRPr lang="pl-PL" sz="2400"/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endParaRPr lang="pl-PL" sz="2400">
              <a:cs typeface="Arial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 descr="C:\Users\Pawel\Desktop\ZUS\obrazki\08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7353300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ole tekstowe 7"/>
          <p:cNvSpPr txBox="1">
            <a:spLocks noChangeArrowheads="1"/>
          </p:cNvSpPr>
          <p:nvPr/>
        </p:nvSpPr>
        <p:spPr bwMode="auto">
          <a:xfrm>
            <a:off x="749300" y="1844675"/>
            <a:ext cx="6913563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2400" b="1">
                <a:latin typeface="Calibri" pitchFamily="34" charset="0"/>
              </a:rPr>
              <a:t>Dziękuje za uwagę</a:t>
            </a:r>
          </a:p>
          <a:p>
            <a:endParaRPr lang="pl-PL" sz="1200" b="1">
              <a:solidFill>
                <a:srgbClr val="000000"/>
              </a:solidFill>
              <a:latin typeface="Calibri" pitchFamily="34" charset="0"/>
            </a:endParaRPr>
          </a:p>
          <a:p>
            <a:endParaRPr lang="pl-PL" sz="1200" b="1">
              <a:solidFill>
                <a:srgbClr val="000000"/>
              </a:solidFill>
              <a:latin typeface="Calibri" pitchFamily="34" charset="0"/>
            </a:endParaRPr>
          </a:p>
          <a:p>
            <a:endParaRPr lang="pl-PL" sz="1200" b="1">
              <a:solidFill>
                <a:srgbClr val="000000"/>
              </a:solidFill>
              <a:latin typeface="Calibri" pitchFamily="34" charset="0"/>
            </a:endParaRPr>
          </a:p>
          <a:p>
            <a:endParaRPr lang="pl-PL" sz="1200" b="1">
              <a:solidFill>
                <a:srgbClr val="000000"/>
              </a:solidFill>
              <a:latin typeface="Calibri" pitchFamily="34" charset="0"/>
            </a:endParaRPr>
          </a:p>
          <a:p>
            <a:pPr algn="r"/>
            <a:endParaRPr lang="pl-PL" sz="2000" b="1">
              <a:solidFill>
                <a:srgbClr val="000000"/>
              </a:solidFill>
              <a:latin typeface="Calibri" pitchFamily="34" charset="0"/>
            </a:endParaRPr>
          </a:p>
          <a:p>
            <a:pPr algn="r"/>
            <a:r>
              <a:rPr lang="pl-PL" sz="2000">
                <a:latin typeface="Calibri" pitchFamily="34" charset="0"/>
              </a:rPr>
              <a:t> IMIĘ I NAZWISKO AUTORA/AUTORÓW PREZENTACJI</a:t>
            </a:r>
            <a:endParaRPr lang="pl-PL" sz="120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47109" name="Picture 6" descr="C:\Users\Pawel\Desktop\ZUS\obrazki\07_bg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4288" y="-30163"/>
            <a:ext cx="9158288" cy="6950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C:\Users\Pawel\Desktop\ZUS\obrazki\01_belka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4763" y="3756025"/>
            <a:ext cx="5800726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C:\Users\Pawel\Desktop\ZUS\obrazki\01_belka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737100"/>
            <a:ext cx="7567613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2" name="pole tekstowe 1"/>
          <p:cNvSpPr txBox="1">
            <a:spLocks noChangeArrowheads="1"/>
          </p:cNvSpPr>
          <p:nvPr/>
        </p:nvSpPr>
        <p:spPr bwMode="auto">
          <a:xfrm>
            <a:off x="-49213" y="3759200"/>
            <a:ext cx="8797926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600" b="1">
                <a:cs typeface="Arial" charset="0"/>
              </a:rPr>
              <a:t>    Dziękuję za uwagę</a:t>
            </a:r>
          </a:p>
          <a:p>
            <a:pPr algn="ctr"/>
            <a:endParaRPr lang="pl-PL" sz="2600" b="1">
              <a:cs typeface="Arial" charset="0"/>
            </a:endParaRPr>
          </a:p>
          <a:p>
            <a:pPr algn="ctr"/>
            <a:endParaRPr lang="pl-PL" sz="2600" b="1">
              <a:cs typeface="Arial" charset="0"/>
            </a:endParaRPr>
          </a:p>
          <a:p>
            <a:pPr algn="ctr"/>
            <a:endParaRPr lang="pl-PL" sz="2600" b="1">
              <a:cs typeface="Arial" charset="0"/>
            </a:endParaRPr>
          </a:p>
        </p:txBody>
      </p:sp>
      <p:sp>
        <p:nvSpPr>
          <p:cNvPr id="47113" name="Prostokąt 2"/>
          <p:cNvSpPr>
            <a:spLocks noChangeArrowheads="1"/>
          </p:cNvSpPr>
          <p:nvPr/>
        </p:nvSpPr>
        <p:spPr bwMode="auto">
          <a:xfrm>
            <a:off x="-4763" y="4735513"/>
            <a:ext cx="73485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600" b="1">
                <a:cs typeface="Arial" charset="0"/>
              </a:rPr>
              <a:t>      </a:t>
            </a:r>
          </a:p>
          <a:p>
            <a:endParaRPr lang="pl-PL" sz="2600" b="1">
              <a:cs typeface="Arial" charset="0"/>
            </a:endParaRPr>
          </a:p>
          <a:p>
            <a:endParaRPr lang="pl-PL" sz="2600" b="1">
              <a:cs typeface="Arial" charset="0"/>
            </a:endParaRPr>
          </a:p>
          <a:p>
            <a:r>
              <a:rPr lang="pl-PL" sz="2600" b="1">
                <a:cs typeface="Arial" charset="0"/>
              </a:rPr>
              <a:t>                               </a:t>
            </a:r>
            <a:endParaRPr lang="pl-PL" b="1">
              <a:cs typeface="Arial" charset="0"/>
            </a:endParaRPr>
          </a:p>
        </p:txBody>
      </p:sp>
      <p:pic>
        <p:nvPicPr>
          <p:cNvPr id="15" name="Picture 3" descr="C:\Users\Pawel\Desktop\ZUS\obrazki\01_logo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68613" y="512763"/>
            <a:ext cx="3387725" cy="228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85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7353300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/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2800" dirty="0"/>
              <a:t/>
            </a:r>
            <a:br>
              <a:rPr lang="pl-PL" sz="2800" dirty="0"/>
            </a:br>
            <a:r>
              <a:rPr lang="pl-PL" sz="2800" dirty="0" smtClean="0"/>
              <a:t/>
            </a:r>
            <a:br>
              <a:rPr lang="pl-PL" sz="2800" dirty="0" smtClean="0"/>
            </a:br>
            <a:endParaRPr lang="pl-PL" sz="2800" dirty="0"/>
          </a:p>
        </p:txBody>
      </p:sp>
      <p:sp>
        <p:nvSpPr>
          <p:cNvPr id="16390" name="Symbol zastępczy stopki 6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pl-PL" b="1">
              <a:latin typeface="+mn-lt"/>
            </a:endParaRPr>
          </a:p>
        </p:txBody>
      </p:sp>
      <p:sp>
        <p:nvSpPr>
          <p:cNvPr id="17414" name="Text Box 8"/>
          <p:cNvSpPr txBox="1">
            <a:spLocks noChangeArrowheads="1"/>
          </p:cNvSpPr>
          <p:nvPr/>
        </p:nvSpPr>
        <p:spPr bwMode="auto">
          <a:xfrm>
            <a:off x="539750" y="836613"/>
            <a:ext cx="7092950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b="1"/>
              <a:t> </a:t>
            </a:r>
            <a:r>
              <a:rPr lang="pl-PL"/>
              <a:t>Emeryturę z urzędu:</a:t>
            </a:r>
          </a:p>
          <a:p>
            <a:pPr>
              <a:buFont typeface="Wingdings" pitchFamily="2" charset="2"/>
              <a:buChar char="ü"/>
            </a:pPr>
            <a:r>
              <a:rPr lang="pl-PL"/>
              <a:t>   ustala się rencistom, którzy kiedykolwiek podlegali </a:t>
            </a:r>
          </a:p>
          <a:p>
            <a:r>
              <a:rPr lang="pl-PL"/>
              <a:t>      ubezpieczeniu społecznemu lub ubezpieczeniom emerytalnemu </a:t>
            </a:r>
          </a:p>
          <a:p>
            <a:r>
              <a:rPr lang="pl-PL"/>
              <a:t>       i rentowym</a:t>
            </a:r>
          </a:p>
          <a:p>
            <a:endParaRPr lang="pl-PL"/>
          </a:p>
        </p:txBody>
      </p:sp>
      <p:sp>
        <p:nvSpPr>
          <p:cNvPr id="17415" name="Text Box 9"/>
          <p:cNvSpPr txBox="1">
            <a:spLocks noChangeArrowheads="1"/>
          </p:cNvSpPr>
          <p:nvPr/>
        </p:nvSpPr>
        <p:spPr bwMode="auto">
          <a:xfrm>
            <a:off x="611188" y="1989138"/>
            <a:ext cx="5291137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l-PL"/>
              <a:t>   przyznaje się zamiast pobieranej renty z tytułu </a:t>
            </a:r>
          </a:p>
          <a:p>
            <a:r>
              <a:rPr lang="pl-PL"/>
              <a:t>      niezdolności do pracy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7416" name="Text Box 10"/>
          <p:cNvSpPr txBox="1">
            <a:spLocks noChangeArrowheads="1"/>
          </p:cNvSpPr>
          <p:nvPr/>
        </p:nvSpPr>
        <p:spPr bwMode="auto">
          <a:xfrm>
            <a:off x="611188" y="2646363"/>
            <a:ext cx="8401050" cy="366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pl-PL"/>
              <a:t>    ustala się  stosując  ogólne zasady</a:t>
            </a:r>
          </a:p>
          <a:p>
            <a:pPr>
              <a:buFont typeface="Wingdings" pitchFamily="2" charset="2"/>
              <a:buNone/>
            </a:pPr>
            <a:endParaRPr lang="pl-PL"/>
          </a:p>
          <a:p>
            <a:r>
              <a:rPr lang="pl-PL"/>
              <a:t> Emerytura z urzędu:</a:t>
            </a:r>
          </a:p>
          <a:p>
            <a:pPr>
              <a:buFont typeface="Wingdings" pitchFamily="2" charset="2"/>
              <a:buChar char="ü"/>
            </a:pPr>
            <a:r>
              <a:rPr lang="pl-PL"/>
              <a:t>   nie może być   niższa od dotychczas  pobieranej renty z tytułu </a:t>
            </a:r>
          </a:p>
          <a:p>
            <a:pPr>
              <a:buFont typeface="Wingdings" pitchFamily="2" charset="2"/>
              <a:buNone/>
            </a:pPr>
            <a:r>
              <a:rPr lang="pl-PL"/>
              <a:t>      niezdolności do pracy</a:t>
            </a:r>
          </a:p>
          <a:p>
            <a:pPr>
              <a:buFont typeface="Wingdings" pitchFamily="2" charset="2"/>
              <a:buChar char="ü"/>
            </a:pPr>
            <a:r>
              <a:rPr lang="pl-PL"/>
              <a:t>   podwyższana jest  do najniższej emerytury, na ogólnych </a:t>
            </a:r>
          </a:p>
          <a:p>
            <a:r>
              <a:rPr lang="pl-PL"/>
              <a:t>      zasadach.</a:t>
            </a:r>
          </a:p>
          <a:p>
            <a:r>
              <a:rPr lang="pl-PL"/>
              <a:t>      Jeżeli nie zostały spełnione warunki do podwyższenia emerytury z urzędu </a:t>
            </a:r>
          </a:p>
          <a:p>
            <a:r>
              <a:rPr lang="pl-PL"/>
              <a:t>      do kwoty najniżej emerytury, a renta była wypłacana w kwocie świadczenia </a:t>
            </a:r>
          </a:p>
          <a:p>
            <a:r>
              <a:rPr lang="pl-PL"/>
              <a:t>      najniższego - wysokość emerytury ustala się w kwocie gwarantowanej, </a:t>
            </a:r>
          </a:p>
          <a:p>
            <a:r>
              <a:rPr lang="pl-PL"/>
              <a:t>      równej kwocie najniższej renty z tytułu całkowitej lub częściowej niezdolności </a:t>
            </a:r>
          </a:p>
          <a:p>
            <a:r>
              <a:rPr lang="pl-PL"/>
              <a:t>      do pracy</a:t>
            </a:r>
            <a:endParaRPr lang="pl-PL" b="1"/>
          </a:p>
          <a:p>
            <a:r>
              <a:rPr lang="pl-PL"/>
              <a:t>     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2888"/>
            <a:ext cx="9144000" cy="6943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60350"/>
            <a:ext cx="7353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ytuł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18437" name="Symbol zastępczy zawartości 2"/>
          <p:cNvSpPr>
            <a:spLocks noGrp="1"/>
          </p:cNvSpPr>
          <p:nvPr>
            <p:ph idx="4294967295"/>
          </p:nvPr>
        </p:nvSpPr>
        <p:spPr>
          <a:xfrm>
            <a:off x="827088" y="-242888"/>
            <a:ext cx="8559800" cy="5251451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endParaRPr lang="pl-PL" sz="2400" smtClean="0"/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endParaRPr lang="pl-PL" sz="2400" smtClean="0"/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pl-PL" sz="2400" smtClean="0">
              <a:latin typeface="Arial" charset="0"/>
              <a:cs typeface="Arial" charset="0"/>
            </a:endParaRPr>
          </a:p>
        </p:txBody>
      </p:sp>
      <p:sp>
        <p:nvSpPr>
          <p:cNvPr id="18438" name="Symbol zastępczy stopki 6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pl-PL" b="1">
              <a:latin typeface="Calibri" pitchFamily="34" charset="0"/>
            </a:endParaRPr>
          </a:p>
        </p:txBody>
      </p:sp>
      <p:sp>
        <p:nvSpPr>
          <p:cNvPr id="18439" name="Text Box 8"/>
          <p:cNvSpPr txBox="1">
            <a:spLocks noChangeArrowheads="1"/>
          </p:cNvSpPr>
          <p:nvPr/>
        </p:nvSpPr>
        <p:spPr bwMode="auto">
          <a:xfrm>
            <a:off x="735013" y="12160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l-PL"/>
          </a:p>
        </p:txBody>
      </p:sp>
      <p:sp>
        <p:nvSpPr>
          <p:cNvPr id="18440" name="Text Box 9"/>
          <p:cNvSpPr txBox="1">
            <a:spLocks noChangeArrowheads="1"/>
          </p:cNvSpPr>
          <p:nvPr/>
        </p:nvSpPr>
        <p:spPr bwMode="auto">
          <a:xfrm>
            <a:off x="468313" y="1916113"/>
            <a:ext cx="7626350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Emeryturę  z urzędu w zakresie zawieszalności traktuje się tak jak rentę z</a:t>
            </a:r>
          </a:p>
          <a:p>
            <a:r>
              <a:rPr lang="pl-PL"/>
              <a:t>tytułu niezdolności do pracy:</a:t>
            </a:r>
          </a:p>
          <a:p>
            <a:endParaRPr lang="pl-PL"/>
          </a:p>
          <a:p>
            <a:pPr>
              <a:buFont typeface="Wingdings" pitchFamily="2" charset="2"/>
              <a:buChar char="ü"/>
            </a:pPr>
            <a:r>
              <a:rPr lang="pl-PL"/>
              <a:t> nie stosuje  się art. 103a ustawy emerytalnej</a:t>
            </a:r>
          </a:p>
          <a:p>
            <a:pPr>
              <a:buFont typeface="Wingdings" pitchFamily="2" charset="2"/>
              <a:buNone/>
            </a:pPr>
            <a:endParaRPr lang="pl-PL"/>
          </a:p>
          <a:p>
            <a:pPr>
              <a:buFont typeface="Wingdings" pitchFamily="2" charset="2"/>
              <a:buChar char="ü"/>
            </a:pPr>
            <a:r>
              <a:rPr lang="pl-PL"/>
              <a:t> nie podlega zawieszeniu emerytura przyznana z urzędu osobie, </a:t>
            </a:r>
          </a:p>
          <a:p>
            <a:r>
              <a:rPr lang="pl-PL"/>
              <a:t>    która kontynuuje  zatrudnienie u dotychczasowego pracodawcy bez </a:t>
            </a:r>
          </a:p>
          <a:p>
            <a:r>
              <a:rPr lang="pl-PL"/>
              <a:t>    rozwiązania stosunku pracy</a:t>
            </a:r>
            <a:endParaRPr lang="pl-PL" b="1"/>
          </a:p>
          <a:p>
            <a:endParaRPr lang="pl-PL"/>
          </a:p>
        </p:txBody>
      </p:sp>
      <p:sp>
        <p:nvSpPr>
          <p:cNvPr id="18441" name="Rectangle 10"/>
          <p:cNvSpPr>
            <a:spLocks noChangeArrowheads="1"/>
          </p:cNvSpPr>
          <p:nvPr/>
        </p:nvSpPr>
        <p:spPr bwMode="auto">
          <a:xfrm>
            <a:off x="141288" y="150813"/>
            <a:ext cx="184150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</a:pPr>
            <a:endParaRPr lang="pl-PL" sz="2400">
              <a:latin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85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7353300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ytuł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algn="l" eaLnBrk="1" hangingPunct="1"/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17414" name="Symbol zastępczy stopki 6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pl-PL" b="1">
              <a:latin typeface="+mn-lt"/>
            </a:endParaRPr>
          </a:p>
        </p:txBody>
      </p:sp>
      <p:sp>
        <p:nvSpPr>
          <p:cNvPr id="19462" name="Text Box 8"/>
          <p:cNvSpPr txBox="1">
            <a:spLocks noChangeArrowheads="1"/>
          </p:cNvSpPr>
          <p:nvPr/>
        </p:nvSpPr>
        <p:spPr bwMode="auto">
          <a:xfrm>
            <a:off x="323850" y="2060575"/>
            <a:ext cx="8453438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Emerytura z urzędu nie jest jedyną opcją – rencista decyduje, czy chce  </a:t>
            </a:r>
          </a:p>
          <a:p>
            <a:r>
              <a:rPr lang="pl-PL"/>
              <a:t>mieć przyznaną emerytury z urzędu, czy emeryturę na wniosek:</a:t>
            </a:r>
          </a:p>
          <a:p>
            <a:endParaRPr lang="pl-PL"/>
          </a:p>
          <a:p>
            <a:pPr>
              <a:buFont typeface="Wingdings" pitchFamily="2" charset="2"/>
              <a:buChar char="ü"/>
            </a:pPr>
            <a:r>
              <a:rPr lang="pl-PL"/>
              <a:t> nie przyznaje się emerytury  z urzędu  osobie, która  najpóźniej w ostatnim dniu</a:t>
            </a:r>
          </a:p>
          <a:p>
            <a:r>
              <a:rPr lang="pl-PL"/>
              <a:t>    miesiąca, w którym ukończyła  powszechny wiek emerytalny, zgłosiła wniosek</a:t>
            </a:r>
          </a:p>
          <a:p>
            <a:r>
              <a:rPr lang="pl-PL"/>
              <a:t>    o przyznanie emerytury </a:t>
            </a:r>
          </a:p>
          <a:p>
            <a:endParaRPr lang="pl-PL"/>
          </a:p>
          <a:p>
            <a:pPr>
              <a:buFont typeface="Wingdings" pitchFamily="2" charset="2"/>
              <a:buChar char="ü"/>
            </a:pPr>
            <a:r>
              <a:rPr lang="pl-PL"/>
              <a:t>  w przypadku  złożenia wniosku prawo do emerytury ustala się na zasadach </a:t>
            </a:r>
          </a:p>
          <a:p>
            <a:pPr>
              <a:buFont typeface="Wingdings" pitchFamily="2" charset="2"/>
              <a:buNone/>
            </a:pPr>
            <a:r>
              <a:rPr lang="pl-PL"/>
              <a:t>     dotyczących emerytur przyznawanych na wniosek </a:t>
            </a:r>
          </a:p>
          <a:p>
            <a:endParaRPr lang="pl-PL"/>
          </a:p>
          <a:p>
            <a:endParaRPr lang="pl-PL"/>
          </a:p>
          <a:p>
            <a:endParaRPr lang="pl-PL" b="1"/>
          </a:p>
          <a:p>
            <a:r>
              <a:rPr lang="pl-PL"/>
              <a:t> </a:t>
            </a:r>
          </a:p>
          <a:p>
            <a:pPr>
              <a:buFont typeface="Wingdings" pitchFamily="2" charset="2"/>
              <a:buChar char="ü"/>
            </a:pPr>
            <a:endParaRPr lang="pl-PL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85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88" y="260350"/>
            <a:ext cx="7353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ytuł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20485" name="Symbol zastępczy zawartości 2"/>
          <p:cNvSpPr>
            <a:spLocks noGrp="1"/>
          </p:cNvSpPr>
          <p:nvPr>
            <p:ph idx="4294967295"/>
          </p:nvPr>
        </p:nvSpPr>
        <p:spPr>
          <a:xfrm>
            <a:off x="250825" y="1052513"/>
            <a:ext cx="8559800" cy="525145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pl-PL" sz="1800" smtClean="0">
                <a:latin typeface="Arial" charset="0"/>
              </a:rPr>
              <a:t>W razie przyznania emerytury na wniosek: </a:t>
            </a:r>
          </a:p>
          <a:p>
            <a:pPr marL="0" indent="0">
              <a:buFont typeface="Arial" charset="0"/>
              <a:buNone/>
            </a:pPr>
            <a:endParaRPr lang="pl-PL" sz="1800" smtClean="0">
              <a:latin typeface="Arial" charset="0"/>
            </a:endParaRPr>
          </a:p>
          <a:p>
            <a:pPr marL="0" indent="0">
              <a:buFont typeface="Wingdings" pitchFamily="2" charset="2"/>
              <a:buChar char="ü"/>
            </a:pPr>
            <a:r>
              <a:rPr lang="pl-PL" sz="1800" smtClean="0">
                <a:latin typeface="Arial" charset="0"/>
              </a:rPr>
              <a:t>  prawo do renty z tytułu niezdolności  do pracy nie ustaje</a:t>
            </a:r>
          </a:p>
          <a:p>
            <a:pPr marL="0" indent="0">
              <a:buFont typeface="Wingdings" pitchFamily="2" charset="2"/>
              <a:buChar char="ü"/>
            </a:pPr>
            <a:endParaRPr lang="pl-PL" sz="1800" smtClean="0">
              <a:latin typeface="Arial" charset="0"/>
            </a:endParaRPr>
          </a:p>
          <a:p>
            <a:pPr marL="0" indent="0">
              <a:buFont typeface="Wingdings" pitchFamily="2" charset="2"/>
              <a:buChar char="ü"/>
            </a:pPr>
            <a:r>
              <a:rPr lang="pl-PL" sz="1800" smtClean="0">
                <a:latin typeface="Arial" charset="0"/>
              </a:rPr>
              <a:t>  pobiera się jedno  wybrane świadczenie</a:t>
            </a:r>
          </a:p>
          <a:p>
            <a:pPr marL="0" indent="0">
              <a:buFont typeface="Wingdings" pitchFamily="2" charset="2"/>
              <a:buChar char="ü"/>
            </a:pPr>
            <a:endParaRPr lang="pl-PL" sz="1800" smtClean="0">
              <a:latin typeface="Arial" charset="0"/>
            </a:endParaRPr>
          </a:p>
          <a:p>
            <a:pPr marL="0" indent="0">
              <a:buFont typeface="Wingdings" pitchFamily="2" charset="2"/>
              <a:buChar char="ü"/>
            </a:pPr>
            <a:r>
              <a:rPr lang="pl-PL" sz="1800" smtClean="0">
                <a:latin typeface="Arial" charset="0"/>
              </a:rPr>
              <a:t>  jeżeli nie rozwiąże  się dotychczasowego  stosunku pracy, prawo do emerytury</a:t>
            </a:r>
          </a:p>
          <a:p>
            <a:pPr marL="0" indent="0">
              <a:buFont typeface="Arial" charset="0"/>
              <a:buNone/>
            </a:pPr>
            <a:r>
              <a:rPr lang="pl-PL" sz="1800" smtClean="0">
                <a:latin typeface="Arial" charset="0"/>
              </a:rPr>
              <a:t>     zostaje zawieszone - do czasu rozwiązania stosunku pracy pobiera się rentę </a:t>
            </a:r>
          </a:p>
          <a:p>
            <a:pPr marL="0" indent="0">
              <a:buFont typeface="Arial" charset="0"/>
              <a:buNone/>
            </a:pPr>
            <a:endParaRPr lang="pl-PL" sz="1800" smtClean="0">
              <a:latin typeface="Arial" charset="0"/>
            </a:endParaRPr>
          </a:p>
          <a:p>
            <a:pPr marL="0" indent="0">
              <a:buFont typeface="Wingdings" pitchFamily="2" charset="2"/>
              <a:buChar char="ü"/>
            </a:pPr>
            <a:r>
              <a:rPr lang="pl-PL" sz="1800" smtClean="0">
                <a:latin typeface="Arial" charset="0"/>
              </a:rPr>
              <a:t>  jeżeli emerytura na wniosek jest niższa od renty z tytułu niezdolności do pracy</a:t>
            </a:r>
          </a:p>
          <a:p>
            <a:pPr marL="0" indent="0">
              <a:buFont typeface="Wingdings" pitchFamily="2" charset="2"/>
              <a:buNone/>
            </a:pPr>
            <a:r>
              <a:rPr lang="pl-PL" sz="1800" smtClean="0">
                <a:latin typeface="Arial" charset="0"/>
              </a:rPr>
              <a:t>     można pozostać przy rencie z tytułu niezdolności do pracy</a:t>
            </a:r>
          </a:p>
          <a:p>
            <a:pPr marL="0" indent="0">
              <a:buFont typeface="Arial" charset="0"/>
              <a:buNone/>
            </a:pPr>
            <a:endParaRPr lang="pl-PL" sz="1800" smtClean="0">
              <a:latin typeface="Arial" charset="0"/>
            </a:endParaRPr>
          </a:p>
          <a:p>
            <a:pPr marL="0" indent="0">
              <a:buFont typeface="Wingdings" pitchFamily="2" charset="2"/>
              <a:buChar char="ü"/>
            </a:pPr>
            <a:r>
              <a:rPr lang="pl-PL" sz="1800" smtClean="0">
                <a:latin typeface="Arial" charset="0"/>
              </a:rPr>
              <a:t>  jeżeli nie spełnia  się warunków do emerytury  (osoba, do której stosuje się </a:t>
            </a:r>
          </a:p>
          <a:p>
            <a:pPr marL="0" indent="0">
              <a:buFont typeface="Arial" charset="0"/>
              <a:buNone/>
            </a:pPr>
            <a:r>
              <a:rPr lang="pl-PL" sz="1800" smtClean="0">
                <a:latin typeface="Arial" charset="0"/>
              </a:rPr>
              <a:t>    stare zasady nie spełnia wymogu stażu  ubezpieczeniowego), otrzymuje się</a:t>
            </a:r>
          </a:p>
          <a:p>
            <a:pPr marL="0" indent="0">
              <a:buFont typeface="Arial" charset="0"/>
              <a:buNone/>
            </a:pPr>
            <a:r>
              <a:rPr lang="pl-PL" sz="1800" smtClean="0">
                <a:latin typeface="Arial" charset="0"/>
              </a:rPr>
              <a:t>    emeryturę z urzędu  </a:t>
            </a:r>
            <a:endParaRPr lang="pl-PL" sz="1800" b="1" smtClean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endParaRPr lang="pl-PL" sz="1800" smtClean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endParaRPr lang="pl-PL" sz="1800" smtClean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endParaRPr lang="pl-PL" sz="1600" smtClean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pl-PL" sz="1600" smtClean="0">
              <a:latin typeface="Arial" charset="0"/>
              <a:cs typeface="Arial" charset="0"/>
            </a:endParaRPr>
          </a:p>
        </p:txBody>
      </p:sp>
      <p:sp>
        <p:nvSpPr>
          <p:cNvPr id="20486" name="Symbol zastępczy stopki 6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pl-PL" b="1">
              <a:latin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8913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188913"/>
            <a:ext cx="724535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ytuł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19462" name="Symbol zastępczy stopki 6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pl-PL" b="1">
              <a:latin typeface="+mn-lt"/>
            </a:endParaRPr>
          </a:p>
        </p:txBody>
      </p:sp>
      <p:sp>
        <p:nvSpPr>
          <p:cNvPr id="21510" name="Text Box 9"/>
          <p:cNvSpPr txBox="1">
            <a:spLocks noChangeArrowheads="1"/>
          </p:cNvSpPr>
          <p:nvPr/>
        </p:nvSpPr>
        <p:spPr bwMode="auto">
          <a:xfrm>
            <a:off x="250825" y="1484313"/>
            <a:ext cx="7854950" cy="311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Emerytury z urzędu finansuje się z funduszu emerytalnego wyodrębnionego</a:t>
            </a:r>
          </a:p>
          <a:p>
            <a:r>
              <a:rPr lang="pl-PL"/>
              <a:t> w ramach FUS. </a:t>
            </a:r>
          </a:p>
          <a:p>
            <a:endParaRPr lang="pl-PL"/>
          </a:p>
          <a:p>
            <a:r>
              <a:rPr lang="pl-PL"/>
              <a:t>Wyjątek :</a:t>
            </a:r>
          </a:p>
          <a:p>
            <a:r>
              <a:rPr lang="pl-PL"/>
              <a:t>emerytury z urzędu  otrzymywane przez  osoby  urodzone przed dniem </a:t>
            </a:r>
          </a:p>
          <a:p>
            <a:r>
              <a:rPr lang="pl-PL"/>
              <a:t>1 stycznia 1949 r., niemające okresu składkowego  i nieskładkowego </a:t>
            </a:r>
          </a:p>
          <a:p>
            <a:r>
              <a:rPr lang="pl-PL"/>
              <a:t>wynoszącego co najmniej 20 lat dla kobiet i 25 lat dla </a:t>
            </a:r>
          </a:p>
          <a:p>
            <a:r>
              <a:rPr lang="pl-PL"/>
              <a:t>mężczyzn, które w dalszym ciągu finansowane są z funduszu rentowego</a:t>
            </a:r>
          </a:p>
          <a:p>
            <a:endParaRPr lang="pl-PL" b="1"/>
          </a:p>
          <a:p>
            <a:endParaRPr lang="pl-PL"/>
          </a:p>
          <a:p>
            <a:endParaRPr lang="pl-PL"/>
          </a:p>
        </p:txBody>
      </p:sp>
      <p:sp>
        <p:nvSpPr>
          <p:cNvPr id="21511" name="Text Box 8"/>
          <p:cNvSpPr txBox="1">
            <a:spLocks noChangeArrowheads="1"/>
          </p:cNvSpPr>
          <p:nvPr/>
        </p:nvSpPr>
        <p:spPr bwMode="auto">
          <a:xfrm>
            <a:off x="250825" y="4005263"/>
            <a:ext cx="8134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/>
              <a:t>W grudniu 2012 r. wypłacano 337,7 tys. emerytur z urzędu, z czego 130,6 tys. </a:t>
            </a:r>
          </a:p>
          <a:p>
            <a:r>
              <a:rPr lang="pl-PL"/>
              <a:t>mężczyznom i 207, 1 tys. kobietom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3" descr="C:\Users\Pawel\Desktop\ZUS\obrazki\03_b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9850"/>
            <a:ext cx="91440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Pawel\Desktop\ZUS\obrazki\02_bel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3375"/>
            <a:ext cx="6948488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Pawel\Desktop\ZUS\obrazki\02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15888"/>
            <a:ext cx="150336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490537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2800" dirty="0" smtClean="0"/>
              <a:t/>
            </a:r>
            <a:br>
              <a:rPr lang="pl-PL" sz="2800" dirty="0" smtClean="0"/>
            </a:b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323850" y="1130300"/>
            <a:ext cx="8559800" cy="525145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b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b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pl-PL" sz="2400" dirty="0"/>
          </a:p>
          <a:p>
            <a:pPr eaLnBrk="1" fontAlgn="auto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pl-PL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10" name="Symbol zastępczy stopki 6"/>
          <p:cNvSpPr txBox="1">
            <a:spLocks noGrp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pl-PL" b="1">
              <a:latin typeface="+mn-lt"/>
            </a:endParaRPr>
          </a:p>
        </p:txBody>
      </p:sp>
      <p:pic>
        <p:nvPicPr>
          <p:cNvPr id="22535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50" y="1773238"/>
            <a:ext cx="8135938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179388" y="1125538"/>
            <a:ext cx="84963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b="1"/>
              <a:t>Struktura procentowa emerytur z urzędu wypłacanych w XII 2012 r. wg płci i roku przyznania - ogółem</a:t>
            </a:r>
            <a:br>
              <a:rPr lang="pl-PL" b="1"/>
            </a:br>
            <a:endParaRPr lang="pl-PL" b="1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ezentacja_ppsx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prezentacja_ppsx</Template>
  <TotalTime>2413</TotalTime>
  <Words>1855</Words>
  <Application>Microsoft Office PowerPoint</Application>
  <PresentationFormat>Pokaz na ekranie (4:3)</PresentationFormat>
  <Paragraphs>283</Paragraphs>
  <Slides>33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38" baseType="lpstr">
      <vt:lpstr>Arial</vt:lpstr>
      <vt:lpstr>Wingdings</vt:lpstr>
      <vt:lpstr>Times New Roman</vt:lpstr>
      <vt:lpstr>Calibri</vt:lpstr>
      <vt:lpstr>prezentacja_ppsx</vt:lpstr>
      <vt:lpstr>Prezentacja programu PowerPoint</vt:lpstr>
      <vt:lpstr> </vt:lpstr>
      <vt:lpstr> </vt:lpstr>
      <vt:lpstr> 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 </vt:lpstr>
      <vt:lpstr>Emerytury z urzędu wypłacane w XII 2012 r. wg płci i roku przyznania – stary system</vt:lpstr>
      <vt:lpstr>Emerytury z urzędu wypłacane w XII 2012 r. wg płci i roku przyznania – stary system</vt:lpstr>
      <vt:lpstr>Emerytury z urzędu wypłacane w XII 2012 r. wg płci i stażu (bez stażu hipotetycznego) – bez wymaganego stażu</vt:lpstr>
      <vt:lpstr>Emerytury z urzędu wypłacane w XII 2012 r. wg płci i stażu ( bez hipotetycznego) – z wymaganym stażem</vt:lpstr>
      <vt:lpstr>Emerytury z urzędu wypłacane w XII 2012 r. wg płci i wysokości – udział % emerytur wypłacanych w wysokości gwarantowanej renty – stary system</vt:lpstr>
      <vt:lpstr>Emerytury z urzędu wypłacane w XII 2012 r. wg płci i wysokości – stary system</vt:lpstr>
      <vt:lpstr> </vt:lpstr>
      <vt:lpstr> </vt:lpstr>
      <vt:lpstr> </vt:lpstr>
      <vt:lpstr> Emerytury z urzędu wypłacane w XII 2012 r. wg płci i roku przyznania- nowy system</vt:lpstr>
      <vt:lpstr> </vt:lpstr>
      <vt:lpstr> Emerytury z urzędu wypłacane w XII 2012 r. wg płci i wysokości bez dodatków – nowy system</vt:lpstr>
      <vt:lpstr>Emerytury z urzędu wypłacane w XII 2012 r. kobietom wg wysokości bez dodatków – stary i nowy system</vt:lpstr>
      <vt:lpstr>PODSUMOWANIE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Czajkowski, Andrzej</dc:creator>
  <cp:lastModifiedBy>Czajkowski, Andrzej</cp:lastModifiedBy>
  <cp:revision>239</cp:revision>
  <dcterms:created xsi:type="dcterms:W3CDTF">2013-02-24T08:26:17Z</dcterms:created>
  <dcterms:modified xsi:type="dcterms:W3CDTF">2015-08-20T12:50:55Z</dcterms:modified>
</cp:coreProperties>
</file>