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2" r:id="rId2"/>
    <p:sldId id="330" r:id="rId3"/>
    <p:sldId id="329" r:id="rId4"/>
    <p:sldId id="333" r:id="rId5"/>
    <p:sldId id="335" r:id="rId6"/>
    <p:sldId id="336" r:id="rId7"/>
    <p:sldId id="340" r:id="rId8"/>
    <p:sldId id="337" r:id="rId9"/>
    <p:sldId id="338" r:id="rId10"/>
    <p:sldId id="339" r:id="rId11"/>
    <p:sldId id="328" r:id="rId12"/>
  </p:sldIdLst>
  <p:sldSz cx="13004800" cy="9753600"/>
  <p:notesSz cx="6797675" cy="9926638"/>
  <p:embeddedFontLst>
    <p:embeddedFont>
      <p:font typeface="Lato Light" panose="020B060402020202020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Lato Bold" panose="020B0604020202020204" charset="0"/>
      <p:bold r:id="rId25"/>
    </p:embeddedFont>
    <p:embeddedFont>
      <p:font typeface="Lato Black" panose="020B0604020202020204" charset="0"/>
      <p:bold r:id="rId26"/>
      <p:boldItalic r:id="rId27"/>
    </p:embeddedFont>
  </p:embeddedFontLst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479" autoAdjust="0"/>
  </p:normalViewPr>
  <p:slideViewPr>
    <p:cSldViewPr>
      <p:cViewPr varScale="1">
        <p:scale>
          <a:sx n="77" d="100"/>
          <a:sy n="77" d="100"/>
        </p:scale>
        <p:origin x="1680" y="8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05.10.2016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167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513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513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5134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5134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8055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1049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413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Nazwa jednostki lub komórki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Tutaj proszę wpisać tytuł prezentacji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652664"/>
            <a:ext cx="5508776" cy="4680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428528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10081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85246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652664"/>
            <a:ext cx="5473302" cy="4680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5236840"/>
            <a:ext cx="5508776" cy="309634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3364632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9442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slajdu</a:t>
            </a:r>
          </a:p>
          <a:p>
            <a:pPr lvl="0"/>
            <a:r>
              <a:rPr lang="pl-PL" dirty="0"/>
              <a:t>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3004592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/>
              <a:t>Tytuł slajdu</a:t>
            </a:r>
            <a:br>
              <a:rPr lang="pl-PL" dirty="0"/>
            </a:br>
            <a:r>
              <a:rPr lang="pl-PL" dirty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85130" y="8756094"/>
            <a:ext cx="5610770" cy="4245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Nazwa jednostki lub komórki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42248" y="6191994"/>
            <a:ext cx="532923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7222480" y="56728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1132385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 userDrawn="1">
            <p:ph type="title" hasCustomPrompt="1"/>
          </p:nvPr>
        </p:nvSpPr>
        <p:spPr>
          <a:xfrm>
            <a:off x="7042248" y="2390428"/>
            <a:ext cx="5364808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Tutaj wpisać 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63739"/>
            <a:ext cx="1094521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Black" panose="020F0A02020204030203" pitchFamily="34" charset="-18"/>
                <a:ea typeface="+mn-ea"/>
                <a:cs typeface="+mn-cs"/>
                <a:sym typeface="Helvetica Light"/>
              </a:rPr>
              <a:t>Dziękuję za uwagę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4" r:id="rId3"/>
    <p:sldLayoutId id="2147483656" r:id="rId4"/>
    <p:sldLayoutId id="2147483652" r:id="rId5"/>
    <p:sldLayoutId id="2147483651" r:id="rId6"/>
    <p:sldLayoutId id="2147483653" r:id="rId7"/>
    <p:sldLayoutId id="2147483655" r:id="rId8"/>
  </p:sldLayoutIdLst>
  <p:transition spd="med"/>
  <p:hf hdr="0" ftr="0" dt="0"/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558184" y="556320"/>
            <a:ext cx="8136904" cy="6336704"/>
          </a:xfrm>
        </p:spPr>
        <p:txBody>
          <a:bodyPr/>
          <a:lstStyle/>
          <a:p>
            <a:br>
              <a:rPr lang="pl-PL" sz="3200" dirty="0"/>
            </a:br>
            <a:br>
              <a:rPr lang="pl-PL" sz="3600" dirty="0"/>
            </a:br>
            <a:r>
              <a:rPr lang="pl-PL" sz="3600" dirty="0"/>
              <a:t>I Forum Współpracy</a:t>
            </a:r>
            <a:br>
              <a:rPr lang="pl-PL" sz="2000" dirty="0"/>
            </a:br>
            <a:br>
              <a:rPr lang="pl-PL" sz="2000" b="1" dirty="0"/>
            </a:br>
            <a:r>
              <a:rPr lang="pl-PL" sz="2800" dirty="0"/>
              <a:t>Outsourcing pracowniczy w świetle orzecznictwa</a:t>
            </a:r>
            <a:br>
              <a:rPr lang="pl-PL" sz="2400" b="1" dirty="0"/>
            </a:br>
            <a:br>
              <a:rPr lang="pl-PL" sz="2400" b="1" dirty="0"/>
            </a:br>
            <a:br>
              <a:rPr lang="pl-PL" sz="2400" b="1" dirty="0"/>
            </a:br>
            <a:br>
              <a:rPr lang="pl-PL" sz="2400" b="1" dirty="0"/>
            </a:br>
            <a:br>
              <a:rPr lang="pl-PL" sz="2400" b="1" dirty="0"/>
            </a:br>
            <a:r>
              <a:rPr lang="pl-PL" sz="2800" b="1" dirty="0"/>
              <a:t>Tomasz Lasocki</a:t>
            </a:r>
            <a:br>
              <a:rPr lang="pl-PL" sz="2400" b="1" dirty="0"/>
            </a:br>
            <a:r>
              <a:rPr lang="pl-PL" sz="2000" b="1" dirty="0"/>
              <a:t>- członek Komitetu ds. Interpretacji, Stanowisk i Wyjaśnień ZUS;</a:t>
            </a:r>
            <a:br>
              <a:rPr lang="pl-PL" sz="2000" b="1" dirty="0"/>
            </a:br>
            <a:r>
              <a:rPr lang="pl-PL" sz="2000" b="1" dirty="0"/>
              <a:t>- adiunkt w Katedrze Prawa Ubezpieczeń  oraz</a:t>
            </a:r>
            <a:br>
              <a:rPr lang="pl-PL" sz="2000" b="1" dirty="0"/>
            </a:br>
            <a:r>
              <a:rPr lang="pl-PL" sz="2000" b="1" dirty="0"/>
              <a:t>   Wicedyrektor Instytutu Nauk Prawno-Administracyjnych</a:t>
            </a:r>
            <a:br>
              <a:rPr lang="pl-PL" sz="2000" b="1" dirty="0"/>
            </a:br>
            <a:r>
              <a:rPr lang="pl-PL" sz="2000" b="1" dirty="0"/>
              <a:t>   Wydziału Prawa i Administracji Uniwersytetu Warszawskiego;</a:t>
            </a:r>
            <a:br>
              <a:rPr lang="pl-PL" sz="2000" b="1" dirty="0"/>
            </a:br>
            <a:r>
              <a:rPr lang="pl-PL" sz="2000" b="1" dirty="0"/>
              <a:t>- Asystent Sędziego Sądu Najwyższego.</a:t>
            </a:r>
            <a:endParaRPr lang="pl-PL" sz="2000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7438504" y="6819925"/>
            <a:ext cx="5567016" cy="865187"/>
          </a:xfrm>
        </p:spPr>
        <p:txBody>
          <a:bodyPr/>
          <a:lstStyle/>
          <a:p>
            <a:r>
              <a:rPr lang="pl-PL" dirty="0"/>
              <a:t>Warszawa, dnia 6 października 2016</a:t>
            </a:r>
          </a:p>
        </p:txBody>
      </p:sp>
      <p:pic>
        <p:nvPicPr>
          <p:cNvPr id="1026" name="Obraz 3" descr="godlo_WPIA_2005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3" y="8248040"/>
            <a:ext cx="1224136" cy="14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4267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4"/>
          <p:cNvSpPr txBox="1">
            <a:spLocks/>
          </p:cNvSpPr>
          <p:nvPr/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r>
              <a:rPr lang="pl-PL" dirty="0">
                <a:solidFill>
                  <a:srgbClr val="002060"/>
                </a:solidFill>
              </a:rPr>
              <a:t>Outsourcing jako wyzwanie ubezpieczeń społecznych</a:t>
            </a:r>
          </a:p>
        </p:txBody>
      </p:sp>
      <p:sp>
        <p:nvSpPr>
          <p:cNvPr id="12" name="Symbol zastępczy tekstu 4"/>
          <p:cNvSpPr txBox="1">
            <a:spLocks/>
          </p:cNvSpPr>
          <p:nvPr/>
        </p:nvSpPr>
        <p:spPr>
          <a:xfrm>
            <a:off x="237704" y="1254721"/>
            <a:ext cx="12601400" cy="72224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pPr marL="450850" indent="-450850" algn="just">
              <a:buFontTx/>
              <a:buChar char="-"/>
            </a:pPr>
            <a:endParaRPr lang="pl-PL" dirty="0">
              <a:solidFill>
                <a:srgbClr val="002060"/>
              </a:solidFill>
            </a:endParaRPr>
          </a:p>
          <a:p>
            <a:pPr marL="450850" indent="-450850" algn="just">
              <a:buFontTx/>
              <a:buChar char="-"/>
            </a:pPr>
            <a:r>
              <a:rPr lang="pl-PL" sz="2800" dirty="0">
                <a:solidFill>
                  <a:srgbClr val="002060"/>
                </a:solidFill>
              </a:rPr>
              <a:t>Pomimo istnienia przejrzystej i konsekwentnej linii orzeczniczej w sprawie outsourcingu pracowniczego, wiedza na temat możliwości prawidłowego zastosowania tej konstrukcji wśród płatników składek, jak pokazują dotychczasowe doświadczenia, jest niedostatecznie wysoka.</a:t>
            </a:r>
          </a:p>
          <a:p>
            <a:pPr marL="450850" indent="-450850" algn="just">
              <a:buFontTx/>
              <a:buChar char="-"/>
            </a:pPr>
            <a:endParaRPr lang="pl-PL" sz="2800" dirty="0">
              <a:solidFill>
                <a:srgbClr val="002060"/>
              </a:solidFill>
            </a:endParaRPr>
          </a:p>
          <a:p>
            <a:pPr marL="450850" indent="-450850" algn="just">
              <a:buFontTx/>
              <a:buChar char="-"/>
            </a:pPr>
            <a:r>
              <a:rPr lang="pl-PL" sz="2800" dirty="0">
                <a:solidFill>
                  <a:srgbClr val="0070C0"/>
                </a:solidFill>
              </a:rPr>
              <a:t>Problem outsourcingu w sprawach dotyczących osób zatrudnionych na umowach cywilnych może być wyzwaniem dla ZUS, ponieważ dotychczasowe metody opierały się na orzecznictwie i konstrukcjach istniejących w prawie pracy. </a:t>
            </a:r>
          </a:p>
          <a:p>
            <a:pPr marL="450850" indent="-450850" algn="just">
              <a:buFontTx/>
              <a:buChar char="-"/>
            </a:pPr>
            <a:endParaRPr lang="pl-PL" sz="2800" dirty="0">
              <a:solidFill>
                <a:srgbClr val="002060"/>
              </a:solidFill>
            </a:endParaRPr>
          </a:p>
          <a:p>
            <a:pPr marL="450850" indent="-450850" algn="just">
              <a:buFontTx/>
              <a:buChar char="-"/>
            </a:pPr>
            <a:r>
              <a:rPr lang="pl-PL" sz="2800" dirty="0">
                <a:solidFill>
                  <a:srgbClr val="002060"/>
                </a:solidFill>
              </a:rPr>
              <a:t>Istniejące - skuteczne instrumenty kontroli, obejmują dochodzenie zobowiązań ubezpieczeniowych przede wszystkim od pierwotnego pracodawcy.</a:t>
            </a:r>
          </a:p>
          <a:p>
            <a:pPr marL="450850" indent="-450850" algn="just">
              <a:buFontTx/>
              <a:buChar char="-"/>
            </a:pPr>
            <a:endParaRPr lang="pl-PL" sz="2800" dirty="0">
              <a:solidFill>
                <a:srgbClr val="002060"/>
              </a:solidFill>
            </a:endParaRPr>
          </a:p>
        </p:txBody>
      </p:sp>
      <p:pic>
        <p:nvPicPr>
          <p:cNvPr id="4" name="Picture 16" descr="wp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9001000"/>
            <a:ext cx="793053" cy="7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29792" y="9176761"/>
            <a:ext cx="201622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WYDZIAŁ PRAWA I ADMINISTRACJI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800" dirty="0">
                <a:solidFill>
                  <a:schemeClr val="bg1"/>
                </a:solidFill>
              </a:rPr>
              <a:t>UNIWERSYTETU WARSZAWSKIEGO</a:t>
            </a:r>
            <a:endParaRPr kumimoji="0" lang="pl-PL" sz="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278264" y="9125272"/>
            <a:ext cx="158417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solidFill>
                  <a:schemeClr val="bg1"/>
                </a:solidFill>
              </a:rPr>
              <a:t>s</a:t>
            </a: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lajd 9 z 9 </a:t>
            </a:r>
          </a:p>
        </p:txBody>
      </p:sp>
    </p:spTree>
    <p:extLst>
      <p:ext uri="{BB962C8B-B14F-4D97-AF65-F5344CB8AC3E}">
        <p14:creationId xmlns:p14="http://schemas.microsoft.com/office/powerpoint/2010/main" val="22268950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813768" y="4300736"/>
            <a:ext cx="11737304" cy="3240087"/>
          </a:xfrm>
        </p:spPr>
        <p:txBody>
          <a:bodyPr>
            <a:normAutofit/>
          </a:bodyPr>
          <a:lstStyle/>
          <a:p>
            <a:r>
              <a:rPr lang="pl-PL" sz="6000" dirty="0">
                <a:latin typeface="Arial" panose="020B0604020202020204" pitchFamily="34" charset="0"/>
                <a:cs typeface="Arial" panose="020B0604020202020204" pitchFamily="34" charset="0"/>
              </a:rPr>
              <a:t>Dziękuję za uwagę,</a:t>
            </a:r>
          </a:p>
          <a:p>
            <a:pPr marL="4667250"/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0038" defTabSz="933450"/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Tomasz Lasocki</a:t>
            </a:r>
          </a:p>
          <a:p>
            <a:pPr marL="5380038" defTabSz="933450"/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lasocki@wpia.uw.edu.pl</a:t>
            </a:r>
          </a:p>
        </p:txBody>
      </p:sp>
      <p:pic>
        <p:nvPicPr>
          <p:cNvPr id="3" name="Obraz 3" descr="godlo_WPIA_2005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3" y="8248040"/>
            <a:ext cx="1224136" cy="14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9178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4"/>
          <p:cNvSpPr txBox="1">
            <a:spLocks/>
          </p:cNvSpPr>
          <p:nvPr/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2" name="Symbol zastępczy tekstu 4"/>
          <p:cNvSpPr txBox="1">
            <a:spLocks/>
          </p:cNvSpPr>
          <p:nvPr/>
        </p:nvSpPr>
        <p:spPr>
          <a:xfrm>
            <a:off x="237704" y="1254721"/>
            <a:ext cx="12601400" cy="751051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pPr algn="l"/>
            <a:r>
              <a:rPr lang="pl-PL" dirty="0">
                <a:solidFill>
                  <a:srgbClr val="002060"/>
                </a:solidFill>
              </a:rPr>
              <a:t>Cel prezentacji:</a:t>
            </a:r>
          </a:p>
          <a:p>
            <a:pPr algn="ctr"/>
            <a:r>
              <a:rPr lang="pl-PL" dirty="0">
                <a:solidFill>
                  <a:srgbClr val="0070C0"/>
                </a:solidFill>
              </a:rPr>
              <a:t>Opisanie outsourcingu jako wyzwania dla systemu ubezpieczeń społecznych.</a:t>
            </a:r>
          </a:p>
          <a:p>
            <a:pPr marL="457200" indent="-457200" algn="l">
              <a:buAutoNum type="arabicPeriod"/>
            </a:pPr>
            <a:endParaRPr lang="pl-PL" dirty="0">
              <a:solidFill>
                <a:srgbClr val="002060"/>
              </a:solidFill>
            </a:endParaRPr>
          </a:p>
          <a:p>
            <a:pPr algn="l"/>
            <a:endParaRPr lang="pl-PL" dirty="0">
              <a:solidFill>
                <a:srgbClr val="002060"/>
              </a:solidFill>
            </a:endParaRPr>
          </a:p>
          <a:p>
            <a:pPr algn="l"/>
            <a:r>
              <a:rPr lang="pl-PL" dirty="0">
                <a:solidFill>
                  <a:srgbClr val="002060"/>
                </a:solidFill>
              </a:rPr>
              <a:t>Plan prezentacji:</a:t>
            </a:r>
          </a:p>
          <a:p>
            <a:pPr marL="457200" indent="-457200" algn="l">
              <a:buAutoNum type="arabicPeriod"/>
            </a:pPr>
            <a:r>
              <a:rPr lang="pl-PL" dirty="0">
                <a:solidFill>
                  <a:srgbClr val="0070C0"/>
                </a:solidFill>
              </a:rPr>
              <a:t>Zarys pojęcia outsourcingu</a:t>
            </a:r>
          </a:p>
          <a:p>
            <a:pPr marL="457200" indent="-457200" algn="l">
              <a:buAutoNum type="arabicPeriod"/>
            </a:pPr>
            <a:r>
              <a:rPr lang="pl-PL" dirty="0">
                <a:solidFill>
                  <a:srgbClr val="0070C0"/>
                </a:solidFill>
              </a:rPr>
              <a:t>Praca tymczasowa w polskim systemie prawa</a:t>
            </a:r>
          </a:p>
          <a:p>
            <a:pPr marL="457200" indent="-457200" algn="l">
              <a:buAutoNum type="arabicPeriod"/>
            </a:pPr>
            <a:r>
              <a:rPr lang="pl-PL" dirty="0">
                <a:solidFill>
                  <a:srgbClr val="0070C0"/>
                </a:solidFill>
              </a:rPr>
              <a:t>Leasing pracowniczy i najem pracowników</a:t>
            </a:r>
          </a:p>
          <a:p>
            <a:pPr marL="457200" indent="-457200" algn="l">
              <a:buAutoNum type="arabicPeriod"/>
            </a:pPr>
            <a:r>
              <a:rPr lang="pl-PL" dirty="0">
                <a:solidFill>
                  <a:srgbClr val="0070C0"/>
                </a:solidFill>
              </a:rPr>
              <a:t>Outsourcing pracowniczy w polskim systemie prawa</a:t>
            </a:r>
          </a:p>
          <a:p>
            <a:pPr marL="457200" indent="-457200" algn="l">
              <a:buAutoNum type="arabicPeriod"/>
            </a:pPr>
            <a:r>
              <a:rPr lang="pl-PL" dirty="0">
                <a:solidFill>
                  <a:srgbClr val="0070C0"/>
                </a:solidFill>
              </a:rPr>
              <a:t>Outsourcing jako wyzwanie dla ubezpieczeń społecznych</a:t>
            </a:r>
          </a:p>
          <a:p>
            <a:pPr marL="457200" indent="-457200" algn="l">
              <a:buAutoNum type="arabicPeriod" startAt="5"/>
            </a:pPr>
            <a:endParaRPr lang="pl-PL" dirty="0">
              <a:solidFill>
                <a:srgbClr val="002060"/>
              </a:solidFill>
            </a:endParaRPr>
          </a:p>
          <a:p>
            <a:pPr marL="457200" indent="-457200" algn="l">
              <a:buAutoNum type="arabicPeriod" startAt="5"/>
            </a:pPr>
            <a:endParaRPr lang="pl-PL" dirty="0">
              <a:solidFill>
                <a:srgbClr val="002060"/>
              </a:solidFill>
            </a:endParaRPr>
          </a:p>
          <a:p>
            <a:pPr algn="just"/>
            <a:r>
              <a:rPr lang="pl-PL" dirty="0">
                <a:solidFill>
                  <a:srgbClr val="002060"/>
                </a:solidFill>
              </a:rPr>
              <a:t>Prezentacja została opracowana na podstawie „Opinii prawnej odnośnie skutków umów outsourcingowych w zakresie zmiany pracodawcy w trybie art. 23</a:t>
            </a:r>
            <a:r>
              <a:rPr lang="pl-PL" baseline="30000" dirty="0">
                <a:solidFill>
                  <a:srgbClr val="002060"/>
                </a:solidFill>
              </a:rPr>
              <a:t>1</a:t>
            </a:r>
            <a:r>
              <a:rPr lang="pl-PL" dirty="0">
                <a:solidFill>
                  <a:srgbClr val="002060"/>
                </a:solidFill>
              </a:rPr>
              <a:t> kodeksu pracy” sporządzonej na potrzeby Komitetu przez prof. dr hab. Urszulę Kalina-</a:t>
            </a:r>
            <a:r>
              <a:rPr lang="pl-PL" dirty="0" err="1">
                <a:solidFill>
                  <a:srgbClr val="002060"/>
                </a:solidFill>
              </a:rPr>
              <a:t>Prasznic</a:t>
            </a:r>
            <a:r>
              <a:rPr lang="pl-PL" dirty="0">
                <a:solidFill>
                  <a:srgbClr val="002060"/>
                </a:solidFill>
              </a:rPr>
              <a:t> z Uniwersytetu Wrocławskiego.</a:t>
            </a:r>
          </a:p>
          <a:p>
            <a:pPr algn="l"/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4" name="Picture 16" descr="wpi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9001000"/>
            <a:ext cx="793053" cy="7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29792" y="9176761"/>
            <a:ext cx="201622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WYDZIAŁ PRAWA I ADMINISTRACJI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800" dirty="0">
                <a:solidFill>
                  <a:schemeClr val="bg1"/>
                </a:solidFill>
              </a:rPr>
              <a:t>UNIWERSYTETU WARSZAWSKIEGO</a:t>
            </a:r>
            <a:endParaRPr kumimoji="0" lang="pl-PL" sz="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278264" y="9125272"/>
            <a:ext cx="158417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solidFill>
                  <a:schemeClr val="bg1"/>
                </a:solidFill>
              </a:rPr>
              <a:t>s</a:t>
            </a: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lajd 1 z 9 </a:t>
            </a:r>
          </a:p>
        </p:txBody>
      </p:sp>
    </p:spTree>
    <p:extLst>
      <p:ext uri="{BB962C8B-B14F-4D97-AF65-F5344CB8AC3E}">
        <p14:creationId xmlns:p14="http://schemas.microsoft.com/office/powerpoint/2010/main" val="32444847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4"/>
          <p:cNvSpPr txBox="1">
            <a:spLocks/>
          </p:cNvSpPr>
          <p:nvPr/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r>
              <a:rPr lang="pl-PL" dirty="0">
                <a:solidFill>
                  <a:srgbClr val="002060"/>
                </a:solidFill>
              </a:rPr>
              <a:t>Zarys pojęcia outsourcingu</a:t>
            </a:r>
          </a:p>
        </p:txBody>
      </p:sp>
      <p:sp>
        <p:nvSpPr>
          <p:cNvPr id="12" name="Symbol zastępczy tekstu 4"/>
          <p:cNvSpPr txBox="1">
            <a:spLocks/>
          </p:cNvSpPr>
          <p:nvPr/>
        </p:nvSpPr>
        <p:spPr>
          <a:xfrm>
            <a:off x="237704" y="988368"/>
            <a:ext cx="12601400" cy="7560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pPr algn="just"/>
            <a:r>
              <a:rPr lang="pl-PL" sz="2800" b="1" dirty="0">
                <a:solidFill>
                  <a:srgbClr val="002060"/>
                </a:solidFill>
              </a:rPr>
              <a:t>Outsourcing:</a:t>
            </a:r>
          </a:p>
          <a:p>
            <a:pPr algn="just"/>
            <a:r>
              <a:rPr lang="pl-PL" sz="2800" dirty="0">
                <a:solidFill>
                  <a:srgbClr val="0070C0"/>
                </a:solidFill>
              </a:rPr>
              <a:t>„Przedsięwzięcie, polegające na wydzieleniu ze struktury organizacyjnej przedsiębiorstwa macierzystego realizowanych przez nie  </a:t>
            </a:r>
            <a:r>
              <a:rPr lang="pl-PL" sz="2800" b="1" u="sng" dirty="0">
                <a:solidFill>
                  <a:srgbClr val="0070C0"/>
                </a:solidFill>
              </a:rPr>
              <a:t>funkcji</a:t>
            </a:r>
            <a:r>
              <a:rPr lang="pl-PL" sz="2800" dirty="0">
                <a:solidFill>
                  <a:srgbClr val="0070C0"/>
                </a:solidFill>
              </a:rPr>
              <a:t> i przekazanie  ich do realizacji innym podmiotom gospodarczym” </a:t>
            </a:r>
          </a:p>
          <a:p>
            <a:pPr marL="4310063" algn="just"/>
            <a:r>
              <a:rPr lang="pl-PL" sz="2000" dirty="0">
                <a:solidFill>
                  <a:srgbClr val="002060"/>
                </a:solidFill>
              </a:rPr>
              <a:t>prof. U. Kalina-</a:t>
            </a:r>
            <a:r>
              <a:rPr lang="pl-PL" sz="2000" dirty="0" err="1">
                <a:solidFill>
                  <a:srgbClr val="002060"/>
                </a:solidFill>
              </a:rPr>
              <a:t>Prasznic</a:t>
            </a:r>
            <a:r>
              <a:rPr lang="pl-PL" sz="2000" dirty="0">
                <a:solidFill>
                  <a:srgbClr val="002060"/>
                </a:solidFill>
              </a:rPr>
              <a:t> za: M. Trocki, Outsourcing. Metoda restrukturyzacji działalności gospodarczej, PWE, Warszawa 2001, s.13.</a:t>
            </a:r>
          </a:p>
          <a:p>
            <a:pPr algn="just">
              <a:tabLst>
                <a:tab pos="11304588" algn="l"/>
                <a:tab pos="12195175" algn="l"/>
              </a:tabLst>
            </a:pPr>
            <a:endParaRPr lang="pl-PL" dirty="0">
              <a:solidFill>
                <a:srgbClr val="0070C0"/>
              </a:solidFill>
            </a:endParaRPr>
          </a:p>
          <a:p>
            <a:pPr algn="just">
              <a:tabLst>
                <a:tab pos="11304588" algn="l"/>
                <a:tab pos="12195175" algn="l"/>
              </a:tabLst>
            </a:pPr>
            <a:r>
              <a:rPr lang="pl-PL" dirty="0">
                <a:solidFill>
                  <a:srgbClr val="0070C0"/>
                </a:solidFill>
              </a:rPr>
              <a:t>„Podmiotom zewnętrznym zgodnie z umową outsourcingu przekazuje się określone rodzaje działalności (powtarzające się wewnętrzne zadania) </a:t>
            </a:r>
            <a:r>
              <a:rPr lang="pl-PL" u="sng" dirty="0">
                <a:solidFill>
                  <a:srgbClr val="0070C0"/>
                </a:solidFill>
              </a:rPr>
              <a:t>określając szczegółowo efekty</a:t>
            </a:r>
            <a:r>
              <a:rPr lang="pl-PL" dirty="0">
                <a:solidFill>
                  <a:srgbClr val="0070C0"/>
                </a:solidFill>
              </a:rPr>
              <a:t>, jakie zamierza się uzyskać, ale </a:t>
            </a:r>
            <a:r>
              <a:rPr lang="pl-PL" u="sng" dirty="0">
                <a:solidFill>
                  <a:srgbClr val="0070C0"/>
                </a:solidFill>
              </a:rPr>
              <a:t>bez instrukcji dotyczących sposobów wykonywania </a:t>
            </a:r>
            <a:r>
              <a:rPr lang="pl-PL" dirty="0">
                <a:solidFill>
                  <a:srgbClr val="0070C0"/>
                </a:solidFill>
              </a:rPr>
              <a:t>poszczególnych zadań, za które odpowiedzialność ponosi spółka outsourcingowa.” </a:t>
            </a:r>
          </a:p>
          <a:p>
            <a:pPr marL="4310063" algn="just">
              <a:tabLst>
                <a:tab pos="11304588" algn="l"/>
                <a:tab pos="12195175" algn="l"/>
              </a:tabLst>
            </a:pPr>
            <a:r>
              <a:rPr lang="pl-PL" sz="2000" dirty="0"/>
              <a:t>prof. U. Kalina-</a:t>
            </a:r>
            <a:r>
              <a:rPr lang="pl-PL" sz="2000" dirty="0" err="1"/>
              <a:t>Prasznic</a:t>
            </a:r>
            <a:endParaRPr lang="pl-PL" sz="2000" dirty="0">
              <a:solidFill>
                <a:srgbClr val="00B0F0"/>
              </a:solidFill>
            </a:endParaRPr>
          </a:p>
          <a:p>
            <a:pPr algn="just"/>
            <a:endParaRPr lang="pl-PL" dirty="0">
              <a:solidFill>
                <a:srgbClr val="0070C0"/>
              </a:solidFill>
            </a:endParaRPr>
          </a:p>
          <a:p>
            <a:pPr algn="just"/>
            <a:r>
              <a:rPr lang="pl-PL" dirty="0">
                <a:solidFill>
                  <a:srgbClr val="0070C0"/>
                </a:solidFill>
              </a:rPr>
              <a:t>„Różnica pomiędzy outsourcingiem a zwykłym zleceniem polega głównie na tym,  że </a:t>
            </a:r>
            <a:r>
              <a:rPr lang="pl-PL" u="sng" dirty="0">
                <a:solidFill>
                  <a:srgbClr val="0070C0"/>
                </a:solidFill>
              </a:rPr>
              <a:t>outsourcing powoduje przebudowę systemu wokół zasadniczej działalności i zbudowanie trwałych relacji partnerskich.” </a:t>
            </a:r>
          </a:p>
          <a:p>
            <a:pPr marL="4310063" algn="just"/>
            <a:r>
              <a:rPr lang="pl-PL" sz="2000" dirty="0">
                <a:solidFill>
                  <a:srgbClr val="002060"/>
                </a:solidFill>
              </a:rPr>
              <a:t>prof. U. Kalina-</a:t>
            </a:r>
            <a:r>
              <a:rPr lang="pl-PL" sz="2000" dirty="0" err="1">
                <a:solidFill>
                  <a:srgbClr val="002060"/>
                </a:solidFill>
              </a:rPr>
              <a:t>Prasznic</a:t>
            </a:r>
            <a:r>
              <a:rPr lang="pl-PL" sz="2000" dirty="0">
                <a:solidFill>
                  <a:srgbClr val="002060"/>
                </a:solidFill>
              </a:rPr>
              <a:t> za: E. Banachowicz, Czy firma wszystko musi robić sama? Outsourcing w strategii zarządzania instytucją, "Manager" 1998, nr 9. </a:t>
            </a:r>
          </a:p>
          <a:p>
            <a:pPr algn="just">
              <a:tabLst>
                <a:tab pos="11304588" algn="l"/>
                <a:tab pos="12195175" algn="l"/>
              </a:tabLst>
            </a:pPr>
            <a:endParaRPr lang="pl-PL" sz="2000" dirty="0">
              <a:solidFill>
                <a:srgbClr val="002060"/>
              </a:solidFill>
            </a:endParaRPr>
          </a:p>
          <a:p>
            <a:pPr algn="just">
              <a:tabLst>
                <a:tab pos="11304588" algn="l"/>
                <a:tab pos="12195175" algn="l"/>
              </a:tabLst>
            </a:pPr>
            <a:r>
              <a:rPr lang="pl-PL" sz="2000" dirty="0"/>
              <a:t>	</a:t>
            </a:r>
          </a:p>
          <a:p>
            <a:pPr algn="just">
              <a:tabLst>
                <a:tab pos="11304588" algn="l"/>
                <a:tab pos="12195175" algn="l"/>
              </a:tabLst>
            </a:pPr>
            <a:endParaRPr lang="pl-PL" sz="2000" dirty="0"/>
          </a:p>
        </p:txBody>
      </p:sp>
      <p:pic>
        <p:nvPicPr>
          <p:cNvPr id="4" name="Picture 16" descr="wpi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9001000"/>
            <a:ext cx="793053" cy="7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29792" y="9176761"/>
            <a:ext cx="201622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WYDZIAŁ PRAWA I ADMINISTRACJI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800" dirty="0">
                <a:solidFill>
                  <a:schemeClr val="bg1"/>
                </a:solidFill>
              </a:rPr>
              <a:t>UNIWERSYTETU WARSZAWSKIEGO</a:t>
            </a:r>
            <a:endParaRPr kumimoji="0" lang="pl-PL" sz="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278264" y="9125272"/>
            <a:ext cx="158417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solidFill>
                  <a:schemeClr val="bg1"/>
                </a:solidFill>
              </a:rPr>
              <a:t>s</a:t>
            </a: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lajd 2 z 9 </a:t>
            </a:r>
          </a:p>
        </p:txBody>
      </p:sp>
    </p:spTree>
    <p:extLst>
      <p:ext uri="{BB962C8B-B14F-4D97-AF65-F5344CB8AC3E}">
        <p14:creationId xmlns:p14="http://schemas.microsoft.com/office/powerpoint/2010/main" val="403628680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4"/>
          <p:cNvSpPr txBox="1">
            <a:spLocks/>
          </p:cNvSpPr>
          <p:nvPr/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r>
              <a:rPr lang="pl-PL" dirty="0">
                <a:solidFill>
                  <a:srgbClr val="002060"/>
                </a:solidFill>
              </a:rPr>
              <a:t>Praca tymczasowa w polskim systemie prawa </a:t>
            </a:r>
          </a:p>
        </p:txBody>
      </p:sp>
      <p:sp>
        <p:nvSpPr>
          <p:cNvPr id="12" name="Symbol zastępczy tekstu 4"/>
          <p:cNvSpPr txBox="1">
            <a:spLocks/>
          </p:cNvSpPr>
          <p:nvPr/>
        </p:nvSpPr>
        <p:spPr>
          <a:xfrm>
            <a:off x="237704" y="1254721"/>
            <a:ext cx="12601400" cy="66464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pPr algn="l"/>
            <a:r>
              <a:rPr lang="pl-PL" u="sng" dirty="0">
                <a:solidFill>
                  <a:srgbClr val="002060"/>
                </a:solidFill>
              </a:rPr>
              <a:t>praca tymczasowa</a:t>
            </a:r>
            <a:r>
              <a:rPr lang="pl-PL" dirty="0">
                <a:solidFill>
                  <a:srgbClr val="002060"/>
                </a:solidFill>
              </a:rPr>
              <a:t>	leasing pracowniczy	najem pracowników	outsourcing pracowniczy</a:t>
            </a:r>
          </a:p>
          <a:p>
            <a:pPr algn="l"/>
            <a:endParaRPr lang="pl-PL" dirty="0">
              <a:solidFill>
                <a:srgbClr val="002060"/>
              </a:solidFill>
            </a:endParaRPr>
          </a:p>
          <a:p>
            <a:pPr marL="2873375" indent="-2873375" algn="l"/>
            <a:r>
              <a:rPr lang="pl-PL" dirty="0">
                <a:solidFill>
                  <a:srgbClr val="002060"/>
                </a:solidFill>
              </a:rPr>
              <a:t>Praca tymczasowa :	</a:t>
            </a:r>
            <a:r>
              <a:rPr lang="pl-PL" dirty="0">
                <a:solidFill>
                  <a:srgbClr val="0070C0"/>
                </a:solidFill>
              </a:rPr>
              <a:t>uregulowana w ustawie z dnia 9 lipca 2003 r. o zatrudnianiu pracowników tymczasowych;</a:t>
            </a:r>
          </a:p>
          <a:p>
            <a:pPr marL="2873375" indent="-2873375" algn="just"/>
            <a:r>
              <a:rPr lang="pl-PL" dirty="0">
                <a:solidFill>
                  <a:srgbClr val="002060"/>
                </a:solidFill>
              </a:rPr>
              <a:t>Określone pojęcia pracy TYMCZASOWEJ (art. 2 pkt 3) tzn.:</a:t>
            </a:r>
            <a:r>
              <a:rPr lang="pl-PL" dirty="0"/>
              <a:t> </a:t>
            </a:r>
            <a:r>
              <a:rPr lang="pl-PL" dirty="0">
                <a:solidFill>
                  <a:srgbClr val="0070C0"/>
                </a:solidFill>
              </a:rPr>
              <a:t>wykonywanie na rzecz danego pracodawcy użytkownika, </a:t>
            </a:r>
            <a:r>
              <a:rPr lang="pl-PL" u="sng" dirty="0">
                <a:solidFill>
                  <a:srgbClr val="0070C0"/>
                </a:solidFill>
              </a:rPr>
              <a:t>przez okres nie dłuższy niż wskazany w ustawie</a:t>
            </a:r>
            <a:r>
              <a:rPr lang="pl-PL" dirty="0">
                <a:solidFill>
                  <a:srgbClr val="0070C0"/>
                </a:solidFill>
              </a:rPr>
              <a:t>, zadań: </a:t>
            </a:r>
          </a:p>
          <a:p>
            <a:pPr marL="2873375" algn="l"/>
            <a:r>
              <a:rPr lang="pl-PL" sz="2000" dirty="0">
                <a:solidFill>
                  <a:srgbClr val="0070C0"/>
                </a:solidFill>
              </a:rPr>
              <a:t>a)	o charakterze sezonowym, okresowym, doraźnym lub</a:t>
            </a:r>
          </a:p>
          <a:p>
            <a:pPr marL="3490913" indent="-617538" algn="l"/>
            <a:r>
              <a:rPr lang="pl-PL" sz="2000" dirty="0">
                <a:solidFill>
                  <a:srgbClr val="0070C0"/>
                </a:solidFill>
              </a:rPr>
              <a:t>b)	których terminowe wykonanie przez pracowników zatrudnionych przez pracodawcę użytkownika nie byłoby możliwe, lub</a:t>
            </a:r>
          </a:p>
          <a:p>
            <a:pPr marL="3490913" indent="-617538" algn="l"/>
            <a:r>
              <a:rPr lang="pl-PL" sz="2000" dirty="0">
                <a:solidFill>
                  <a:srgbClr val="0070C0"/>
                </a:solidFill>
              </a:rPr>
              <a:t>c)	których wykonanie należy do obowiązków nieobecnego pracownika zatrudnionego przez pracodawcę użytkownika.</a:t>
            </a:r>
          </a:p>
          <a:p>
            <a:pPr marL="2873375" indent="-2873375" algn="just"/>
            <a:endParaRPr lang="pl-PL" dirty="0">
              <a:solidFill>
                <a:srgbClr val="002060"/>
              </a:solidFill>
            </a:endParaRPr>
          </a:p>
          <a:p>
            <a:pPr marL="2873375" indent="-2873375" algn="just"/>
            <a:r>
              <a:rPr lang="pl-PL" dirty="0">
                <a:solidFill>
                  <a:srgbClr val="002060"/>
                </a:solidFill>
              </a:rPr>
              <a:t>Ogólne założenie:</a:t>
            </a:r>
            <a:r>
              <a:rPr lang="pl-PL" dirty="0"/>
              <a:t>	</a:t>
            </a:r>
            <a:r>
              <a:rPr lang="pl-PL" dirty="0">
                <a:solidFill>
                  <a:srgbClr val="0070C0"/>
                </a:solidFill>
              </a:rPr>
              <a:t>umożliwienie zatrudniania </a:t>
            </a:r>
            <a:r>
              <a:rPr lang="pl-PL" u="sng" dirty="0">
                <a:solidFill>
                  <a:srgbClr val="0070C0"/>
                </a:solidFill>
              </a:rPr>
              <a:t>pracownika tymczasowego</a:t>
            </a:r>
            <a:r>
              <a:rPr lang="pl-PL" dirty="0">
                <a:solidFill>
                  <a:srgbClr val="0070C0"/>
                </a:solidFill>
              </a:rPr>
              <a:t> przez </a:t>
            </a:r>
            <a:r>
              <a:rPr lang="pl-PL" u="sng" dirty="0">
                <a:solidFill>
                  <a:srgbClr val="0070C0"/>
                </a:solidFill>
              </a:rPr>
              <a:t>agencję pracy tymczasowej</a:t>
            </a:r>
            <a:r>
              <a:rPr lang="pl-PL" dirty="0">
                <a:solidFill>
                  <a:srgbClr val="0070C0"/>
                </a:solidFill>
              </a:rPr>
              <a:t> wyłącznie w celu wykonywania pracy tymczasowej na rzecz i pod kierownictwem </a:t>
            </a:r>
            <a:r>
              <a:rPr lang="pl-PL" u="sng" dirty="0">
                <a:solidFill>
                  <a:srgbClr val="0070C0"/>
                </a:solidFill>
              </a:rPr>
              <a:t>pracodawcy użytkownika </a:t>
            </a:r>
            <a:r>
              <a:rPr lang="pl-PL" dirty="0">
                <a:solidFill>
                  <a:srgbClr val="0070C0"/>
                </a:solidFill>
              </a:rPr>
              <a:t>przy zachowaniu ochrony pracowniczej.</a:t>
            </a:r>
          </a:p>
          <a:p>
            <a:pPr marL="2873375" indent="-2873375" algn="just"/>
            <a:endParaRPr lang="pl-PL" dirty="0">
              <a:solidFill>
                <a:srgbClr val="0070C0"/>
              </a:solidFill>
            </a:endParaRPr>
          </a:p>
          <a:p>
            <a:r>
              <a:rPr lang="pl-PL" dirty="0"/>
              <a:t>	</a:t>
            </a:r>
            <a:r>
              <a:rPr lang="pl-PL" sz="1600" dirty="0"/>
              <a:t> :</a:t>
            </a:r>
          </a:p>
          <a:p>
            <a:endParaRPr lang="pl-PL" sz="1600" dirty="0"/>
          </a:p>
          <a:p>
            <a:pPr marL="2873375" indent="-2873375" algn="just"/>
            <a:endParaRPr lang="pl-PL" sz="1600" dirty="0">
              <a:solidFill>
                <a:srgbClr val="0070C0"/>
              </a:solidFill>
            </a:endParaRPr>
          </a:p>
          <a:p>
            <a:endParaRPr lang="pl-PL" sz="1600" dirty="0"/>
          </a:p>
          <a:p>
            <a:pPr marL="2873375" indent="-2873375" algn="l"/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4" name="Picture 16" descr="wpi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9001000"/>
            <a:ext cx="793053" cy="7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29792" y="9176761"/>
            <a:ext cx="201622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WYDZIAŁ PRAWA I ADMINISTRACJI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800" dirty="0">
                <a:solidFill>
                  <a:schemeClr val="bg1"/>
                </a:solidFill>
              </a:rPr>
              <a:t>UNIWERSYTETU WARSZAWSKIEGO</a:t>
            </a:r>
            <a:endParaRPr kumimoji="0" lang="pl-PL" sz="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278264" y="9125272"/>
            <a:ext cx="158417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solidFill>
                  <a:schemeClr val="bg1"/>
                </a:solidFill>
              </a:rPr>
              <a:t>s</a:t>
            </a: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lajd 3 z 9 </a:t>
            </a:r>
          </a:p>
        </p:txBody>
      </p:sp>
    </p:spTree>
    <p:extLst>
      <p:ext uri="{BB962C8B-B14F-4D97-AF65-F5344CB8AC3E}">
        <p14:creationId xmlns:p14="http://schemas.microsoft.com/office/powerpoint/2010/main" val="32121204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4"/>
          <p:cNvSpPr txBox="1">
            <a:spLocks/>
          </p:cNvSpPr>
          <p:nvPr/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r>
              <a:rPr lang="pl-PL" dirty="0">
                <a:solidFill>
                  <a:srgbClr val="002060"/>
                </a:solidFill>
              </a:rPr>
              <a:t>Leasing pracowniczy i najem pracowników</a:t>
            </a:r>
          </a:p>
        </p:txBody>
      </p:sp>
      <p:sp>
        <p:nvSpPr>
          <p:cNvPr id="12" name="Symbol zastępczy tekstu 4"/>
          <p:cNvSpPr txBox="1">
            <a:spLocks/>
          </p:cNvSpPr>
          <p:nvPr/>
        </p:nvSpPr>
        <p:spPr>
          <a:xfrm>
            <a:off x="237704" y="1254721"/>
            <a:ext cx="12601400" cy="66464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pPr algn="l"/>
            <a:r>
              <a:rPr lang="pl-PL" dirty="0">
                <a:solidFill>
                  <a:srgbClr val="002060"/>
                </a:solidFill>
              </a:rPr>
              <a:t>					</a:t>
            </a:r>
            <a:r>
              <a:rPr lang="pl-PL" u="sng" dirty="0">
                <a:solidFill>
                  <a:srgbClr val="002060"/>
                </a:solidFill>
              </a:rPr>
              <a:t>leasing pracowniczy</a:t>
            </a:r>
            <a:r>
              <a:rPr lang="pl-PL" dirty="0">
                <a:solidFill>
                  <a:srgbClr val="002060"/>
                </a:solidFill>
              </a:rPr>
              <a:t>	</a:t>
            </a:r>
            <a:r>
              <a:rPr lang="pl-PL" u="sng" dirty="0">
                <a:solidFill>
                  <a:srgbClr val="002060"/>
                </a:solidFill>
              </a:rPr>
              <a:t>najem pracowników</a:t>
            </a:r>
            <a:r>
              <a:rPr lang="pl-PL" dirty="0">
                <a:solidFill>
                  <a:srgbClr val="002060"/>
                </a:solidFill>
              </a:rPr>
              <a:t>	outsourcing pracowniczy</a:t>
            </a:r>
          </a:p>
          <a:p>
            <a:pPr algn="l"/>
            <a:endParaRPr lang="pl-PL" dirty="0">
              <a:solidFill>
                <a:srgbClr val="002060"/>
              </a:solidFill>
            </a:endParaRPr>
          </a:p>
          <a:p>
            <a:pPr marL="2873375" indent="-2873375" algn="l"/>
            <a:r>
              <a:rPr lang="pl-PL" dirty="0">
                <a:solidFill>
                  <a:srgbClr val="002060"/>
                </a:solidFill>
              </a:rPr>
              <a:t>Leasing pracowniczy:		</a:t>
            </a:r>
            <a:r>
              <a:rPr lang="pl-PL" dirty="0">
                <a:solidFill>
                  <a:srgbClr val="0070C0"/>
                </a:solidFill>
              </a:rPr>
              <a:t>zgodnie z art. 709</a:t>
            </a:r>
            <a:r>
              <a:rPr lang="pl-PL" baseline="30000" dirty="0">
                <a:solidFill>
                  <a:srgbClr val="0070C0"/>
                </a:solidFill>
              </a:rPr>
              <a:t>1</a:t>
            </a:r>
            <a:r>
              <a:rPr lang="pl-PL" dirty="0">
                <a:solidFill>
                  <a:srgbClr val="0070C0"/>
                </a:solidFill>
              </a:rPr>
              <a:t> k. c. przedmiotem umowy leasingu jest rzecz;</a:t>
            </a:r>
          </a:p>
          <a:p>
            <a:pPr marL="2873375" indent="-2873375" algn="just"/>
            <a:r>
              <a:rPr lang="pl-PL" dirty="0">
                <a:solidFill>
                  <a:srgbClr val="002060"/>
                </a:solidFill>
              </a:rPr>
              <a:t>Najem pracowników:</a:t>
            </a:r>
            <a:r>
              <a:rPr lang="pl-PL" dirty="0"/>
              <a:t>	</a:t>
            </a:r>
            <a:r>
              <a:rPr lang="pl-PL" dirty="0">
                <a:solidFill>
                  <a:srgbClr val="0070C0"/>
                </a:solidFill>
              </a:rPr>
              <a:t> 	zgodnie z art. 659 k. c. przedmiotem umowy najmu jest rzecz;</a:t>
            </a:r>
          </a:p>
          <a:p>
            <a:pPr marL="2873375" indent="-2873375" algn="just"/>
            <a:endParaRPr lang="pl-PL" dirty="0">
              <a:solidFill>
                <a:srgbClr val="0070C0"/>
              </a:solidFill>
            </a:endParaRPr>
          </a:p>
          <a:p>
            <a:pPr marL="2873375" indent="-2873375" algn="just"/>
            <a:endParaRPr lang="pl-PL" dirty="0">
              <a:solidFill>
                <a:srgbClr val="0070C0"/>
              </a:solidFill>
            </a:endParaRPr>
          </a:p>
          <a:p>
            <a:pPr marL="3490913" indent="-3490913" algn="just"/>
            <a:r>
              <a:rPr lang="pl-PL" dirty="0">
                <a:solidFill>
                  <a:srgbClr val="002060"/>
                </a:solidFill>
              </a:rPr>
              <a:t>Wniosek:</a:t>
            </a:r>
            <a:r>
              <a:rPr lang="pl-PL" dirty="0">
                <a:solidFill>
                  <a:srgbClr val="0070C0"/>
                </a:solidFill>
              </a:rPr>
              <a:t>		leasing pracowniczy nie jest instytucją opisaną w art. 709</a:t>
            </a:r>
            <a:r>
              <a:rPr lang="pl-PL" baseline="30000" dirty="0">
                <a:solidFill>
                  <a:srgbClr val="0070C0"/>
                </a:solidFill>
              </a:rPr>
              <a:t>1-18</a:t>
            </a:r>
            <a:r>
              <a:rPr lang="pl-PL" dirty="0">
                <a:solidFill>
                  <a:srgbClr val="0070C0"/>
                </a:solidFill>
              </a:rPr>
              <a:t> k. c., zaś najem pracowników nie jest instytucją opisaną w art. 659 – 679 k. c., a zatem</a:t>
            </a:r>
            <a:r>
              <a:rPr lang="pl-PL" dirty="0"/>
              <a:t> „posługiwanie się terminami „leasing pracowniczy” czy „wynajem pracowników” </a:t>
            </a:r>
            <a:r>
              <a:rPr lang="pl-PL" u="sng" dirty="0"/>
              <a:t>należy uznać za nieuprawnione i wprowadzające w błąd</a:t>
            </a:r>
            <a:r>
              <a:rPr lang="pl-PL" dirty="0"/>
              <a:t>, gdyż sugeruje analogie między czynnościami dotyczącymi rzeczy i osób”. (prof. U. K.-P.)</a:t>
            </a:r>
            <a:endParaRPr lang="pl-PL" dirty="0">
              <a:solidFill>
                <a:srgbClr val="0070C0"/>
              </a:solidFill>
            </a:endParaRPr>
          </a:p>
          <a:p>
            <a:r>
              <a:rPr lang="pl-PL" dirty="0"/>
              <a:t>	</a:t>
            </a:r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4" name="Picture 16" descr="wpi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9001000"/>
            <a:ext cx="793053" cy="7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029792" y="9176761"/>
            <a:ext cx="201622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WYDZIAŁ PRAWA I ADMINISTRACJI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800" dirty="0">
                <a:solidFill>
                  <a:schemeClr val="bg1"/>
                </a:solidFill>
              </a:rPr>
              <a:t>UNIWERSYTETU WARSZAWSKIEGO</a:t>
            </a:r>
            <a:endParaRPr kumimoji="0" lang="pl-PL" sz="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278264" y="9125272"/>
            <a:ext cx="158417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solidFill>
                  <a:schemeClr val="bg1"/>
                </a:solidFill>
              </a:rPr>
              <a:t>s</a:t>
            </a: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lajd 4 z 9 </a:t>
            </a:r>
          </a:p>
        </p:txBody>
      </p:sp>
    </p:spTree>
    <p:extLst>
      <p:ext uri="{BB962C8B-B14F-4D97-AF65-F5344CB8AC3E}">
        <p14:creationId xmlns:p14="http://schemas.microsoft.com/office/powerpoint/2010/main" val="33162745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4"/>
          <p:cNvSpPr txBox="1">
            <a:spLocks/>
          </p:cNvSpPr>
          <p:nvPr/>
        </p:nvSpPr>
        <p:spPr>
          <a:xfrm>
            <a:off x="3046016" y="77664"/>
            <a:ext cx="9217024" cy="9107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r>
              <a:rPr lang="pl-PL" dirty="0">
                <a:solidFill>
                  <a:srgbClr val="002060"/>
                </a:solidFill>
              </a:rPr>
              <a:t>Outsourcing pracowniczy w polskim systemie prawa</a:t>
            </a:r>
          </a:p>
          <a:p>
            <a:r>
              <a:rPr lang="pl-PL" dirty="0">
                <a:solidFill>
                  <a:srgbClr val="002060"/>
                </a:solidFill>
              </a:rPr>
              <a:t>- swoboda umów, a przejście zakładu pracy lub jego części</a:t>
            </a:r>
          </a:p>
        </p:txBody>
      </p:sp>
      <p:sp>
        <p:nvSpPr>
          <p:cNvPr id="12" name="Symbol zastępczy tekstu 4"/>
          <p:cNvSpPr txBox="1">
            <a:spLocks/>
          </p:cNvSpPr>
          <p:nvPr/>
        </p:nvSpPr>
        <p:spPr>
          <a:xfrm>
            <a:off x="237704" y="1254721"/>
            <a:ext cx="12601400" cy="73664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pPr algn="l"/>
            <a:r>
              <a:rPr lang="pl-PL" dirty="0">
                <a:solidFill>
                  <a:srgbClr val="002060"/>
                </a:solidFill>
              </a:rPr>
              <a:t>															</a:t>
            </a:r>
            <a:r>
              <a:rPr lang="pl-PL" u="sng" dirty="0">
                <a:solidFill>
                  <a:srgbClr val="002060"/>
                </a:solidFill>
              </a:rPr>
              <a:t>outsourcing pracowniczy</a:t>
            </a:r>
          </a:p>
          <a:p>
            <a:pPr algn="just"/>
            <a:endParaRPr lang="pl-PL" b="1" dirty="0">
              <a:solidFill>
                <a:srgbClr val="0070C0"/>
              </a:solidFill>
            </a:endParaRPr>
          </a:p>
          <a:p>
            <a:pPr algn="just"/>
            <a:r>
              <a:rPr lang="pl-PL" b="1" dirty="0">
                <a:solidFill>
                  <a:srgbClr val="0070C0"/>
                </a:solidFill>
              </a:rPr>
              <a:t>Art. 353</a:t>
            </a:r>
            <a:r>
              <a:rPr lang="pl-PL" b="1" baseline="30000" dirty="0">
                <a:solidFill>
                  <a:srgbClr val="0070C0"/>
                </a:solidFill>
              </a:rPr>
              <a:t>1</a:t>
            </a:r>
            <a:r>
              <a:rPr lang="pl-PL" b="1" dirty="0">
                <a:solidFill>
                  <a:srgbClr val="0070C0"/>
                </a:solidFill>
              </a:rPr>
              <a:t> k. c.:</a:t>
            </a:r>
            <a:r>
              <a:rPr lang="pl-PL" dirty="0">
                <a:solidFill>
                  <a:srgbClr val="0070C0"/>
                </a:solidFill>
              </a:rPr>
              <a:t> Strony zawierające umowę mogą ułożyć stosunek prawny według swego uznania, </a:t>
            </a:r>
            <a:r>
              <a:rPr lang="pl-PL" u="sng" dirty="0">
                <a:solidFill>
                  <a:srgbClr val="0070C0"/>
                </a:solidFill>
              </a:rPr>
              <a:t>byleby jego treść lub cel nie sprzeciwiały się właściwości (naturze) stosunku, ustawie ani zasadom współżycia społecznego</a:t>
            </a:r>
            <a:r>
              <a:rPr lang="pl-PL" dirty="0">
                <a:solidFill>
                  <a:srgbClr val="0070C0"/>
                </a:solidFill>
              </a:rPr>
              <a:t>.</a:t>
            </a:r>
          </a:p>
          <a:p>
            <a:pPr algn="just"/>
            <a:endParaRPr lang="pl-PL" dirty="0"/>
          </a:p>
          <a:p>
            <a:pPr marL="177800" indent="-177800" algn="just"/>
            <a:r>
              <a:rPr lang="pl-PL" dirty="0"/>
              <a:t>- zasada swobody umów, doznaje ograniczenia wynikającego z treści art. 23</a:t>
            </a:r>
            <a:r>
              <a:rPr lang="pl-PL" baseline="30000" dirty="0"/>
              <a:t>1</a:t>
            </a:r>
            <a:r>
              <a:rPr lang="pl-PL" dirty="0"/>
              <a:t> k. p.,</a:t>
            </a:r>
            <a:br>
              <a:rPr lang="pl-PL" dirty="0"/>
            </a:br>
            <a:r>
              <a:rPr lang="pl-PL" dirty="0"/>
              <a:t> zaś wszelkie odmienne ustalenia stron są  z mocy prawa nieważne (I PZP 20/94):</a:t>
            </a:r>
          </a:p>
          <a:p>
            <a:pPr algn="just"/>
            <a:endParaRPr lang="pl-PL" dirty="0"/>
          </a:p>
          <a:p>
            <a:pPr algn="just"/>
            <a:r>
              <a:rPr lang="pl-PL" dirty="0">
                <a:solidFill>
                  <a:srgbClr val="0070C0"/>
                </a:solidFill>
              </a:rPr>
              <a:t>Art. 23</a:t>
            </a:r>
            <a:r>
              <a:rPr lang="pl-PL" baseline="30000" dirty="0">
                <a:solidFill>
                  <a:srgbClr val="0070C0"/>
                </a:solidFill>
              </a:rPr>
              <a:t>1</a:t>
            </a:r>
            <a:r>
              <a:rPr lang="pl-PL" dirty="0">
                <a:solidFill>
                  <a:srgbClr val="0070C0"/>
                </a:solidFill>
              </a:rPr>
              <a:t> § 1. k. p.: W razie przejścia zakładu pracy lub jego części na innego pracodawcę </a:t>
            </a:r>
            <a:r>
              <a:rPr lang="pl-PL" u="sng" dirty="0">
                <a:solidFill>
                  <a:srgbClr val="0070C0"/>
                </a:solidFill>
              </a:rPr>
              <a:t>staje się on z mocy prawa stroną w dotychczasowych stosunkach pracy</a:t>
            </a:r>
            <a:r>
              <a:rPr lang="pl-PL" dirty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zmiana pracodawcy, bez konieczności rozwiązania dotychczasowych umów o pracę i zawierania nowych (I PR 251/90);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wejście w prawa i obowiązki  następuje z mocy samego prawa, niezależnie od uregulowań umowy (I PRN 40/93, I PRN 9/95, I PKN 509/99);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art. 23</a:t>
            </a:r>
            <a:r>
              <a:rPr lang="pl-PL" baseline="30000" dirty="0"/>
              <a:t>1</a:t>
            </a:r>
            <a:r>
              <a:rPr lang="pl-PL" dirty="0"/>
              <a:t> k. p., nie obejmuje przejścia pracowników do nowego pracodawcy na podstawie „porozumienia między pracodawcami” (I PKN  377/98);</a:t>
            </a:r>
          </a:p>
        </p:txBody>
      </p:sp>
      <p:pic>
        <p:nvPicPr>
          <p:cNvPr id="4" name="Picture 16" descr="wpi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9001000"/>
            <a:ext cx="793053" cy="7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029792" y="9176761"/>
            <a:ext cx="201622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WYDZIAŁ PRAWA I ADMINISTRACJI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800" dirty="0">
                <a:solidFill>
                  <a:schemeClr val="bg1"/>
                </a:solidFill>
              </a:rPr>
              <a:t>UNIWERSYTETU WARSZAWSKIEGO</a:t>
            </a:r>
            <a:endParaRPr kumimoji="0" lang="pl-PL" sz="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278264" y="9125272"/>
            <a:ext cx="158417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solidFill>
                  <a:schemeClr val="bg1"/>
                </a:solidFill>
              </a:rPr>
              <a:t>s</a:t>
            </a: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lajd 5 z 9 </a:t>
            </a:r>
          </a:p>
        </p:txBody>
      </p:sp>
    </p:spTree>
    <p:extLst>
      <p:ext uri="{BB962C8B-B14F-4D97-AF65-F5344CB8AC3E}">
        <p14:creationId xmlns:p14="http://schemas.microsoft.com/office/powerpoint/2010/main" val="17514524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4"/>
          <p:cNvSpPr txBox="1">
            <a:spLocks/>
          </p:cNvSpPr>
          <p:nvPr/>
        </p:nvSpPr>
        <p:spPr>
          <a:xfrm>
            <a:off x="3046016" y="77664"/>
            <a:ext cx="9217024" cy="11770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r>
              <a:rPr lang="pl-PL" dirty="0">
                <a:solidFill>
                  <a:srgbClr val="002060"/>
                </a:solidFill>
              </a:rPr>
              <a:t>Outsourcing pracowniczy w polskim systemie prawa</a:t>
            </a:r>
          </a:p>
          <a:p>
            <a:r>
              <a:rPr lang="pl-PL" dirty="0">
                <a:solidFill>
                  <a:srgbClr val="002060"/>
                </a:solidFill>
              </a:rPr>
              <a:t>- kryteria przejścia zakładu pracy lub jego części</a:t>
            </a:r>
          </a:p>
        </p:txBody>
      </p:sp>
      <p:sp>
        <p:nvSpPr>
          <p:cNvPr id="12" name="Symbol zastępczy tekstu 4"/>
          <p:cNvSpPr txBox="1">
            <a:spLocks/>
          </p:cNvSpPr>
          <p:nvPr/>
        </p:nvSpPr>
        <p:spPr>
          <a:xfrm>
            <a:off x="237704" y="1254721"/>
            <a:ext cx="12601400" cy="715047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pPr algn="l"/>
            <a:r>
              <a:rPr lang="pl-PL" dirty="0">
                <a:solidFill>
                  <a:srgbClr val="002060"/>
                </a:solidFill>
              </a:rPr>
              <a:t>															</a:t>
            </a:r>
            <a:r>
              <a:rPr lang="pl-PL" u="sng" dirty="0">
                <a:solidFill>
                  <a:srgbClr val="002060"/>
                </a:solidFill>
              </a:rPr>
              <a:t>outsourcing pracowniczy</a:t>
            </a:r>
          </a:p>
          <a:p>
            <a:pPr algn="l"/>
            <a:r>
              <a:rPr lang="pl-PL" dirty="0">
                <a:solidFill>
                  <a:srgbClr val="002060"/>
                </a:solidFill>
              </a:rPr>
              <a:t>Przejęcie zakładu pracy na podstawie art. 23</a:t>
            </a:r>
            <a:r>
              <a:rPr lang="pl-PL" baseline="30000" dirty="0">
                <a:solidFill>
                  <a:srgbClr val="002060"/>
                </a:solidFill>
              </a:rPr>
              <a:t>1</a:t>
            </a:r>
            <a:r>
              <a:rPr lang="pl-PL" dirty="0">
                <a:solidFill>
                  <a:srgbClr val="002060"/>
                </a:solidFill>
              </a:rPr>
              <a:t> k. p.:</a:t>
            </a:r>
          </a:p>
          <a:p>
            <a:pPr algn="just"/>
            <a:r>
              <a:rPr lang="pl-PL" dirty="0">
                <a:solidFill>
                  <a:srgbClr val="0070C0"/>
                </a:solidFill>
              </a:rPr>
              <a:t>Art. 1 ust. 1 lit. b dyrektywy Rady 2001/23/WE: Przejęcie zakładu pracy lub jego części, kiedy </a:t>
            </a:r>
            <a:r>
              <a:rPr lang="pl-PL" u="sng" dirty="0">
                <a:solidFill>
                  <a:srgbClr val="0070C0"/>
                </a:solidFill>
              </a:rPr>
              <a:t>przejmowana jest jednostka gospodarcza</a:t>
            </a:r>
            <a:r>
              <a:rPr lang="pl-PL" dirty="0">
                <a:solidFill>
                  <a:srgbClr val="0070C0"/>
                </a:solidFill>
              </a:rPr>
              <a:t>, która zachowuje swoją tożsamość, oznaczającą </a:t>
            </a:r>
            <a:r>
              <a:rPr lang="pl-PL" u="sng" dirty="0">
                <a:solidFill>
                  <a:srgbClr val="0070C0"/>
                </a:solidFill>
              </a:rPr>
              <a:t>zorganizowane połączenie zasobów, której celem jest prowadzenie działalności gospodarczej</a:t>
            </a:r>
            <a:r>
              <a:rPr lang="pl-PL" dirty="0">
                <a:solidFill>
                  <a:srgbClr val="0070C0"/>
                </a:solidFill>
              </a:rPr>
              <a:t>, bez względu na to, czy jest to działalność podstawowa czy pomocnicza.</a:t>
            </a:r>
          </a:p>
          <a:p>
            <a:pPr algn="just"/>
            <a:endParaRPr lang="pl-PL" dirty="0">
              <a:solidFill>
                <a:srgbClr val="0070C0"/>
              </a:solidFill>
            </a:endParaRPr>
          </a:p>
          <a:p>
            <a:pPr marL="177800" indent="-177800" algn="just"/>
            <a:r>
              <a:rPr lang="pl-PL" dirty="0"/>
              <a:t>-odmiennie oceniana sytuacja, jeżeli zakład jest oparty na określonych środkach materialnych w postaci pomieszczeń czy urządzeń, inaczej jeżeli opiera się w zasadniczej części na wykwalifikowanej sile roboczej (I PK 150/11, I PK 151/11, I PK 145/11, I PK 155/11, I PK 178/11, I PK 179/11, I PK 180/11, I PK 235/11).</a:t>
            </a:r>
          </a:p>
          <a:p>
            <a:endParaRPr lang="pl-PL" sz="1800" dirty="0"/>
          </a:p>
          <a:p>
            <a:pPr algn="just"/>
            <a:r>
              <a:rPr lang="pl-PL" dirty="0"/>
              <a:t>Przykład:</a:t>
            </a:r>
          </a:p>
          <a:p>
            <a:pPr marL="177800" indent="-177800" algn="just"/>
            <a:r>
              <a:rPr lang="pl-PL" dirty="0"/>
              <a:t>-skoro o istnieniu jednostki gospodarczej, która mogła stanowić przedmiot przejścia, </a:t>
            </a:r>
            <a:r>
              <a:rPr lang="pl-PL" u="sng" dirty="0"/>
              <a:t>decydowały składniki majątkowe</a:t>
            </a:r>
            <a:r>
              <a:rPr lang="pl-PL" dirty="0"/>
              <a:t> (prowadzenie barów szybkiej obsługi w zakresie żywienia), to </a:t>
            </a:r>
            <a:r>
              <a:rPr lang="pl-PL" u="sng" dirty="0"/>
              <a:t>samo "przejęcie" pracowników nie mogło spowodować skutku przejścia zakładu pracy lub części</a:t>
            </a:r>
            <a:r>
              <a:rPr lang="pl-PL" dirty="0"/>
              <a:t>. (I UK 28/15).</a:t>
            </a:r>
          </a:p>
          <a:p>
            <a:pPr algn="just"/>
            <a:endParaRPr lang="pl-PL" sz="1600" dirty="0"/>
          </a:p>
          <a:p>
            <a:pPr algn="just"/>
            <a:endParaRPr lang="pl-PL" sz="1600" dirty="0"/>
          </a:p>
        </p:txBody>
      </p:sp>
      <p:pic>
        <p:nvPicPr>
          <p:cNvPr id="4" name="Picture 16" descr="wpi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9001000"/>
            <a:ext cx="793053" cy="7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029792" y="9176761"/>
            <a:ext cx="201622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WYDZIAŁ PRAWA I ADMINISTRACJI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800" dirty="0">
                <a:solidFill>
                  <a:schemeClr val="bg1"/>
                </a:solidFill>
              </a:rPr>
              <a:t>UNIWERSYTETU WARSZAWSKIEGO</a:t>
            </a:r>
            <a:endParaRPr kumimoji="0" lang="pl-PL" sz="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278264" y="9125272"/>
            <a:ext cx="158417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solidFill>
                  <a:schemeClr val="bg1"/>
                </a:solidFill>
              </a:rPr>
              <a:t>s</a:t>
            </a: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lajd 6 z 9 </a:t>
            </a:r>
          </a:p>
        </p:txBody>
      </p:sp>
    </p:spTree>
    <p:extLst>
      <p:ext uri="{BB962C8B-B14F-4D97-AF65-F5344CB8AC3E}">
        <p14:creationId xmlns:p14="http://schemas.microsoft.com/office/powerpoint/2010/main" val="17660519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4"/>
          <p:cNvSpPr txBox="1">
            <a:spLocks/>
          </p:cNvSpPr>
          <p:nvPr/>
        </p:nvSpPr>
        <p:spPr>
          <a:xfrm>
            <a:off x="3046016" y="77664"/>
            <a:ext cx="9217024" cy="9827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r>
              <a:rPr lang="pl-PL" dirty="0">
                <a:solidFill>
                  <a:srgbClr val="002060"/>
                </a:solidFill>
              </a:rPr>
              <a:t>Outsourcing pracowniczy w polskim systemie prawa</a:t>
            </a:r>
          </a:p>
          <a:p>
            <a:r>
              <a:rPr lang="pl-PL" dirty="0">
                <a:solidFill>
                  <a:srgbClr val="002060"/>
                </a:solidFill>
              </a:rPr>
              <a:t>- brak przejścia zakładu pracy lub jego części </a:t>
            </a:r>
          </a:p>
        </p:txBody>
      </p:sp>
      <p:sp>
        <p:nvSpPr>
          <p:cNvPr id="12" name="Symbol zastępczy tekstu 4"/>
          <p:cNvSpPr txBox="1">
            <a:spLocks/>
          </p:cNvSpPr>
          <p:nvPr/>
        </p:nvSpPr>
        <p:spPr>
          <a:xfrm>
            <a:off x="237704" y="1254721"/>
            <a:ext cx="12601400" cy="743850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pPr algn="l"/>
            <a:r>
              <a:rPr lang="pl-PL" dirty="0">
                <a:solidFill>
                  <a:srgbClr val="002060"/>
                </a:solidFill>
              </a:rPr>
              <a:t>															</a:t>
            </a:r>
            <a:r>
              <a:rPr lang="pl-PL" u="sng" dirty="0">
                <a:solidFill>
                  <a:srgbClr val="002060"/>
                </a:solidFill>
              </a:rPr>
              <a:t>outsourcing pracowniczy</a:t>
            </a:r>
          </a:p>
          <a:p>
            <a:pPr algn="just"/>
            <a:r>
              <a:rPr lang="pl-PL" dirty="0"/>
              <a:t>Jeżeli podmiot zewnętrzny  w umowie outsourcingu:</a:t>
            </a:r>
          </a:p>
          <a:p>
            <a:pPr algn="just"/>
            <a:endParaRPr lang="pl-PL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</a:rPr>
              <a:t>przejmuje tylko obsługę w zakresie dokumentacji kadrowej i płacowej, na zasadach właściwych dla biur rachunkowych (outsourcing obsługi kadrowo-płacowej);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</a:rPr>
              <a:t>wypłaca wynagrodzenie w całości (i bez własnego zysku) ze środków, które wcześniej na podstawie wystawionej faktury otrzymał od  przekazującego zadanie;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</a:rPr>
              <a:t>miejsce, sposób świadczenia pracy oraz zakres obowiązków pracowników pozostają bez zmian;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</a:rPr>
              <a:t>dotychczasowy pracodawca sprawuje nadzór nad "przekazanymi" pracownikami, określa im zakres obowiązków, sposób realizacji zadania;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</a:rPr>
              <a:t>podmiot zewnętrzny nie przejmuje składników majątkowych (urządzeń, technologii, itp.), które nadal są niezbędne do realizacji przejętego zadania i udostępnione mu nieodpłatnie;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wówczas </a:t>
            </a:r>
            <a:r>
              <a:rPr lang="pl-PL" u="sng" dirty="0"/>
              <a:t>nie staje się nowym  pracodawcą i płatnikiem składek </a:t>
            </a:r>
            <a:r>
              <a:rPr lang="pl-PL" dirty="0"/>
              <a:t>wobec pracowników związanych z realizacją przedmiotowego zadania (funkcji) – (m. in. I PK 21/15 i </a:t>
            </a:r>
            <a:r>
              <a:rPr lang="pl-PL" dirty="0" err="1"/>
              <a:t>I</a:t>
            </a:r>
            <a:r>
              <a:rPr lang="pl-PL" dirty="0"/>
              <a:t> UK 28/15). </a:t>
            </a:r>
          </a:p>
          <a:p>
            <a:pPr algn="l"/>
            <a:endParaRPr lang="pl-PL" sz="1100" dirty="0"/>
          </a:p>
          <a:p>
            <a:pPr marL="285750" indent="-285750" algn="l">
              <a:buFontTx/>
              <a:buChar char="-"/>
            </a:pPr>
            <a:endParaRPr lang="pl-PL" sz="1000" dirty="0"/>
          </a:p>
          <a:p>
            <a:pPr algn="l"/>
            <a:endParaRPr lang="pl-PL" sz="1100" dirty="0">
              <a:solidFill>
                <a:srgbClr val="002060"/>
              </a:solidFill>
            </a:endParaRPr>
          </a:p>
          <a:p>
            <a:pPr algn="l"/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Picture 16" descr="wpi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9001000"/>
            <a:ext cx="793053" cy="7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029792" y="9176761"/>
            <a:ext cx="201622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WYDZIAŁ PRAWA I ADMINISTRACJI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800" dirty="0">
                <a:solidFill>
                  <a:schemeClr val="bg1"/>
                </a:solidFill>
              </a:rPr>
              <a:t>UNIWERSYTETU WARSZAWSKIEGO</a:t>
            </a:r>
            <a:endParaRPr kumimoji="0" lang="pl-PL" sz="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278264" y="9125272"/>
            <a:ext cx="158417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solidFill>
                  <a:schemeClr val="bg1"/>
                </a:solidFill>
              </a:rPr>
              <a:t>s</a:t>
            </a: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lajd 7 z 9 </a:t>
            </a:r>
          </a:p>
        </p:txBody>
      </p:sp>
    </p:spTree>
    <p:extLst>
      <p:ext uri="{BB962C8B-B14F-4D97-AF65-F5344CB8AC3E}">
        <p14:creationId xmlns:p14="http://schemas.microsoft.com/office/powerpoint/2010/main" val="15008297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4"/>
          <p:cNvSpPr txBox="1">
            <a:spLocks/>
          </p:cNvSpPr>
          <p:nvPr/>
        </p:nvSpPr>
        <p:spPr>
          <a:xfrm>
            <a:off x="3046016" y="77664"/>
            <a:ext cx="9217024" cy="11770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r>
              <a:rPr lang="pl-PL" dirty="0">
                <a:solidFill>
                  <a:srgbClr val="002060"/>
                </a:solidFill>
              </a:rPr>
              <a:t>Outsourcing pracowniczy w polskim systemie prawa</a:t>
            </a:r>
          </a:p>
          <a:p>
            <a:r>
              <a:rPr lang="pl-PL" dirty="0">
                <a:solidFill>
                  <a:srgbClr val="002060"/>
                </a:solidFill>
              </a:rPr>
              <a:t>- jako problem wykraczający poza art. 23</a:t>
            </a:r>
            <a:r>
              <a:rPr lang="pl-PL" baseline="30000" dirty="0">
                <a:solidFill>
                  <a:srgbClr val="002060"/>
                </a:solidFill>
              </a:rPr>
              <a:t>1</a:t>
            </a:r>
            <a:r>
              <a:rPr lang="pl-PL" dirty="0">
                <a:solidFill>
                  <a:srgbClr val="002060"/>
                </a:solidFill>
              </a:rPr>
              <a:t> k. p.  </a:t>
            </a:r>
          </a:p>
        </p:txBody>
      </p:sp>
      <p:sp>
        <p:nvSpPr>
          <p:cNvPr id="12" name="Symbol zastępczy tekstu 4"/>
          <p:cNvSpPr txBox="1">
            <a:spLocks/>
          </p:cNvSpPr>
          <p:nvPr/>
        </p:nvSpPr>
        <p:spPr>
          <a:xfrm>
            <a:off x="237704" y="1254721"/>
            <a:ext cx="12601400" cy="66464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 eaLnBrk="1" hangingPunct="1">
              <a:spcBef>
                <a:spcPts val="0"/>
              </a:spcBef>
              <a:spcAft>
                <a:spcPts val="600"/>
              </a:spcAft>
              <a:buSzPct val="7500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889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2pPr>
            <a:lvl3pPr marL="1333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3pPr>
            <a:lvl4pPr marL="17780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4pPr>
            <a:lvl5pPr marL="2222500" indent="-444500" eaLnBrk="1" hangingPunct="1">
              <a:spcBef>
                <a:spcPts val="4200"/>
              </a:spcBef>
              <a:buSzPct val="75000"/>
              <a:buChar char="•"/>
              <a:defRPr>
                <a:latin typeface="Lato Light" panose="020F0302020204030203" charset="-18"/>
              </a:defRPr>
            </a:lvl5pPr>
            <a:lvl6pPr marL="2667000" indent="-444500" eaLnBrk="1" hangingPunct="1">
              <a:spcBef>
                <a:spcPts val="4200"/>
              </a:spcBef>
              <a:buSzPct val="75000"/>
              <a:buChar char="•"/>
            </a:lvl6pPr>
            <a:lvl7pPr marL="3111500" indent="-444500" eaLnBrk="1" hangingPunct="1">
              <a:spcBef>
                <a:spcPts val="4200"/>
              </a:spcBef>
              <a:buSzPct val="75000"/>
              <a:buChar char="•"/>
            </a:lvl7pPr>
            <a:lvl8pPr marL="3556000" indent="-444500" eaLnBrk="1" hangingPunct="1">
              <a:spcBef>
                <a:spcPts val="4200"/>
              </a:spcBef>
              <a:buSzPct val="75000"/>
              <a:buChar char="•"/>
            </a:lvl8pPr>
            <a:lvl9pPr marL="4000500" indent="-444500" eaLnBrk="1" hangingPunct="1">
              <a:spcBef>
                <a:spcPts val="4200"/>
              </a:spcBef>
              <a:buSzPct val="75000"/>
              <a:buChar char="•"/>
            </a:lvl9pPr>
          </a:lstStyle>
          <a:p>
            <a:pPr algn="l"/>
            <a:r>
              <a:rPr lang="pl-PL" dirty="0">
                <a:solidFill>
                  <a:srgbClr val="002060"/>
                </a:solidFill>
              </a:rPr>
              <a:t>															</a:t>
            </a:r>
            <a:r>
              <a:rPr lang="pl-PL" u="sng" dirty="0">
                <a:solidFill>
                  <a:srgbClr val="002060"/>
                </a:solidFill>
              </a:rPr>
              <a:t>outsourcing pracowniczy</a:t>
            </a:r>
          </a:p>
          <a:p>
            <a:pPr algn="l"/>
            <a:endParaRPr lang="pl-PL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l-PL" dirty="0">
                <a:solidFill>
                  <a:srgbClr val="0070C0"/>
                </a:solidFill>
              </a:rPr>
              <a:t>Skuteczne wyłączenie stosowania art. 23</a:t>
            </a:r>
            <a:r>
              <a:rPr lang="pl-PL" baseline="30000" dirty="0">
                <a:solidFill>
                  <a:srgbClr val="0070C0"/>
                </a:solidFill>
              </a:rPr>
              <a:t>1</a:t>
            </a:r>
            <a:r>
              <a:rPr lang="pl-PL" dirty="0">
                <a:solidFill>
                  <a:srgbClr val="0070C0"/>
                </a:solidFill>
              </a:rPr>
              <a:t> § 1 k. p. poprzez rozwiązywanie stosunków pracy z dotychczasowym pracodawcą oraz zawieranie umów o pracę z nowym pracodawcą również może być nieskuteczne:</a:t>
            </a:r>
          </a:p>
          <a:p>
            <a:pPr marL="342900" indent="-342900" algn="just">
              <a:buFontTx/>
              <a:buChar char="-"/>
            </a:pPr>
            <a:endParaRPr lang="pl-PL" dirty="0">
              <a:solidFill>
                <a:srgbClr val="002060"/>
              </a:solidFill>
            </a:endParaRPr>
          </a:p>
          <a:p>
            <a:pPr marL="355600" indent="-177800" algn="just"/>
            <a:r>
              <a:rPr lang="pl-PL" dirty="0"/>
              <a:t>- podstawową cechą odróżniającą outsourcing pracowniczy od zatrudnienia pracowników własnych lub też świadczenia pracy przez pracowników tymczasowych jest brak bezpośredniego i stałego podporządkowania (zarówno prawnego, jak i faktycznego) wykonawców w stosunku do podmiotu (</a:t>
            </a:r>
            <a:r>
              <a:rPr lang="pl-PL" dirty="0" err="1"/>
              <a:t>insourcera</a:t>
            </a:r>
            <a:r>
              <a:rPr lang="pl-PL" dirty="0"/>
              <a:t>), u którego takie usługi lub praca są wykonywane. W przypadku skierowania pracownika przez </a:t>
            </a:r>
            <a:r>
              <a:rPr lang="pl-PL" dirty="0" err="1"/>
              <a:t>outsourcera</a:t>
            </a:r>
            <a:r>
              <a:rPr lang="pl-PL" dirty="0"/>
              <a:t> do pracy w innym podmiocie, </a:t>
            </a:r>
            <a:r>
              <a:rPr lang="pl-PL" u="sng" dirty="0"/>
              <a:t>pracownik ten może podlegać jedynie pośredniemu i krótkotrwałemu zwierzchnictwu w nowym miejscu pracy</a:t>
            </a:r>
            <a:r>
              <a:rPr lang="pl-PL" dirty="0"/>
              <a:t>. (I PK 21/15).</a:t>
            </a:r>
          </a:p>
          <a:p>
            <a:pPr algn="just"/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Picture 16" descr="wpi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9001000"/>
            <a:ext cx="793053" cy="7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029792" y="9176761"/>
            <a:ext cx="201622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WYDZIAŁ PRAWA I ADMINISTRACJI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800" dirty="0">
                <a:solidFill>
                  <a:schemeClr val="bg1"/>
                </a:solidFill>
              </a:rPr>
              <a:t>UNIWERSYTETU WARSZAWSKIEGO</a:t>
            </a:r>
            <a:endParaRPr kumimoji="0" lang="pl-PL" sz="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278264" y="9125272"/>
            <a:ext cx="158417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solidFill>
                  <a:schemeClr val="bg1"/>
                </a:solidFill>
              </a:rPr>
              <a:t>s</a:t>
            </a: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lajd 8 z 9 </a:t>
            </a:r>
          </a:p>
        </p:txBody>
      </p:sp>
    </p:spTree>
    <p:extLst>
      <p:ext uri="{BB962C8B-B14F-4D97-AF65-F5344CB8AC3E}">
        <p14:creationId xmlns:p14="http://schemas.microsoft.com/office/powerpoint/2010/main" val="40083450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60608_prezentacja PLAN B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ZUS">
      <a:majorFont>
        <a:latin typeface="Lato Bold"/>
        <a:ea typeface="Helvetica Light"/>
        <a:cs typeface="Helvetica Light"/>
      </a:majorFont>
      <a:minorFont>
        <a:latin typeface="Lato"/>
        <a:ea typeface="Helvetica Light"/>
        <a:cs typeface="Helvetica Light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160608_prezentacja PLAN B</Template>
  <TotalTime>7761</TotalTime>
  <Words>504</Words>
  <Application>Microsoft Office PowerPoint</Application>
  <PresentationFormat>Niestandardowy</PresentationFormat>
  <Paragraphs>131</Paragraphs>
  <Slides>11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Helvetica Light</vt:lpstr>
      <vt:lpstr>Lato Light</vt:lpstr>
      <vt:lpstr>Helvetica Neue</vt:lpstr>
      <vt:lpstr>Calibri</vt:lpstr>
      <vt:lpstr>Lato</vt:lpstr>
      <vt:lpstr>Arial</vt:lpstr>
      <vt:lpstr>Lato Bold</vt:lpstr>
      <vt:lpstr>Lato Black</vt:lpstr>
      <vt:lpstr>160608_prezentacja PLAN B</vt:lpstr>
      <vt:lpstr>  I Forum Współpracy  Outsourcing pracowniczy w świetle orzecznictwa     Tomasz Lasocki - członek Komitetu ds. Interpretacji, Stanowisk i Wyjaśnień ZUS; - adiunkt w Katedrze Prawa Ubezpieczeń  oraz    Wicedyrektor Instytutu Nauk Prawno-Administracyjnych    Wydziału Prawa i Administracji Uniwersytetu Warszawskiego; - Asystent Sędziego Sądu Najwyższego.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Senatorska PLAN B</dc:title>
  <dc:creator>Fidos, Piotr</dc:creator>
  <cp:lastModifiedBy>Tomasz Lasocki</cp:lastModifiedBy>
  <cp:revision>479</cp:revision>
  <cp:lastPrinted>2016-08-19T06:03:19Z</cp:lastPrinted>
  <dcterms:created xsi:type="dcterms:W3CDTF">2016-06-09T09:47:05Z</dcterms:created>
  <dcterms:modified xsi:type="dcterms:W3CDTF">2016-10-05T17:35:04Z</dcterms:modified>
</cp:coreProperties>
</file>