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93" r:id="rId2"/>
    <p:sldId id="310" r:id="rId3"/>
    <p:sldId id="322" r:id="rId4"/>
    <p:sldId id="338" r:id="rId5"/>
    <p:sldId id="341" r:id="rId6"/>
    <p:sldId id="339" r:id="rId7"/>
    <p:sldId id="342" r:id="rId8"/>
    <p:sldId id="343" r:id="rId9"/>
    <p:sldId id="340" r:id="rId10"/>
    <p:sldId id="344" r:id="rId11"/>
  </p:sldIdLst>
  <p:sldSz cx="13004800" cy="9753600"/>
  <p:notesSz cx="6858000" cy="9144000"/>
  <p:defaultTextStyle>
    <a:lvl1pPr algn="ctr" defTabSz="583214">
      <a:defRPr sz="3600">
        <a:latin typeface="+mn-lt"/>
        <a:ea typeface="+mn-ea"/>
        <a:cs typeface="+mn-cs"/>
        <a:sym typeface="Helvetica Light"/>
      </a:defRPr>
    </a:lvl1pPr>
    <a:lvl2pPr indent="228216" algn="ctr" defTabSz="583214">
      <a:defRPr sz="3600">
        <a:latin typeface="+mn-lt"/>
        <a:ea typeface="+mn-ea"/>
        <a:cs typeface="+mn-cs"/>
        <a:sym typeface="Helvetica Light"/>
      </a:defRPr>
    </a:lvl2pPr>
    <a:lvl3pPr indent="456421" algn="ctr" defTabSz="583214">
      <a:defRPr sz="3600">
        <a:latin typeface="+mn-lt"/>
        <a:ea typeface="+mn-ea"/>
        <a:cs typeface="+mn-cs"/>
        <a:sym typeface="Helvetica Light"/>
      </a:defRPr>
    </a:lvl3pPr>
    <a:lvl4pPr indent="684643" algn="ctr" defTabSz="583214">
      <a:defRPr sz="3600">
        <a:latin typeface="+mn-lt"/>
        <a:ea typeface="+mn-ea"/>
        <a:cs typeface="+mn-cs"/>
        <a:sym typeface="Helvetica Light"/>
      </a:defRPr>
    </a:lvl4pPr>
    <a:lvl5pPr indent="912852" algn="ctr" defTabSz="583214">
      <a:defRPr sz="3600">
        <a:latin typeface="+mn-lt"/>
        <a:ea typeface="+mn-ea"/>
        <a:cs typeface="+mn-cs"/>
        <a:sym typeface="Helvetica Light"/>
      </a:defRPr>
    </a:lvl5pPr>
    <a:lvl6pPr indent="1141075" algn="ctr" defTabSz="583214">
      <a:defRPr sz="3600">
        <a:latin typeface="+mn-lt"/>
        <a:ea typeface="+mn-ea"/>
        <a:cs typeface="+mn-cs"/>
        <a:sym typeface="Helvetica Light"/>
      </a:defRPr>
    </a:lvl6pPr>
    <a:lvl7pPr indent="1369281" algn="ctr" defTabSz="583214">
      <a:defRPr sz="3600">
        <a:latin typeface="+mn-lt"/>
        <a:ea typeface="+mn-ea"/>
        <a:cs typeface="+mn-cs"/>
        <a:sym typeface="Helvetica Light"/>
      </a:defRPr>
    </a:lvl7pPr>
    <a:lvl8pPr indent="1597499" algn="ctr" defTabSz="583214">
      <a:defRPr sz="3600">
        <a:latin typeface="+mn-lt"/>
        <a:ea typeface="+mn-ea"/>
        <a:cs typeface="+mn-cs"/>
        <a:sym typeface="Helvetica Light"/>
      </a:defRPr>
    </a:lvl8pPr>
    <a:lvl9pPr indent="1825712" algn="ctr" defTabSz="583214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kawczyk, Renata" initials="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93E"/>
    <a:srgbClr val="0C416C"/>
    <a:srgbClr val="94368C"/>
    <a:srgbClr val="4581C3"/>
    <a:srgbClr val="189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84438" autoAdjust="0"/>
  </p:normalViewPr>
  <p:slideViewPr>
    <p:cSldViewPr>
      <p:cViewPr>
        <p:scale>
          <a:sx n="80" d="100"/>
          <a:sy n="80" d="100"/>
        </p:scale>
        <p:origin x="-1182" y="-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2024-08-05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216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6421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4643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2852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1075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69281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7499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5712" defTabSz="456421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tytułowy poszczególnych sekcji/części prezentacji.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i nie podlegają modyfikacji. Prosimy o zachowanie zastosowanej czcionki Calibri. </a:t>
            </a:r>
            <a:endParaRPr lang="pl-PL" dirty="0" smtClean="0">
              <a:latin typeface="Calibri" panose="020F0502020204030204" pitchFamily="34" charset="0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63972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tytułowy poszczególnych sekcji/części prezentacji.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i nie podlegają modyfikacji. Prosimy o zachowanie zastosowanej czcionki Calibri. </a:t>
            </a:r>
            <a:endParaRPr lang="pl-PL" dirty="0" smtClean="0">
              <a:latin typeface="Calibri" panose="020F0502020204030204" pitchFamily="34" charset="0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9323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4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0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480" y="390645"/>
            <a:ext cx="2926080" cy="832216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240" y="390645"/>
            <a:ext cx="8561493" cy="832216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4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5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290" y="626763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290" y="413404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11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2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4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5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56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48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3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0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240" y="227588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10773" y="227588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0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3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243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119" indent="0">
              <a:buNone/>
              <a:defRPr sz="2800" b="1"/>
            </a:lvl2pPr>
            <a:lvl3pPr marL="1298260" indent="0">
              <a:buNone/>
              <a:defRPr sz="2600" b="1"/>
            </a:lvl3pPr>
            <a:lvl4pPr marL="1947404" indent="0">
              <a:buNone/>
              <a:defRPr sz="2300" b="1"/>
            </a:lvl4pPr>
            <a:lvl5pPr marL="2596533" indent="0">
              <a:buNone/>
              <a:defRPr sz="2300" b="1"/>
            </a:lvl5pPr>
            <a:lvl6pPr marL="3245658" indent="0">
              <a:buNone/>
              <a:defRPr sz="2300" b="1"/>
            </a:lvl6pPr>
            <a:lvl7pPr marL="3894801" indent="0">
              <a:buNone/>
              <a:defRPr sz="2300" b="1"/>
            </a:lvl7pPr>
            <a:lvl8pPr marL="4543929" indent="0">
              <a:buNone/>
              <a:defRPr sz="2300" b="1"/>
            </a:lvl8pPr>
            <a:lvl9pPr marL="5193062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9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4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3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516" y="388387"/>
            <a:ext cx="7270046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119" indent="0">
              <a:buNone/>
              <a:defRPr sz="1700"/>
            </a:lvl2pPr>
            <a:lvl3pPr marL="1298260" indent="0">
              <a:buNone/>
              <a:defRPr sz="1400"/>
            </a:lvl3pPr>
            <a:lvl4pPr marL="1947404" indent="0">
              <a:buNone/>
              <a:defRPr sz="1300"/>
            </a:lvl4pPr>
            <a:lvl5pPr marL="2596533" indent="0">
              <a:buNone/>
              <a:defRPr sz="1300"/>
            </a:lvl5pPr>
            <a:lvl6pPr marL="3245658" indent="0">
              <a:buNone/>
              <a:defRPr sz="1300"/>
            </a:lvl6pPr>
            <a:lvl7pPr marL="3894801" indent="0">
              <a:buNone/>
              <a:defRPr sz="1300"/>
            </a:lvl7pPr>
            <a:lvl8pPr marL="4543929" indent="0">
              <a:buNone/>
              <a:defRPr sz="1300"/>
            </a:lvl8pPr>
            <a:lvl9pPr marL="5193062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9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032" y="6827523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119" indent="0">
              <a:buNone/>
              <a:defRPr sz="4000"/>
            </a:lvl2pPr>
            <a:lvl3pPr marL="1298260" indent="0">
              <a:buNone/>
              <a:defRPr sz="3400"/>
            </a:lvl3pPr>
            <a:lvl4pPr marL="1947404" indent="0">
              <a:buNone/>
              <a:defRPr sz="2800"/>
            </a:lvl4pPr>
            <a:lvl5pPr marL="2596533" indent="0">
              <a:buNone/>
              <a:defRPr sz="2800"/>
            </a:lvl5pPr>
            <a:lvl6pPr marL="3245658" indent="0">
              <a:buNone/>
              <a:defRPr sz="2800"/>
            </a:lvl6pPr>
            <a:lvl7pPr marL="3894801" indent="0">
              <a:buNone/>
              <a:defRPr sz="2800"/>
            </a:lvl7pPr>
            <a:lvl8pPr marL="4543929" indent="0">
              <a:buNone/>
              <a:defRPr sz="2800"/>
            </a:lvl8pPr>
            <a:lvl9pPr marL="5193062" indent="0">
              <a:buNone/>
              <a:defRPr sz="28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032" y="7633550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119" indent="0">
              <a:buNone/>
              <a:defRPr sz="1700"/>
            </a:lvl2pPr>
            <a:lvl3pPr marL="1298260" indent="0">
              <a:buNone/>
              <a:defRPr sz="1400"/>
            </a:lvl3pPr>
            <a:lvl4pPr marL="1947404" indent="0">
              <a:buNone/>
              <a:defRPr sz="1300"/>
            </a:lvl4pPr>
            <a:lvl5pPr marL="2596533" indent="0">
              <a:buNone/>
              <a:defRPr sz="1300"/>
            </a:lvl5pPr>
            <a:lvl6pPr marL="3245658" indent="0">
              <a:buNone/>
              <a:defRPr sz="1300"/>
            </a:lvl6pPr>
            <a:lvl7pPr marL="3894801" indent="0">
              <a:buNone/>
              <a:defRPr sz="1300"/>
            </a:lvl7pPr>
            <a:lvl8pPr marL="4543929" indent="0">
              <a:buNone/>
              <a:defRPr sz="1300"/>
            </a:lvl8pPr>
            <a:lvl9pPr marL="5193062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A2-67A2-4F7A-A13F-BFE4873B694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2024-08-05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B55F-6E05-4CF8-91F1-471AE907B8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3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823" tIns="64912" rIns="129823" bIns="64912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275889"/>
            <a:ext cx="11704320" cy="6436925"/>
          </a:xfrm>
          <a:prstGeom prst="rect">
            <a:avLst/>
          </a:prstGeom>
        </p:spPr>
        <p:txBody>
          <a:bodyPr vert="horz" lIns="129823" tIns="64912" rIns="129823" bIns="6491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240" y="9040191"/>
            <a:ext cx="3034453" cy="519289"/>
          </a:xfrm>
          <a:prstGeom prst="rect">
            <a:avLst/>
          </a:prstGeom>
        </p:spPr>
        <p:txBody>
          <a:bodyPr vert="horz" lIns="129823" tIns="64912" rIns="129823" bIns="6491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260" rtl="0"/>
            <a:fld id="{CE9FD6A2-67A2-4F7A-A13F-BFE4873B694E}" type="datetimeFigureOut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298260" rtl="0"/>
              <a:t>2024-08-05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308" y="9040191"/>
            <a:ext cx="4118187" cy="519289"/>
          </a:xfrm>
          <a:prstGeom prst="rect">
            <a:avLst/>
          </a:prstGeom>
        </p:spPr>
        <p:txBody>
          <a:bodyPr vert="horz" lIns="129823" tIns="64912" rIns="129823" bIns="6491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260" rtl="0"/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107" y="9040191"/>
            <a:ext cx="3034453" cy="519289"/>
          </a:xfrm>
          <a:prstGeom prst="rect">
            <a:avLst/>
          </a:prstGeom>
        </p:spPr>
        <p:txBody>
          <a:bodyPr vert="horz" lIns="129823" tIns="64912" rIns="129823" bIns="6491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8260" rtl="0"/>
            <a:fld id="{339DB55F-6E05-4CF8-91F1-471AE907B8C2}" type="slidenum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298260" rtl="0"/>
              <a:t>‹#›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12982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859" indent="-486859" algn="l" defTabSz="1298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4840" indent="-405720" algn="l" defTabSz="1298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2825" indent="-324559" algn="l" defTabSz="1298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1957" indent="-324559" algn="l" defTabSz="1298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106" indent="-324559" algn="l" defTabSz="12982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0233" indent="-324559" algn="l" defTabSz="1298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9360" indent="-324559" algn="l" defTabSz="1298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8499" indent="-324559" algn="l" defTabSz="1298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17617" indent="-324559" algn="l" defTabSz="1298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11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60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404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533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5658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4801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3929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062" algn="l" defTabSz="12982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4294967295"/>
          </p:nvPr>
        </p:nvSpPr>
        <p:spPr>
          <a:xfrm>
            <a:off x="741760" y="3135962"/>
            <a:ext cx="7704856" cy="38164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3100" dirty="0">
                <a:solidFill>
                  <a:srgbClr val="0C416C"/>
                </a:solidFill>
              </a:rPr>
              <a:t>→ </a:t>
            </a:r>
            <a:r>
              <a:rPr lang="pl-PL" sz="3100" b="1" dirty="0" smtClean="0">
                <a:solidFill>
                  <a:schemeClr val="accent6">
                    <a:lumMod val="75000"/>
                  </a:schemeClr>
                </a:solidFill>
              </a:rPr>
              <a:t>Edukacja</a:t>
            </a:r>
            <a:r>
              <a:rPr lang="pl-PL" sz="3100" dirty="0" smtClean="0">
                <a:solidFill>
                  <a:srgbClr val="0C416C"/>
                </a:solidFill>
              </a:rPr>
              <a:t> przedszkolna i wczesnoszkolna</a:t>
            </a:r>
            <a:endParaRPr lang="pl-PL" sz="3100" dirty="0">
              <a:solidFill>
                <a:srgbClr val="0C416C"/>
              </a:solidFill>
            </a:endParaRPr>
          </a:p>
          <a:p>
            <a:pPr marL="0" indent="0">
              <a:buNone/>
            </a:pPr>
            <a:r>
              <a:rPr lang="pl-PL" sz="3100" dirty="0">
                <a:solidFill>
                  <a:srgbClr val="0C416C"/>
                </a:solidFill>
              </a:rPr>
              <a:t>→ </a:t>
            </a:r>
            <a:r>
              <a:rPr lang="pl-PL" sz="3100" b="1" dirty="0">
                <a:solidFill>
                  <a:srgbClr val="4581C3"/>
                </a:solidFill>
              </a:rPr>
              <a:t>Projekt</a:t>
            </a:r>
            <a:r>
              <a:rPr lang="pl-PL" sz="3100" dirty="0">
                <a:solidFill>
                  <a:srgbClr val="0C416C"/>
                </a:solidFill>
              </a:rPr>
              <a:t> z </a:t>
            </a:r>
            <a:r>
              <a:rPr lang="pl-PL" sz="3100" dirty="0" smtClean="0">
                <a:solidFill>
                  <a:srgbClr val="0C416C"/>
                </a:solidFill>
              </a:rPr>
              <a:t>ZUS</a:t>
            </a:r>
            <a:endParaRPr lang="pl-PL" sz="3100" dirty="0">
              <a:solidFill>
                <a:srgbClr val="0C416C"/>
              </a:solidFill>
            </a:endParaRPr>
          </a:p>
          <a:p>
            <a:pPr marL="0" indent="0">
              <a:buNone/>
            </a:pPr>
            <a:r>
              <a:rPr lang="pl-PL" sz="3100" dirty="0">
                <a:solidFill>
                  <a:srgbClr val="0C416C"/>
                </a:solidFill>
              </a:rPr>
              <a:t>→ </a:t>
            </a:r>
            <a:r>
              <a:rPr lang="pl-PL" sz="3100" b="1" dirty="0">
                <a:solidFill>
                  <a:srgbClr val="12993E"/>
                </a:solidFill>
              </a:rPr>
              <a:t>Lekcje</a:t>
            </a:r>
            <a:r>
              <a:rPr lang="pl-PL" sz="3100" dirty="0">
                <a:solidFill>
                  <a:srgbClr val="0C416C"/>
                </a:solidFill>
              </a:rPr>
              <a:t> z ZUS</a:t>
            </a:r>
          </a:p>
          <a:p>
            <a:pPr marL="0" indent="0">
              <a:buNone/>
            </a:pPr>
            <a:r>
              <a:rPr lang="pl-PL" sz="3100" dirty="0">
                <a:solidFill>
                  <a:srgbClr val="0C416C"/>
                </a:solidFill>
              </a:rPr>
              <a:t>→ </a:t>
            </a:r>
            <a:r>
              <a:rPr lang="pl-PL" sz="3100" b="1" dirty="0">
                <a:solidFill>
                  <a:srgbClr val="0C416C"/>
                </a:solidFill>
              </a:rPr>
              <a:t>Olimpiada </a:t>
            </a:r>
            <a:r>
              <a:rPr lang="pl-PL" sz="3100" dirty="0" smtClean="0">
                <a:solidFill>
                  <a:srgbClr val="0C416C"/>
                </a:solidFill>
              </a:rPr>
              <a:t>ZUS</a:t>
            </a:r>
            <a:endParaRPr lang="pl-PL" sz="3100" dirty="0">
              <a:solidFill>
                <a:srgbClr val="0C416C"/>
              </a:solidFill>
            </a:endParaRPr>
          </a:p>
          <a:p>
            <a:pPr marL="441325" indent="0">
              <a:buNone/>
            </a:pPr>
            <a:r>
              <a:rPr lang="pl-PL" sz="2400" dirty="0" smtClean="0">
                <a:solidFill>
                  <a:srgbClr val="0C416C"/>
                </a:solidFill>
              </a:rPr>
              <a:t>„</a:t>
            </a:r>
            <a:r>
              <a:rPr lang="pl-PL" sz="2400" dirty="0">
                <a:solidFill>
                  <a:srgbClr val="0C416C"/>
                </a:solidFill>
              </a:rPr>
              <a:t>Warto wiedzieć więcej </a:t>
            </a:r>
          </a:p>
          <a:p>
            <a:pPr marL="0" indent="441325">
              <a:buNone/>
            </a:pPr>
            <a:r>
              <a:rPr lang="pl-PL" sz="2400" dirty="0" smtClean="0">
                <a:solidFill>
                  <a:srgbClr val="0C416C"/>
                </a:solidFill>
              </a:rPr>
              <a:t>o </a:t>
            </a:r>
            <a:r>
              <a:rPr lang="pl-PL" sz="2400" dirty="0">
                <a:solidFill>
                  <a:srgbClr val="0C416C"/>
                </a:solidFill>
              </a:rPr>
              <a:t>ubezpieczeniach społecznych”</a:t>
            </a:r>
          </a:p>
          <a:p>
            <a:pPr marL="0" indent="0">
              <a:buNone/>
            </a:pPr>
            <a:r>
              <a:rPr lang="pl-PL" sz="3100" dirty="0">
                <a:solidFill>
                  <a:srgbClr val="0C416C"/>
                </a:solidFill>
              </a:rPr>
              <a:t>→ </a:t>
            </a:r>
            <a:r>
              <a:rPr lang="pl-PL" sz="3100" b="1" dirty="0">
                <a:solidFill>
                  <a:srgbClr val="94368C"/>
                </a:solidFill>
              </a:rPr>
              <a:t>Akademia</a:t>
            </a:r>
            <a:r>
              <a:rPr lang="pl-PL" sz="3100" dirty="0">
                <a:solidFill>
                  <a:srgbClr val="0C416C"/>
                </a:solidFill>
              </a:rPr>
              <a:t> Ubezpieczeń Społecznych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41760" y="2068488"/>
            <a:ext cx="6840760" cy="746639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4000" b="1" kern="1200" smtClean="0">
                <a:solidFill>
                  <a:srgbClr val="1F497D"/>
                </a:solidFill>
              </a:rPr>
              <a:t>Projekty edukacyjne ZUS</a:t>
            </a:r>
            <a:endParaRPr lang="pl-PL" sz="4000" b="1" kern="1200" dirty="0">
              <a:solidFill>
                <a:srgbClr val="1F497D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5" b="41098"/>
          <a:stretch/>
        </p:blipFill>
        <p:spPr>
          <a:xfrm>
            <a:off x="7582520" y="3004592"/>
            <a:ext cx="5206935" cy="6215184"/>
          </a:xfrm>
          <a:prstGeom prst="rect">
            <a:avLst/>
          </a:prstGeom>
        </p:spPr>
      </p:pic>
      <p:sp>
        <p:nvSpPr>
          <p:cNvPr id="17" name="Symbol zastępczy tekstu 3"/>
          <p:cNvSpPr txBox="1">
            <a:spLocks/>
          </p:cNvSpPr>
          <p:nvPr/>
        </p:nvSpPr>
        <p:spPr>
          <a:xfrm>
            <a:off x="741760" y="8247190"/>
            <a:ext cx="5616624" cy="972586"/>
          </a:xfrm>
          <a:prstGeom prst="rect">
            <a:avLst/>
          </a:prstGeom>
        </p:spPr>
        <p:txBody>
          <a:bodyPr lIns="91287" tIns="45638" rIns="91287" bIns="45638">
            <a:noAutofit/>
          </a:bodyPr>
          <a:lstStyle>
            <a:lvl1pPr marL="444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1pPr>
            <a:lvl2pPr marL="889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2pPr>
            <a:lvl3pPr marL="1333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3pPr>
            <a:lvl4pPr marL="1778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4pPr>
            <a:lvl5pPr marL="2222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5pPr>
            <a:lvl6pPr marL="2667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pl-PL" sz="2800" b="1" smtClean="0">
                <a:solidFill>
                  <a:srgbClr val="0C416C"/>
                </a:solidFill>
                <a:latin typeface="+mj-lt"/>
              </a:rPr>
              <a:t>Edukac</a:t>
            </a:r>
            <a:r>
              <a:rPr lang="pl-PL" sz="2800" b="1" smtClean="0">
                <a:solidFill>
                  <a:srgbClr val="12993E"/>
                </a:solidFill>
                <a:latin typeface="+mj-lt"/>
              </a:rPr>
              <a:t>JA</a:t>
            </a:r>
            <a:r>
              <a:rPr lang="pl-PL" sz="28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800" smtClean="0">
                <a:solidFill>
                  <a:srgbClr val="0C416C"/>
                </a:solidFill>
                <a:latin typeface="+mj-lt"/>
              </a:rPr>
              <a:t>to przyszłość…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l-PL" sz="2800" smtClean="0">
                <a:solidFill>
                  <a:srgbClr val="0C416C"/>
                </a:solidFill>
                <a:latin typeface="+mj-lt"/>
              </a:rPr>
              <a:t>Świadomy zawsze </a:t>
            </a:r>
            <a:r>
              <a:rPr lang="pl-PL" sz="2800" b="1" smtClean="0">
                <a:solidFill>
                  <a:srgbClr val="12993E"/>
                </a:solidFill>
                <a:latin typeface="+mj-lt"/>
              </a:rPr>
              <a:t>ubezpieczony</a:t>
            </a:r>
            <a:endParaRPr lang="pl-PL" sz="2800" b="1" dirty="0">
              <a:solidFill>
                <a:srgbClr val="12993E"/>
              </a:solidFill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1"/>
          <a:stretch/>
        </p:blipFill>
        <p:spPr>
          <a:xfrm>
            <a:off x="9238704" y="211088"/>
            <a:ext cx="3439240" cy="107024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83" y="405500"/>
            <a:ext cx="3032482" cy="1006227"/>
          </a:xfrm>
          <a:prstGeom prst="rect">
            <a:avLst/>
          </a:prstGeom>
        </p:spPr>
      </p:pic>
      <p:sp>
        <p:nvSpPr>
          <p:cNvPr id="30" name="Pięciokąt 29"/>
          <p:cNvSpPr/>
          <p:nvPr/>
        </p:nvSpPr>
        <p:spPr>
          <a:xfrm>
            <a:off x="0" y="211088"/>
            <a:ext cx="7582520" cy="1281336"/>
          </a:xfrm>
          <a:prstGeom prst="homePlate">
            <a:avLst/>
          </a:prstGeom>
          <a:solidFill>
            <a:srgbClr val="0C416C"/>
          </a:solidFill>
          <a:ln>
            <a:solidFill>
              <a:srgbClr val="0C4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2" y="324804"/>
            <a:ext cx="3280457" cy="11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741760" y="2500536"/>
            <a:ext cx="6624736" cy="4439958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4000" b="1" kern="1200">
                <a:solidFill>
                  <a:srgbClr val="1F497D"/>
                </a:solidFill>
              </a:rPr>
              <a:t>Więcej informacji </a:t>
            </a:r>
            <a:br>
              <a:rPr lang="pl-PL" sz="4000" b="1" kern="1200">
                <a:solidFill>
                  <a:srgbClr val="1F497D"/>
                </a:solidFill>
              </a:rPr>
            </a:br>
            <a:r>
              <a:rPr lang="pl-PL" sz="4000" b="1" kern="1200">
                <a:solidFill>
                  <a:srgbClr val="1F497D"/>
                </a:solidFill>
              </a:rPr>
              <a:t>oraz kontakt do naszych</a:t>
            </a:r>
          </a:p>
          <a:p>
            <a:pPr algn="l" defTabSz="1298194" rtl="0"/>
            <a:r>
              <a:rPr lang="pl-PL" sz="4000" b="1" kern="1200">
                <a:solidFill>
                  <a:srgbClr val="1F497D"/>
                </a:solidFill>
              </a:rPr>
              <a:t>koordynatorów ds. komunikacji społecznej </a:t>
            </a:r>
            <a:endParaRPr lang="pl-PL" sz="4000" b="1" kern="1200" smtClean="0">
              <a:solidFill>
                <a:srgbClr val="1F497D"/>
              </a:solidFill>
            </a:endParaRPr>
          </a:p>
          <a:p>
            <a:pPr algn="l" defTabSz="1298194" rtl="0"/>
            <a:r>
              <a:rPr lang="pl-PL" sz="4000" b="1" kern="1200" smtClean="0">
                <a:solidFill>
                  <a:srgbClr val="1F497D"/>
                </a:solidFill>
              </a:rPr>
              <a:t>i </a:t>
            </a:r>
            <a:r>
              <a:rPr lang="pl-PL" sz="4000" b="1" kern="1200">
                <a:solidFill>
                  <a:srgbClr val="1F497D"/>
                </a:solidFill>
              </a:rPr>
              <a:t>edukacji znajdziesz na: </a:t>
            </a:r>
          </a:p>
          <a:p>
            <a:pPr algn="l" defTabSz="1298194" rtl="0"/>
            <a:endParaRPr lang="pl-PL" sz="4000" b="1" kern="1200">
              <a:solidFill>
                <a:srgbClr val="1F497D"/>
              </a:solidFill>
            </a:endParaRPr>
          </a:p>
          <a:p>
            <a:pPr algn="l" defTabSz="1298194" rtl="0"/>
            <a:r>
              <a:rPr lang="pl-PL" sz="4000" b="1" kern="1200">
                <a:solidFill>
                  <a:srgbClr val="12993E"/>
                </a:solidFill>
              </a:rPr>
              <a:t>zus.pl/edukacja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5" b="41098"/>
          <a:stretch/>
        </p:blipFill>
        <p:spPr>
          <a:xfrm>
            <a:off x="7582520" y="3004592"/>
            <a:ext cx="5206935" cy="6215184"/>
          </a:xfrm>
          <a:prstGeom prst="rect">
            <a:avLst/>
          </a:prstGeom>
        </p:spPr>
      </p:pic>
      <p:sp>
        <p:nvSpPr>
          <p:cNvPr id="17" name="Symbol zastępczy tekstu 3"/>
          <p:cNvSpPr txBox="1">
            <a:spLocks/>
          </p:cNvSpPr>
          <p:nvPr/>
        </p:nvSpPr>
        <p:spPr>
          <a:xfrm>
            <a:off x="741760" y="8247190"/>
            <a:ext cx="5616624" cy="972586"/>
          </a:xfrm>
          <a:prstGeom prst="rect">
            <a:avLst/>
          </a:prstGeom>
        </p:spPr>
        <p:txBody>
          <a:bodyPr lIns="91287" tIns="45638" rIns="91287" bIns="45638">
            <a:noAutofit/>
          </a:bodyPr>
          <a:lstStyle>
            <a:lvl1pPr marL="444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1pPr>
            <a:lvl2pPr marL="889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2pPr>
            <a:lvl3pPr marL="1333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3pPr>
            <a:lvl4pPr marL="1778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4pPr>
            <a:lvl5pPr marL="2222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5pPr>
            <a:lvl6pPr marL="2667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pl-PL" sz="2800" b="1" smtClean="0">
                <a:solidFill>
                  <a:srgbClr val="0C416C"/>
                </a:solidFill>
                <a:latin typeface="+mj-lt"/>
              </a:rPr>
              <a:t>Edukac</a:t>
            </a:r>
            <a:r>
              <a:rPr lang="pl-PL" sz="2800" b="1" smtClean="0">
                <a:solidFill>
                  <a:srgbClr val="12993E"/>
                </a:solidFill>
                <a:latin typeface="+mj-lt"/>
              </a:rPr>
              <a:t>JA</a:t>
            </a:r>
            <a:r>
              <a:rPr lang="pl-PL" sz="28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2800" smtClean="0">
                <a:solidFill>
                  <a:srgbClr val="0C416C"/>
                </a:solidFill>
                <a:latin typeface="+mj-lt"/>
              </a:rPr>
              <a:t>to przyszłość…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l-PL" sz="2800" smtClean="0">
                <a:solidFill>
                  <a:srgbClr val="0C416C"/>
                </a:solidFill>
                <a:latin typeface="+mj-lt"/>
              </a:rPr>
              <a:t>Świadomy zawsze </a:t>
            </a:r>
            <a:r>
              <a:rPr lang="pl-PL" sz="2800" b="1" smtClean="0">
                <a:solidFill>
                  <a:srgbClr val="12993E"/>
                </a:solidFill>
                <a:latin typeface="+mj-lt"/>
              </a:rPr>
              <a:t>ubezpieczony</a:t>
            </a:r>
            <a:endParaRPr lang="pl-PL" sz="2800" b="1" dirty="0">
              <a:solidFill>
                <a:srgbClr val="12993E"/>
              </a:solidFill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1"/>
          <a:stretch/>
        </p:blipFill>
        <p:spPr>
          <a:xfrm>
            <a:off x="9238704" y="211088"/>
            <a:ext cx="3439240" cy="107024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83" y="405500"/>
            <a:ext cx="3032482" cy="1006227"/>
          </a:xfrm>
          <a:prstGeom prst="rect">
            <a:avLst/>
          </a:prstGeom>
        </p:spPr>
      </p:pic>
      <p:sp>
        <p:nvSpPr>
          <p:cNvPr id="30" name="Pięciokąt 29"/>
          <p:cNvSpPr/>
          <p:nvPr/>
        </p:nvSpPr>
        <p:spPr>
          <a:xfrm>
            <a:off x="0" y="211088"/>
            <a:ext cx="7582520" cy="1281336"/>
          </a:xfrm>
          <a:prstGeom prst="homePlate">
            <a:avLst/>
          </a:prstGeom>
          <a:solidFill>
            <a:srgbClr val="0C416C"/>
          </a:solidFill>
          <a:ln>
            <a:solidFill>
              <a:srgbClr val="0C4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2" y="324804"/>
            <a:ext cx="3280457" cy="11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3"/>
          <p:cNvSpPr txBox="1">
            <a:spLocks/>
          </p:cNvSpPr>
          <p:nvPr/>
        </p:nvSpPr>
        <p:spPr>
          <a:xfrm>
            <a:off x="778914" y="1878115"/>
            <a:ext cx="7637537" cy="2134589"/>
          </a:xfrm>
          <a:prstGeom prst="rect">
            <a:avLst/>
          </a:prstGeom>
        </p:spPr>
        <p:txBody>
          <a:bodyPr lIns="91287" tIns="45638" rIns="91287" bIns="45638">
            <a:noAutofit/>
          </a:bodyPr>
          <a:lstStyle>
            <a:lvl1pPr marL="444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1pPr>
            <a:lvl2pPr marL="889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2pPr>
            <a:lvl3pPr marL="1333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3pPr>
            <a:lvl4pPr marL="1778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4pPr>
            <a:lvl5pPr marL="2222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5pPr>
            <a:lvl6pPr marL="2667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0C416C"/>
                </a:solidFill>
                <a:latin typeface="+mj-lt"/>
              </a:rPr>
              <a:t>Organizujemy, rozwijamy, realizujemy projekty </a:t>
            </a:r>
            <a:r>
              <a:rPr lang="pl-PL" sz="2800" b="1" dirty="0">
                <a:solidFill>
                  <a:srgbClr val="12993E"/>
                </a:solidFill>
                <a:latin typeface="+mj-lt"/>
              </a:rPr>
              <a:t>edukacyjne</a:t>
            </a:r>
            <a:r>
              <a:rPr lang="pl-PL" sz="2800" b="1" dirty="0">
                <a:solidFill>
                  <a:srgbClr val="0C416C"/>
                </a:solidFill>
                <a:latin typeface="+mj-lt"/>
              </a:rPr>
              <a:t> w celu upowszechniania wiedzy </a:t>
            </a:r>
            <a:endParaRPr lang="pl-PL" sz="2800" b="1" dirty="0" smtClean="0">
              <a:solidFill>
                <a:srgbClr val="0C416C"/>
              </a:solidFill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l-PL" sz="2800" b="1" dirty="0" smtClean="0">
                <a:solidFill>
                  <a:srgbClr val="0C416C"/>
                </a:solidFill>
                <a:latin typeface="+mj-lt"/>
              </a:rPr>
              <a:t>o </a:t>
            </a:r>
            <a:r>
              <a:rPr lang="pl-PL" sz="2800" b="1" dirty="0">
                <a:solidFill>
                  <a:srgbClr val="0C416C"/>
                </a:solidFill>
                <a:latin typeface="+mj-lt"/>
              </a:rPr>
              <a:t>ubezpieczeniach społecznych wśród dzieci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0C416C"/>
                </a:solidFill>
                <a:latin typeface="+mj-lt"/>
              </a:rPr>
              <a:t>i młodzieży – współpracujemy ze szkołami </a:t>
            </a:r>
            <a:endParaRPr lang="pl-PL" sz="2800" b="1" dirty="0" smtClean="0">
              <a:solidFill>
                <a:srgbClr val="0C416C"/>
              </a:solidFill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l-PL" sz="2800" b="1" dirty="0" smtClean="0">
                <a:solidFill>
                  <a:srgbClr val="0C416C"/>
                </a:solidFill>
                <a:latin typeface="+mj-lt"/>
              </a:rPr>
              <a:t>na </a:t>
            </a:r>
            <a:r>
              <a:rPr lang="pl-PL" sz="2800" b="1" dirty="0">
                <a:solidFill>
                  <a:srgbClr val="0C416C"/>
                </a:solidFill>
                <a:latin typeface="+mj-lt"/>
              </a:rPr>
              <a:t>wszystkich szczeblach edukacji.</a:t>
            </a:r>
          </a:p>
          <a:p>
            <a:pPr marL="0" indent="0" algn="l">
              <a:spcBef>
                <a:spcPts val="0"/>
              </a:spcBef>
              <a:buNone/>
            </a:pP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Symbol zastępczy tekstu 3"/>
          <p:cNvSpPr txBox="1">
            <a:spLocks/>
          </p:cNvSpPr>
          <p:nvPr/>
        </p:nvSpPr>
        <p:spPr>
          <a:xfrm>
            <a:off x="778914" y="4759809"/>
            <a:ext cx="8861672" cy="3429359"/>
          </a:xfrm>
          <a:prstGeom prst="rect">
            <a:avLst/>
          </a:prstGeom>
        </p:spPr>
        <p:txBody>
          <a:bodyPr lIns="91287" tIns="45638" rIns="91287" bIns="45638">
            <a:noAutofit/>
          </a:bodyPr>
          <a:lstStyle>
            <a:lvl1pPr marL="444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1pPr>
            <a:lvl2pPr marL="889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2pPr>
            <a:lvl3pPr marL="1333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3pPr>
            <a:lvl4pPr marL="1778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4pPr>
            <a:lvl5pPr marL="2222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5pPr>
            <a:lvl6pPr marL="2667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pl-PL" sz="2400" dirty="0">
                <a:solidFill>
                  <a:srgbClr val="0C416C"/>
                </a:solidFill>
                <a:latin typeface="+mj-lt"/>
              </a:rPr>
              <a:t>→</a:t>
            </a:r>
            <a:r>
              <a:rPr lang="pl-PL" sz="2400" dirty="0">
                <a:solidFill>
                  <a:srgbClr val="4581C3"/>
                </a:solidFill>
                <a:latin typeface="+mj-lt"/>
              </a:rPr>
              <a:t> </a:t>
            </a:r>
            <a:endParaRPr lang="pl-PL" sz="2400" dirty="0" smtClean="0">
              <a:solidFill>
                <a:srgbClr val="4581C3"/>
              </a:solidFill>
              <a:latin typeface="+mj-lt"/>
            </a:endParaRPr>
          </a:p>
          <a:p>
            <a:pPr marL="0" indent="361950" algn="l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C416C"/>
                </a:solidFill>
                <a:latin typeface="+mj-lt"/>
              </a:rPr>
              <a:t>dla </a:t>
            </a:r>
            <a:r>
              <a:rPr lang="pl-PL" sz="2000" dirty="0">
                <a:solidFill>
                  <a:srgbClr val="0C416C"/>
                </a:solidFill>
                <a:latin typeface="+mj-lt"/>
              </a:rPr>
              <a:t>uczniów szkół podstawowych</a:t>
            </a:r>
          </a:p>
          <a:p>
            <a:pPr marL="0" indent="0" algn="l">
              <a:spcBef>
                <a:spcPts val="0"/>
              </a:spcBef>
              <a:buNone/>
            </a:pPr>
            <a:endParaRPr lang="pl-PL" sz="2400" dirty="0">
              <a:solidFill>
                <a:srgbClr val="0C416C"/>
              </a:solidFill>
              <a:latin typeface="+mj-lt"/>
            </a:endParaRPr>
          </a:p>
          <a:p>
            <a:pPr marL="266256" indent="-266256" algn="l">
              <a:spcBef>
                <a:spcPts val="0"/>
              </a:spcBef>
              <a:buNone/>
            </a:pPr>
            <a:r>
              <a:rPr lang="pl-PL" sz="2400" dirty="0">
                <a:solidFill>
                  <a:srgbClr val="0C416C"/>
                </a:solidFill>
              </a:rPr>
              <a:t>→ </a:t>
            </a:r>
            <a:endParaRPr lang="pl-PL" sz="2400" dirty="0" smtClean="0">
              <a:solidFill>
                <a:srgbClr val="0C416C"/>
              </a:solidFill>
            </a:endParaRPr>
          </a:p>
          <a:p>
            <a:pPr marL="265113" indent="96838" algn="l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C416C"/>
                </a:solidFill>
                <a:latin typeface="+mj-lt"/>
              </a:rPr>
              <a:t>dla </a:t>
            </a:r>
            <a:r>
              <a:rPr lang="pl-PL" sz="2000" dirty="0">
                <a:solidFill>
                  <a:srgbClr val="0C416C"/>
                </a:solidFill>
                <a:latin typeface="+mj-lt"/>
              </a:rPr>
              <a:t>uczniów szkół ponadpodstawowych</a:t>
            </a:r>
          </a:p>
          <a:p>
            <a:pPr marL="0" indent="0" algn="l">
              <a:spcBef>
                <a:spcPts val="0"/>
              </a:spcBef>
              <a:buNone/>
            </a:pPr>
            <a:endParaRPr lang="pl-PL" sz="2400" dirty="0">
              <a:solidFill>
                <a:srgbClr val="0C416C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l-PL" sz="2400" dirty="0" smtClean="0">
                <a:solidFill>
                  <a:srgbClr val="0C416C"/>
                </a:solidFill>
              </a:rPr>
              <a:t>→</a:t>
            </a:r>
          </a:p>
          <a:p>
            <a:pPr marL="0" indent="0" algn="l">
              <a:spcBef>
                <a:spcPts val="0"/>
              </a:spcBef>
              <a:buNone/>
            </a:pPr>
            <a:endParaRPr lang="pl-PL" sz="2400" b="1" dirty="0">
              <a:solidFill>
                <a:srgbClr val="0C416C"/>
              </a:solidFill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pl-PL" sz="2400" dirty="0">
              <a:solidFill>
                <a:srgbClr val="0C416C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pl-PL" sz="2400" dirty="0" smtClean="0">
                <a:solidFill>
                  <a:srgbClr val="0C416C"/>
                </a:solidFill>
              </a:rPr>
              <a:t>→</a:t>
            </a:r>
          </a:p>
          <a:p>
            <a:pPr marL="0" indent="0" algn="l">
              <a:spcBef>
                <a:spcPts val="0"/>
              </a:spcBef>
              <a:buNone/>
            </a:pPr>
            <a:endParaRPr lang="pl-PL" sz="2400" dirty="0">
              <a:solidFill>
                <a:srgbClr val="0C416C"/>
              </a:solidFill>
              <a:latin typeface="+mj-lt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rgbClr val="0C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77891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>
                <a:solidFill>
                  <a:schemeClr val="bg1"/>
                </a:solidFill>
              </a:rPr>
              <a:t>Edukacja </a:t>
            </a:r>
            <a:r>
              <a:rPr lang="pl-PL" b="1" kern="1200" smtClean="0">
                <a:solidFill>
                  <a:schemeClr val="bg1"/>
                </a:solidFill>
              </a:rPr>
              <a:t>z ZUSówką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9" b="4672"/>
          <a:stretch/>
        </p:blipFill>
        <p:spPr>
          <a:xfrm flipH="1">
            <a:off x="7307216" y="1624255"/>
            <a:ext cx="5697584" cy="51437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70" y="6583374"/>
            <a:ext cx="2160968" cy="8137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95" y="7874973"/>
            <a:ext cx="1658026" cy="98968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09" y="5580460"/>
            <a:ext cx="1273998" cy="66295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65" y="4516482"/>
            <a:ext cx="1483893" cy="633746"/>
          </a:xfrm>
          <a:prstGeom prst="rect">
            <a:avLst/>
          </a:prstGeom>
        </p:spPr>
      </p:pic>
      <p:sp>
        <p:nvSpPr>
          <p:cNvPr id="37" name="Symbol zastępczy tekstu 3"/>
          <p:cNvSpPr txBox="1">
            <a:spLocks/>
          </p:cNvSpPr>
          <p:nvPr/>
        </p:nvSpPr>
        <p:spPr>
          <a:xfrm>
            <a:off x="778914" y="8752028"/>
            <a:ext cx="8861672" cy="306115"/>
          </a:xfrm>
          <a:prstGeom prst="rect">
            <a:avLst/>
          </a:prstGeom>
        </p:spPr>
        <p:txBody>
          <a:bodyPr lIns="91287" tIns="45638" rIns="91287" bIns="45638">
            <a:noAutofit/>
          </a:bodyPr>
          <a:lstStyle>
            <a:lvl1pPr marL="444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1pPr>
            <a:lvl2pPr marL="889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2pPr>
            <a:lvl3pPr marL="1333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3pPr>
            <a:lvl4pPr marL="1778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4pPr>
            <a:lvl5pPr marL="2222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5pPr>
            <a:lvl6pPr marL="2667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361950" algn="l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C416C"/>
                </a:solidFill>
                <a:latin typeface="+mj-lt"/>
              </a:rPr>
              <a:t>dla szkół wyższych</a:t>
            </a:r>
            <a:endParaRPr lang="pl-PL" sz="2000" dirty="0">
              <a:solidFill>
                <a:srgbClr val="0C416C"/>
              </a:solidFill>
              <a:latin typeface="+mj-lt"/>
            </a:endParaRPr>
          </a:p>
        </p:txBody>
      </p:sp>
      <p:sp>
        <p:nvSpPr>
          <p:cNvPr id="38" name="Symbol zastępczy tekstu 3"/>
          <p:cNvSpPr txBox="1">
            <a:spLocks/>
          </p:cNvSpPr>
          <p:nvPr/>
        </p:nvSpPr>
        <p:spPr>
          <a:xfrm>
            <a:off x="778914" y="7325548"/>
            <a:ext cx="8861672" cy="306115"/>
          </a:xfrm>
          <a:prstGeom prst="rect">
            <a:avLst/>
          </a:prstGeom>
        </p:spPr>
        <p:txBody>
          <a:bodyPr lIns="91287" tIns="45638" rIns="91287" bIns="45638">
            <a:noAutofit/>
          </a:bodyPr>
          <a:lstStyle>
            <a:lvl1pPr marL="444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1pPr>
            <a:lvl2pPr marL="889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2pPr>
            <a:lvl3pPr marL="1333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3pPr>
            <a:lvl4pPr marL="1778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4pPr>
            <a:lvl5pPr marL="2222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Lato Light" panose="020F0302020204030203" charset="-18"/>
                <a:ea typeface="+mn-ea"/>
                <a:cs typeface="+mn-cs"/>
                <a:sym typeface="Helvetica Light"/>
              </a:defRPr>
            </a:lvl5pPr>
            <a:lvl6pPr marL="2667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 eaLnBrk="1" hangingPunct="1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361950" algn="l">
              <a:spcBef>
                <a:spcPts val="0"/>
              </a:spcBef>
              <a:buNone/>
            </a:pPr>
            <a:r>
              <a:rPr lang="pl-PL" sz="2000" smtClean="0">
                <a:solidFill>
                  <a:srgbClr val="0C416C"/>
                </a:solidFill>
                <a:latin typeface="+mj-lt"/>
              </a:rPr>
              <a:t>„Warto wiedzieć więcej o ubezpieczeniach społecznych”</a:t>
            </a:r>
            <a:endParaRPr lang="pl-PL" sz="2000" dirty="0">
              <a:solidFill>
                <a:srgbClr val="0C41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8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3" t="11883" b="61435"/>
          <a:stretch/>
        </p:blipFill>
        <p:spPr>
          <a:xfrm>
            <a:off x="4483486" y="1983531"/>
            <a:ext cx="3606877" cy="439248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36131" y="2895784"/>
            <a:ext cx="5783717" cy="569045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2800" b="1" kern="1200" dirty="0">
                <a:solidFill>
                  <a:srgbClr val="1F497D"/>
                </a:solidFill>
              </a:rPr>
              <a:t>Z myślą o najmłodszych: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6131" y="3940696"/>
            <a:ext cx="6450406" cy="4532291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 dirty="0">
                <a:solidFill>
                  <a:srgbClr val="1F497D"/>
                </a:solidFill>
              </a:rPr>
              <a:t>organizujemy </a:t>
            </a:r>
            <a:r>
              <a:rPr lang="pl-PL" sz="2600" b="1" kern="1200" dirty="0">
                <a:solidFill>
                  <a:schemeClr val="accent6">
                    <a:lumMod val="75000"/>
                  </a:schemeClr>
                </a:solidFill>
              </a:rPr>
              <a:t>wycieczki </a:t>
            </a:r>
            <a:r>
              <a:rPr lang="pl-PL" sz="2600" kern="1200" dirty="0">
                <a:solidFill>
                  <a:srgbClr val="1F497D"/>
                </a:solidFill>
              </a:rPr>
              <a:t/>
            </a:r>
            <a:br>
              <a:rPr lang="pl-PL" sz="2600" kern="1200" dirty="0">
                <a:solidFill>
                  <a:srgbClr val="1F497D"/>
                </a:solidFill>
              </a:rPr>
            </a:br>
            <a:r>
              <a:rPr lang="pl-PL" sz="2600" kern="1200" dirty="0">
                <a:solidFill>
                  <a:srgbClr val="1F497D"/>
                </a:solidFill>
              </a:rPr>
              <a:t>do naszych oddziałów </a:t>
            </a:r>
            <a:br>
              <a:rPr lang="pl-PL" sz="2600" kern="1200" dirty="0">
                <a:solidFill>
                  <a:srgbClr val="1F497D"/>
                </a:solidFill>
              </a:rPr>
            </a:br>
            <a:r>
              <a:rPr lang="pl-PL" sz="2600" kern="1200" dirty="0">
                <a:solidFill>
                  <a:srgbClr val="1F497D"/>
                </a:solidFill>
              </a:rPr>
              <a:t>z </a:t>
            </a:r>
            <a:r>
              <a:rPr lang="pl-PL" sz="2600" kern="1200">
                <a:solidFill>
                  <a:srgbClr val="1F497D"/>
                </a:solidFill>
              </a:rPr>
              <a:t>pogadanką </a:t>
            </a:r>
            <a:r>
              <a:rPr lang="pl-PL" sz="2600" kern="1200" smtClean="0">
                <a:solidFill>
                  <a:srgbClr val="1F497D"/>
                </a:solidFill>
              </a:rPr>
              <a:t>edukacyjną</a:t>
            </a:r>
            <a:r>
              <a:rPr lang="pl-PL" sz="2600" kern="1200">
                <a:solidFill>
                  <a:srgbClr val="1F497D"/>
                </a:solidFill>
              </a:rPr>
              <a:t>,</a:t>
            </a:r>
            <a:endParaRPr lang="pl-PL" sz="2600" kern="1200" smtClean="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endParaRPr lang="pl-PL" sz="2600" kern="120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>
                <a:solidFill>
                  <a:srgbClr val="1F497D"/>
                </a:solidFill>
              </a:rPr>
              <a:t>nasi eksperci opowiadają </a:t>
            </a:r>
            <a:br>
              <a:rPr lang="pl-PL" sz="2600" kern="1200">
                <a:solidFill>
                  <a:srgbClr val="1F497D"/>
                </a:solidFill>
              </a:rPr>
            </a:br>
            <a:r>
              <a:rPr lang="pl-PL" sz="2600" kern="1200">
                <a:solidFill>
                  <a:srgbClr val="1F497D"/>
                </a:solidFill>
              </a:rPr>
              <a:t>dzieciom w przedszkolu </a:t>
            </a:r>
            <a:br>
              <a:rPr lang="pl-PL" sz="2600" kern="1200">
                <a:solidFill>
                  <a:srgbClr val="1F497D"/>
                </a:solidFill>
              </a:rPr>
            </a:br>
            <a:r>
              <a:rPr lang="pl-PL" sz="2600" kern="1200">
                <a:solidFill>
                  <a:srgbClr val="1F497D"/>
                </a:solidFill>
              </a:rPr>
              <a:t>o ubezpieczeniach społecznych </a:t>
            </a:r>
            <a:br>
              <a:rPr lang="pl-PL" sz="2600" kern="1200">
                <a:solidFill>
                  <a:srgbClr val="1F497D"/>
                </a:solidFill>
              </a:rPr>
            </a:br>
            <a:r>
              <a:rPr lang="pl-PL" sz="2600" kern="1200">
                <a:solidFill>
                  <a:srgbClr val="1F497D"/>
                </a:solidFill>
              </a:rPr>
              <a:t>i swojej pracy w </a:t>
            </a:r>
            <a:r>
              <a:rPr lang="pl-PL" sz="2600" kern="1200" smtClean="0">
                <a:solidFill>
                  <a:srgbClr val="1F497D"/>
                </a:solidFill>
              </a:rPr>
              <a:t>ZUS</a:t>
            </a:r>
            <a:r>
              <a:rPr lang="pl-PL" sz="2600" kern="1200">
                <a:solidFill>
                  <a:srgbClr val="1F497D"/>
                </a:solidFill>
              </a:rPr>
              <a:t>,</a:t>
            </a:r>
            <a:endParaRPr lang="pl-PL" sz="2600" kern="1200" smtClean="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endParaRPr lang="pl-PL" sz="2600" kern="120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>
                <a:solidFill>
                  <a:srgbClr val="1F497D"/>
                </a:solidFill>
              </a:rPr>
              <a:t>przygotowaliśmy kolorowankę edukacyjną „</a:t>
            </a:r>
            <a:r>
              <a:rPr lang="pl-PL" sz="2600" b="1" kern="1200">
                <a:solidFill>
                  <a:schemeClr val="accent6">
                    <a:lumMod val="75000"/>
                  </a:schemeClr>
                </a:solidFill>
              </a:rPr>
              <a:t>Zawsze Użyteczna Skarbonka</a:t>
            </a:r>
            <a:r>
              <a:rPr lang="pl-PL" sz="2600" kern="1200" smtClean="0">
                <a:solidFill>
                  <a:srgbClr val="1F497D"/>
                </a:solidFill>
              </a:rPr>
              <a:t>”.</a:t>
            </a:r>
            <a:endParaRPr lang="pl-PL" sz="2600" kern="1200">
              <a:solidFill>
                <a:srgbClr val="1F497D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8" t="43834" b="5003"/>
          <a:stretch/>
        </p:blipFill>
        <p:spPr>
          <a:xfrm>
            <a:off x="8090363" y="1780456"/>
            <a:ext cx="4918224" cy="738335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043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>
                <a:solidFill>
                  <a:schemeClr val="bg1"/>
                </a:solidFill>
              </a:rPr>
              <a:t>Edukacja przedszkolna i wczesnoszkolna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7659" y="1884762"/>
            <a:ext cx="5783717" cy="569045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2800" b="1" kern="1200" dirty="0" smtClean="0">
                <a:solidFill>
                  <a:srgbClr val="1F497D"/>
                </a:solidFill>
              </a:rPr>
              <a:t>Projekt z </a:t>
            </a:r>
            <a:r>
              <a:rPr lang="pl-PL" sz="2800" b="1" kern="1200" dirty="0" smtClean="0">
                <a:solidFill>
                  <a:srgbClr val="4581C3"/>
                </a:solidFill>
              </a:rPr>
              <a:t>ZUS</a:t>
            </a:r>
            <a:endParaRPr lang="pl-PL" sz="2800" b="1" kern="1200" dirty="0">
              <a:solidFill>
                <a:srgbClr val="1F497D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rgbClr val="45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043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>
                <a:solidFill>
                  <a:schemeClr val="bg1"/>
                </a:solidFill>
              </a:rPr>
              <a:t>Edukacja </a:t>
            </a:r>
            <a:r>
              <a:rPr lang="pl-PL" b="1" kern="1200" smtClean="0">
                <a:solidFill>
                  <a:schemeClr val="bg1"/>
                </a:solidFill>
              </a:rPr>
              <a:t>w szkołach podstawowych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1606" y="7093100"/>
            <a:ext cx="3891632" cy="16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aśnienie prostokątne zaokrąglone 3"/>
          <p:cNvSpPr/>
          <p:nvPr/>
        </p:nvSpPr>
        <p:spPr>
          <a:xfrm>
            <a:off x="7726536" y="2500536"/>
            <a:ext cx="4248472" cy="3816424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C4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62834" y="2644552"/>
            <a:ext cx="5719623" cy="6932948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>
                <a:solidFill>
                  <a:srgbClr val="1F497D"/>
                </a:solidFill>
              </a:rPr>
              <a:t>Jest to gotowy projekt edukacyjny, </a:t>
            </a:r>
            <a:br>
              <a:rPr lang="pl-PL" sz="2600" kern="1200">
                <a:solidFill>
                  <a:srgbClr val="1F497D"/>
                </a:solidFill>
              </a:rPr>
            </a:br>
            <a:r>
              <a:rPr lang="pl-PL" sz="2600" kern="1200">
                <a:solidFill>
                  <a:srgbClr val="1F497D"/>
                </a:solidFill>
              </a:rPr>
              <a:t>do którego można przystąpić </a:t>
            </a:r>
            <a:endParaRPr lang="pl-PL" sz="2600" kern="1200" smtClean="0">
              <a:solidFill>
                <a:srgbClr val="1F497D"/>
              </a:solidFill>
            </a:endParaRPr>
          </a:p>
          <a:p>
            <a:pPr marL="533400" indent="-88900" algn="l" defTabSz="1298194" rtl="0"/>
            <a:r>
              <a:rPr lang="pl-PL" sz="2600" kern="1200" smtClean="0">
                <a:solidFill>
                  <a:srgbClr val="1F497D"/>
                </a:solidFill>
              </a:rPr>
              <a:t>w </a:t>
            </a:r>
            <a:r>
              <a:rPr lang="pl-PL" sz="2600" kern="1200">
                <a:solidFill>
                  <a:srgbClr val="1F497D"/>
                </a:solidFill>
              </a:rPr>
              <a:t>dowolnym momencie. </a:t>
            </a:r>
            <a:endParaRPr lang="pl-PL" sz="2600" kern="1200" smtClean="0">
              <a:solidFill>
                <a:srgbClr val="1F497D"/>
              </a:solidFill>
            </a:endParaRPr>
          </a:p>
          <a:p>
            <a:pPr marL="533400" indent="-88900" algn="l" defTabSz="1298194" rtl="0"/>
            <a:endParaRPr lang="pl-PL" sz="2600" kern="120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>
                <a:solidFill>
                  <a:srgbClr val="1F497D"/>
                </a:solidFill>
              </a:rPr>
              <a:t>Do tej pory wzięło w nim udział blisko </a:t>
            </a:r>
            <a:r>
              <a:rPr lang="pl-PL" sz="2600" b="1" kern="1200">
                <a:solidFill>
                  <a:srgbClr val="1F497D"/>
                </a:solidFill>
              </a:rPr>
              <a:t>136 tys. uczniów</a:t>
            </a:r>
            <a:r>
              <a:rPr lang="pl-PL" sz="2600" kern="1200">
                <a:solidFill>
                  <a:srgbClr val="1F497D"/>
                </a:solidFill>
              </a:rPr>
              <a:t>.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endParaRPr lang="pl-PL" sz="2600" kern="120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>
                <a:solidFill>
                  <a:srgbClr val="1F497D"/>
                </a:solidFill>
              </a:rPr>
              <a:t>We współpracy z metodykiem nauczania przygotowaliśmy materiały dydaktyczne </a:t>
            </a:r>
            <a:br>
              <a:rPr lang="pl-PL" sz="2600" kern="1200">
                <a:solidFill>
                  <a:srgbClr val="1F497D"/>
                </a:solidFill>
              </a:rPr>
            </a:br>
            <a:r>
              <a:rPr lang="pl-PL" sz="2600" kern="1200">
                <a:solidFill>
                  <a:srgbClr val="1F497D"/>
                </a:solidFill>
              </a:rPr>
              <a:t>do lekcji o ubezpieczeniach społecznych.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endParaRPr lang="pl-PL" sz="2600" kern="120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>
                <a:solidFill>
                  <a:srgbClr val="1F497D"/>
                </a:solidFill>
              </a:rPr>
              <a:t>Nauczyciel otrzymuje od nas bezpłatny pakiet edukacyjny. </a:t>
            </a:r>
            <a:br>
              <a:rPr lang="pl-PL" sz="2600" kern="1200">
                <a:solidFill>
                  <a:srgbClr val="1F497D"/>
                </a:solidFill>
              </a:rPr>
            </a:br>
            <a:r>
              <a:rPr lang="pl-PL" sz="2600" kern="1200">
                <a:solidFill>
                  <a:srgbClr val="1F497D"/>
                </a:solidFill>
              </a:rPr>
              <a:t>Jest on dostępny również w wersji elektronicznej na </a:t>
            </a:r>
            <a:r>
              <a:rPr lang="pl-PL" sz="2600" b="1" kern="1200">
                <a:solidFill>
                  <a:srgbClr val="1F497D"/>
                </a:solidFill>
              </a:rPr>
              <a:t>zus.pl/edukacja</a:t>
            </a:r>
            <a:r>
              <a:rPr lang="pl-PL" sz="2600" kern="1200" smtClean="0">
                <a:solidFill>
                  <a:srgbClr val="1F497D"/>
                </a:solidFill>
              </a:rPr>
              <a:t>.</a:t>
            </a:r>
            <a:endParaRPr lang="pl-PL" sz="2600" kern="1200">
              <a:solidFill>
                <a:srgbClr val="1F497D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881606" y="3050543"/>
            <a:ext cx="3938332" cy="2716409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r>
              <a:rPr lang="pl-PL" sz="2400" b="1" smtClean="0">
                <a:solidFill>
                  <a:schemeClr val="tx2"/>
                </a:solidFill>
              </a:rPr>
              <a:t>Projekt od </a:t>
            </a:r>
            <a:r>
              <a:rPr lang="pl-PL" sz="2400" b="1">
                <a:solidFill>
                  <a:schemeClr val="tx2"/>
                </a:solidFill>
              </a:rPr>
              <a:t>roku szkolnego </a:t>
            </a:r>
            <a:endParaRPr lang="pl-PL" sz="2400" b="1" smtClean="0">
              <a:solidFill>
                <a:schemeClr val="tx2"/>
              </a:solidFill>
            </a:endParaRPr>
          </a:p>
          <a:p>
            <a:r>
              <a:rPr lang="pl-PL" sz="2400" b="1" smtClean="0">
                <a:solidFill>
                  <a:srgbClr val="4581C3"/>
                </a:solidFill>
              </a:rPr>
              <a:t>2021/2022</a:t>
            </a:r>
            <a:r>
              <a:rPr lang="pl-PL" sz="2400" b="1" smtClean="0">
                <a:solidFill>
                  <a:schemeClr val="tx2"/>
                </a:solidFill>
              </a:rPr>
              <a:t> objęty </a:t>
            </a:r>
            <a:r>
              <a:rPr lang="pl-PL" sz="2400" b="1">
                <a:solidFill>
                  <a:schemeClr val="tx2"/>
                </a:solidFill>
              </a:rPr>
              <a:t>jest </a:t>
            </a:r>
            <a:endParaRPr lang="pl-PL" sz="2400" b="1" smtClean="0">
              <a:solidFill>
                <a:schemeClr val="tx2"/>
              </a:solidFill>
            </a:endParaRPr>
          </a:p>
          <a:p>
            <a:r>
              <a:rPr lang="pl-PL" sz="2400" b="1" smtClean="0">
                <a:solidFill>
                  <a:schemeClr val="tx2"/>
                </a:solidFill>
              </a:rPr>
              <a:t>honorowym </a:t>
            </a:r>
            <a:r>
              <a:rPr lang="pl-PL" sz="2400" b="1">
                <a:solidFill>
                  <a:schemeClr val="tx2"/>
                </a:solidFill>
              </a:rPr>
              <a:t>patronatem </a:t>
            </a:r>
            <a:endParaRPr lang="pl-PL" sz="2400" b="1" smtClean="0">
              <a:solidFill>
                <a:schemeClr val="tx2"/>
              </a:solidFill>
            </a:endParaRPr>
          </a:p>
          <a:p>
            <a:r>
              <a:rPr lang="pl-PL" sz="2400" b="1" smtClean="0">
                <a:solidFill>
                  <a:schemeClr val="tx2"/>
                </a:solidFill>
              </a:rPr>
              <a:t>Ministra </a:t>
            </a:r>
            <a:r>
              <a:rPr lang="pl-PL" sz="2400" b="1">
                <a:solidFill>
                  <a:schemeClr val="tx2"/>
                </a:solidFill>
              </a:rPr>
              <a:t>Rodziny, </a:t>
            </a:r>
            <a:endParaRPr lang="pl-PL" sz="2400" b="1" smtClean="0">
              <a:solidFill>
                <a:schemeClr val="tx2"/>
              </a:solidFill>
            </a:endParaRPr>
          </a:p>
          <a:p>
            <a:r>
              <a:rPr lang="pl-PL" sz="2400" b="1" smtClean="0">
                <a:solidFill>
                  <a:schemeClr val="tx2"/>
                </a:solidFill>
              </a:rPr>
              <a:t>Pracy </a:t>
            </a:r>
            <a:r>
              <a:rPr lang="pl-PL" sz="2400" b="1">
                <a:solidFill>
                  <a:schemeClr val="tx2"/>
                </a:solidFill>
              </a:rPr>
              <a:t>i Polityki </a:t>
            </a:r>
            <a:r>
              <a:rPr lang="pl-PL" sz="2400" b="1" smtClean="0">
                <a:solidFill>
                  <a:schemeClr val="tx2"/>
                </a:solidFill>
              </a:rPr>
              <a:t>Społecznej</a:t>
            </a:r>
          </a:p>
          <a:p>
            <a:r>
              <a:rPr lang="pl-PL" sz="2400" b="1">
                <a:solidFill>
                  <a:schemeClr val="tx2"/>
                </a:solidFill>
              </a:rPr>
              <a:t>o</a:t>
            </a:r>
            <a:r>
              <a:rPr lang="pl-PL" sz="2400" b="1" smtClean="0">
                <a:solidFill>
                  <a:schemeClr val="tx2"/>
                </a:solidFill>
              </a:rPr>
              <a:t>raz Ministra Edukacji Narodowej.</a:t>
            </a:r>
            <a:endParaRPr lang="pl-PL" sz="2400" b="1">
              <a:solidFill>
                <a:schemeClr val="tx2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7659" y="1884762"/>
            <a:ext cx="6124781" cy="7025281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2800" b="1" kern="1200" dirty="0" smtClean="0">
                <a:solidFill>
                  <a:srgbClr val="1F497D"/>
                </a:solidFill>
              </a:rPr>
              <a:t>W ramach projektu organizujemy</a:t>
            </a:r>
          </a:p>
          <a:p>
            <a:pPr algn="l" defTabSz="1298194" rtl="0"/>
            <a:r>
              <a:rPr lang="pl-PL" sz="2800" b="1" kern="1200" dirty="0" smtClean="0">
                <a:solidFill>
                  <a:srgbClr val="4581C3"/>
                </a:solidFill>
              </a:rPr>
              <a:t>konkurs </a:t>
            </a:r>
            <a:r>
              <a:rPr lang="pl-PL" sz="2800" b="1" kern="1200" dirty="0" smtClean="0">
                <a:solidFill>
                  <a:srgbClr val="1F497D"/>
                </a:solidFill>
              </a:rPr>
              <a:t>z atrakcyjnymi nagrodami.</a:t>
            </a:r>
          </a:p>
          <a:p>
            <a:pPr algn="l" defTabSz="1298194" rtl="0"/>
            <a:endParaRPr lang="pl-PL" sz="2800" b="1" kern="1200" dirty="0" smtClean="0">
              <a:solidFill>
                <a:srgbClr val="1F497D"/>
              </a:solidFill>
            </a:endParaRPr>
          </a:p>
          <a:p>
            <a:pPr algn="l" defTabSz="1298194" rtl="0"/>
            <a:r>
              <a:rPr lang="pl-PL" sz="2800" kern="1200" dirty="0" smtClean="0">
                <a:solidFill>
                  <a:srgbClr val="1F497D"/>
                </a:solidFill>
              </a:rPr>
              <a:t>Uczestnicy przygotowują pracę konkursową, w jednej z trzech </a:t>
            </a:r>
          </a:p>
          <a:p>
            <a:pPr algn="l" defTabSz="1298194" rtl="0"/>
            <a:r>
              <a:rPr lang="pl-PL" sz="2800" kern="1200" dirty="0" smtClean="0">
                <a:solidFill>
                  <a:srgbClr val="1F497D"/>
                </a:solidFill>
              </a:rPr>
              <a:t>kategorii:</a:t>
            </a:r>
          </a:p>
          <a:p>
            <a:pPr algn="l" defTabSz="1298194" rtl="0"/>
            <a:endParaRPr lang="pl-PL" sz="2800" b="1" kern="1200" dirty="0" smtClean="0">
              <a:solidFill>
                <a:srgbClr val="1F497D"/>
              </a:solidFill>
            </a:endParaRPr>
          </a:p>
          <a:p>
            <a:pPr algn="l" defTabSz="1298194" rtl="0"/>
            <a:endParaRPr lang="pl-PL" sz="2800" b="1" kern="1200" dirty="0" smtClean="0">
              <a:solidFill>
                <a:srgbClr val="1F497D"/>
              </a:solidFill>
            </a:endParaRPr>
          </a:p>
          <a:p>
            <a:pPr algn="l" defTabSz="1298194" rtl="0"/>
            <a:endParaRPr lang="pl-PL" sz="2800" b="1" kern="1200" dirty="0">
              <a:solidFill>
                <a:srgbClr val="1F497D"/>
              </a:solidFill>
            </a:endParaRPr>
          </a:p>
          <a:p>
            <a:pPr algn="l" defTabSz="1298194" rtl="0"/>
            <a:r>
              <a:rPr lang="pl-PL" sz="2800" b="1" kern="1200" dirty="0" smtClean="0">
                <a:solidFill>
                  <a:srgbClr val="1F497D"/>
                </a:solidFill>
              </a:rPr>
              <a:t> </a:t>
            </a:r>
          </a:p>
          <a:p>
            <a:pPr algn="l" defTabSz="1298194" rtl="0"/>
            <a:r>
              <a:rPr lang="pl-PL" sz="2800" kern="1200" dirty="0" smtClean="0">
                <a:solidFill>
                  <a:srgbClr val="1F497D"/>
                </a:solidFill>
              </a:rPr>
              <a:t>która wyjaśnia – dlaczego ubezpieczenia społeczne są ważne?</a:t>
            </a:r>
          </a:p>
          <a:p>
            <a:pPr algn="l" defTabSz="1298194" rtl="0"/>
            <a:endParaRPr lang="pl-PL" sz="2800" b="1" kern="1200" dirty="0">
              <a:solidFill>
                <a:srgbClr val="1F497D"/>
              </a:solidFill>
            </a:endParaRPr>
          </a:p>
          <a:p>
            <a:pPr algn="l" defTabSz="1298194" rtl="0"/>
            <a:r>
              <a:rPr lang="pl-PL" sz="2800" b="1" kern="1200" dirty="0" smtClean="0">
                <a:solidFill>
                  <a:srgbClr val="1F497D"/>
                </a:solidFill>
              </a:rPr>
              <a:t>Prace można przysyłać do komisji wojewódzkich wskazanych w regulaminie „Projektu z </a:t>
            </a:r>
            <a:r>
              <a:rPr lang="pl-PL" sz="2800" b="1" kern="1200" dirty="0" smtClean="0">
                <a:solidFill>
                  <a:srgbClr val="1F497D"/>
                </a:solidFill>
              </a:rPr>
              <a:t>ZUS”.</a:t>
            </a:r>
            <a:endParaRPr lang="pl-PL" sz="2800" b="1" kern="1200" dirty="0">
              <a:solidFill>
                <a:srgbClr val="1F497D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rgbClr val="45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043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 dirty="0" smtClean="0">
                <a:solidFill>
                  <a:schemeClr val="bg1"/>
                </a:solidFill>
              </a:rPr>
              <a:t>Konkurs Projekt z </a:t>
            </a:r>
            <a:r>
              <a:rPr lang="pl-PL" b="1" kern="1200" dirty="0" smtClean="0">
                <a:solidFill>
                  <a:schemeClr val="bg1"/>
                </a:solidFill>
              </a:rPr>
              <a:t>ZUS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82777" y="4731695"/>
            <a:ext cx="5719623" cy="1331414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 smtClean="0">
                <a:solidFill>
                  <a:srgbClr val="1F497D"/>
                </a:solidFill>
              </a:rPr>
              <a:t>Plakat,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 smtClean="0">
                <a:solidFill>
                  <a:srgbClr val="1F497D"/>
                </a:solidFill>
              </a:rPr>
              <a:t>Komiks,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kern="1200" smtClean="0">
                <a:solidFill>
                  <a:srgbClr val="1F497D"/>
                </a:solidFill>
              </a:rPr>
              <a:t>Film,</a:t>
            </a:r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046" y="5467131"/>
            <a:ext cx="4442791" cy="331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7562046" y="1825021"/>
            <a:ext cx="5188588" cy="3539357"/>
            <a:chOff x="7074452" y="1013912"/>
            <a:chExt cx="5188588" cy="3539357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4452" y="1013912"/>
              <a:ext cx="4444562" cy="31054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pole tekstowe 16"/>
            <p:cNvSpPr txBox="1"/>
            <p:nvPr/>
          </p:nvSpPr>
          <p:spPr>
            <a:xfrm>
              <a:off x="7083020" y="4222122"/>
              <a:ext cx="5180020" cy="331147"/>
            </a:xfrm>
            <a:prstGeom prst="rect">
              <a:avLst/>
            </a:prstGeom>
            <a:noFill/>
          </p:spPr>
          <p:txBody>
            <a:bodyPr wrap="square" lIns="129823" tIns="64912" rIns="129823" bIns="64912" rtlCol="0">
              <a:spAutoFit/>
            </a:bodyPr>
            <a:lstStyle/>
            <a:p>
              <a:pPr algn="l" defTabSz="1298260" rtl="0"/>
              <a:r>
                <a:rPr lang="pl-PL" sz="1300" kern="1200" dirty="0">
                  <a:solidFill>
                    <a:srgbClr val="1F497D"/>
                  </a:solidFill>
                </a:rPr>
                <a:t>Klara </a:t>
              </a:r>
              <a:r>
                <a:rPr lang="pl-PL" sz="1300" kern="1200" dirty="0" smtClean="0">
                  <a:solidFill>
                    <a:srgbClr val="1F497D"/>
                  </a:solidFill>
                </a:rPr>
                <a:t>Kucharska</a:t>
              </a:r>
              <a:r>
                <a:rPr lang="pl-PL" sz="1300" kern="1200" smtClean="0">
                  <a:solidFill>
                    <a:srgbClr val="1F497D"/>
                  </a:solidFill>
                </a:rPr>
                <a:t>, SP </a:t>
              </a:r>
              <a:r>
                <a:rPr lang="pl-PL" sz="1300" kern="1200" dirty="0" smtClean="0">
                  <a:solidFill>
                    <a:srgbClr val="1F497D"/>
                  </a:solidFill>
                </a:rPr>
                <a:t>nr </a:t>
              </a:r>
              <a:r>
                <a:rPr lang="pl-PL" sz="1300" kern="1200" dirty="0">
                  <a:solidFill>
                    <a:srgbClr val="1F497D"/>
                  </a:solidFill>
                </a:rPr>
                <a:t>2 im. Gabriela </a:t>
              </a:r>
              <a:r>
                <a:rPr lang="pl-PL" sz="1300" kern="1200">
                  <a:solidFill>
                    <a:srgbClr val="1F497D"/>
                  </a:solidFill>
                </a:rPr>
                <a:t>Narutowicza </a:t>
              </a:r>
              <a:r>
                <a:rPr lang="pl-PL" sz="1300" kern="1200" smtClean="0">
                  <a:solidFill>
                    <a:srgbClr val="1F497D"/>
                  </a:solidFill>
                </a:rPr>
                <a:t>w </a:t>
              </a:r>
              <a:r>
                <a:rPr lang="pl-PL" sz="1300" kern="1200" dirty="0">
                  <a:solidFill>
                    <a:srgbClr val="1F497D"/>
                  </a:solidFill>
                </a:rPr>
                <a:t>Siedlcach</a:t>
              </a:r>
            </a:p>
          </p:txBody>
        </p:sp>
      </p:grpSp>
      <p:sp>
        <p:nvSpPr>
          <p:cNvPr id="18" name="pole tekstowe 17"/>
          <p:cNvSpPr txBox="1"/>
          <p:nvPr/>
        </p:nvSpPr>
        <p:spPr>
          <a:xfrm>
            <a:off x="7562046" y="8882103"/>
            <a:ext cx="4968552" cy="531201"/>
          </a:xfrm>
          <a:prstGeom prst="rect">
            <a:avLst/>
          </a:prstGeom>
          <a:noFill/>
        </p:spPr>
        <p:txBody>
          <a:bodyPr wrap="square" lIns="129823" tIns="64912" rIns="129823" bIns="64912" rtlCol="0">
            <a:spAutoFit/>
          </a:bodyPr>
          <a:lstStyle/>
          <a:p>
            <a:pPr algn="l" defTabSz="1298260" rtl="0"/>
            <a:r>
              <a:rPr lang="pl-PL" sz="1300" kern="1200" dirty="0" err="1">
                <a:solidFill>
                  <a:srgbClr val="1F497D"/>
                </a:solidFill>
              </a:rPr>
              <a:t>Mariia</a:t>
            </a:r>
            <a:r>
              <a:rPr lang="pl-PL" sz="1300" kern="1200" dirty="0">
                <a:solidFill>
                  <a:srgbClr val="1F497D"/>
                </a:solidFill>
              </a:rPr>
              <a:t> </a:t>
            </a:r>
            <a:r>
              <a:rPr lang="pl-PL" sz="1300" kern="1200" dirty="0" err="1">
                <a:solidFill>
                  <a:srgbClr val="1F497D"/>
                </a:solidFill>
              </a:rPr>
              <a:t>Ladyka</a:t>
            </a:r>
            <a:r>
              <a:rPr lang="pl-PL" sz="1300" kern="1200" dirty="0">
                <a:solidFill>
                  <a:srgbClr val="1F497D"/>
                </a:solidFill>
              </a:rPr>
              <a:t>, Amelia </a:t>
            </a:r>
            <a:r>
              <a:rPr lang="pl-PL" sz="1300" kern="1200" dirty="0" smtClean="0">
                <a:solidFill>
                  <a:srgbClr val="1F497D"/>
                </a:solidFill>
              </a:rPr>
              <a:t>Kiełb Zespół </a:t>
            </a:r>
            <a:r>
              <a:rPr lang="pl-PL" sz="1300" kern="1200" dirty="0">
                <a:solidFill>
                  <a:srgbClr val="1F497D"/>
                </a:solidFill>
              </a:rPr>
              <a:t>Edukacyjny nr 7 </a:t>
            </a:r>
            <a:endParaRPr lang="pl-PL" sz="1300" kern="1200" dirty="0" smtClean="0">
              <a:solidFill>
                <a:srgbClr val="1F497D"/>
              </a:solidFill>
            </a:endParaRPr>
          </a:p>
          <a:p>
            <a:pPr algn="l" defTabSz="1298260" rtl="0"/>
            <a:r>
              <a:rPr lang="pl-PL" sz="1300" kern="1200" dirty="0" smtClean="0">
                <a:solidFill>
                  <a:srgbClr val="1F497D"/>
                </a:solidFill>
              </a:rPr>
              <a:t>Szkoła </a:t>
            </a:r>
            <a:r>
              <a:rPr lang="pl-PL" sz="1300" kern="1200" dirty="0">
                <a:solidFill>
                  <a:srgbClr val="1F497D"/>
                </a:solidFill>
              </a:rPr>
              <a:t>Podstawowa nr 27 w Zielonej Górze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7274" y="7958198"/>
            <a:ext cx="7439901" cy="1239081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8459" rtl="0"/>
            <a:r>
              <a:rPr lang="pl-PL" sz="2400" b="1" kern="1200">
                <a:solidFill>
                  <a:srgbClr val="1F497D"/>
                </a:solidFill>
              </a:rPr>
              <a:t>Z roku na rok projekt cieszy się </a:t>
            </a:r>
            <a:r>
              <a:rPr lang="pl-PL" sz="2400" b="1" kern="1200" smtClean="0">
                <a:solidFill>
                  <a:srgbClr val="1F497D"/>
                </a:solidFill>
              </a:rPr>
              <a:t>coraz </a:t>
            </a:r>
            <a:r>
              <a:rPr lang="pl-PL" sz="2400" b="1" kern="1200">
                <a:solidFill>
                  <a:srgbClr val="1F497D"/>
                </a:solidFill>
              </a:rPr>
              <a:t>większą popularnością. </a:t>
            </a:r>
            <a:r>
              <a:rPr lang="pl-PL" sz="2400" b="1" kern="1200" smtClean="0">
                <a:solidFill>
                  <a:srgbClr val="1F497D"/>
                </a:solidFill>
              </a:rPr>
              <a:t>Do </a:t>
            </a:r>
            <a:r>
              <a:rPr lang="pl-PL" sz="2400" b="1" kern="1200">
                <a:solidFill>
                  <a:srgbClr val="1F497D"/>
                </a:solidFill>
              </a:rPr>
              <a:t>tej pory wzięło w nim udział </a:t>
            </a:r>
            <a:endParaRPr lang="pl-PL" sz="2400" b="1" kern="1200" smtClean="0">
              <a:solidFill>
                <a:srgbClr val="1F497D"/>
              </a:solidFill>
            </a:endParaRPr>
          </a:p>
          <a:p>
            <a:pPr algn="l" defTabSz="1298459" rtl="0"/>
            <a:r>
              <a:rPr lang="pl-PL" sz="2400" b="1" kern="1200" smtClean="0">
                <a:solidFill>
                  <a:srgbClr val="1F497D"/>
                </a:solidFill>
              </a:rPr>
              <a:t>ponad </a:t>
            </a:r>
            <a:r>
              <a:rPr lang="pl-PL" sz="2400" b="1" kern="1200" smtClean="0">
                <a:solidFill>
                  <a:srgbClr val="12993E"/>
                </a:solidFill>
              </a:rPr>
              <a:t>727 </a:t>
            </a:r>
            <a:r>
              <a:rPr lang="pl-PL" sz="2400" b="1" kern="1200">
                <a:solidFill>
                  <a:srgbClr val="12993E"/>
                </a:solidFill>
              </a:rPr>
              <a:t>tys. uczniów </a:t>
            </a:r>
            <a:r>
              <a:rPr lang="pl-PL" sz="2400" b="1" kern="1200" smtClean="0">
                <a:solidFill>
                  <a:srgbClr val="1F497D"/>
                </a:solidFill>
              </a:rPr>
              <a:t>z </a:t>
            </a:r>
            <a:r>
              <a:rPr lang="pl-PL" sz="2400" b="1" kern="1200">
                <a:solidFill>
                  <a:srgbClr val="1F497D"/>
                </a:solidFill>
              </a:rPr>
              <a:t>ponad </a:t>
            </a:r>
            <a:r>
              <a:rPr lang="pl-PL" sz="2400" b="1" kern="1200">
                <a:solidFill>
                  <a:srgbClr val="12993E"/>
                </a:solidFill>
              </a:rPr>
              <a:t>1700 szkół</a:t>
            </a:r>
            <a:r>
              <a:rPr lang="pl-PL" sz="2400" b="1" kern="1200">
                <a:solidFill>
                  <a:srgbClr val="0C416C"/>
                </a:solidFill>
              </a:rPr>
              <a:t>!</a:t>
            </a:r>
            <a:endParaRPr lang="pl-PL" sz="2400" b="1" kern="1200" dirty="0">
              <a:solidFill>
                <a:srgbClr val="0C416C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10434" y="3019607"/>
            <a:ext cx="7016102" cy="1731524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 smtClean="0">
                <a:solidFill>
                  <a:srgbClr val="1F497D"/>
                </a:solidFill>
              </a:rPr>
              <a:t>Lekcja 1. </a:t>
            </a:r>
            <a:r>
              <a:rPr lang="pl-PL" sz="2600" kern="1200" smtClean="0">
                <a:solidFill>
                  <a:srgbClr val="1F497D"/>
                </a:solidFill>
              </a:rPr>
              <a:t>Świadomy zawsze ubezpieczony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 smtClean="0">
                <a:solidFill>
                  <a:srgbClr val="1F497D"/>
                </a:solidFill>
              </a:rPr>
              <a:t>Lekcja 2. </a:t>
            </a:r>
            <a:r>
              <a:rPr lang="pl-PL" sz="2600" kern="1200" smtClean="0">
                <a:solidFill>
                  <a:srgbClr val="1F497D"/>
                </a:solidFill>
              </a:rPr>
              <a:t>Co Ci się należy kiedy płacisz składki?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 smtClean="0">
                <a:solidFill>
                  <a:srgbClr val="1F497D"/>
                </a:solidFill>
              </a:rPr>
              <a:t>Lekcja 3. </a:t>
            </a:r>
            <a:r>
              <a:rPr lang="pl-PL" sz="2600" kern="1200" smtClean="0">
                <a:solidFill>
                  <a:srgbClr val="1F497D"/>
                </a:solidFill>
              </a:rPr>
              <a:t>Renty i emerytury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 smtClean="0">
                <a:solidFill>
                  <a:srgbClr val="1F497D"/>
                </a:solidFill>
              </a:rPr>
              <a:t>Lekcja 4. </a:t>
            </a:r>
            <a:r>
              <a:rPr lang="pl-PL" sz="2600" kern="1200" smtClean="0">
                <a:solidFill>
                  <a:srgbClr val="1F497D"/>
                </a:solidFill>
              </a:rPr>
              <a:t>E-ZUS, czyli firma pod ręką</a:t>
            </a:r>
            <a:endParaRPr lang="pl-PL" sz="2600" kern="1200">
              <a:solidFill>
                <a:srgbClr val="1F497D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rgbClr val="1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043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>
                <a:solidFill>
                  <a:schemeClr val="bg1"/>
                </a:solidFill>
              </a:rPr>
              <a:t>Edukacja </a:t>
            </a:r>
            <a:r>
              <a:rPr lang="pl-PL" b="1" kern="1200" smtClean="0">
                <a:solidFill>
                  <a:schemeClr val="bg1"/>
                </a:solidFill>
              </a:rPr>
              <a:t>w szkołach ponadpodstawowych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pic>
        <p:nvPicPr>
          <p:cNvPr id="8" name="Picture 2" descr="\\zasob\Wspolny\DOK\WKS\00.LOGOTYPY\Lekcje_z_ZUS_2023\Lekcje z Z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36" y="7037648"/>
            <a:ext cx="4048652" cy="21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aśnienie prostokątne zaokrąglone 12"/>
          <p:cNvSpPr/>
          <p:nvPr/>
        </p:nvSpPr>
        <p:spPr>
          <a:xfrm>
            <a:off x="7726536" y="2500536"/>
            <a:ext cx="4248472" cy="3816424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29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7881606" y="3235209"/>
            <a:ext cx="3938332" cy="2347077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r>
              <a:rPr lang="pl-PL" sz="2400" b="1" smtClean="0">
                <a:solidFill>
                  <a:srgbClr val="189C3D"/>
                </a:solidFill>
              </a:rPr>
              <a:t>Projekt jest objęty </a:t>
            </a:r>
          </a:p>
          <a:p>
            <a:r>
              <a:rPr lang="pl-PL" sz="2400" b="1" smtClean="0">
                <a:solidFill>
                  <a:srgbClr val="189C3D"/>
                </a:solidFill>
              </a:rPr>
              <a:t>honorowym </a:t>
            </a:r>
            <a:r>
              <a:rPr lang="pl-PL" sz="2400" b="1">
                <a:solidFill>
                  <a:srgbClr val="189C3D"/>
                </a:solidFill>
              </a:rPr>
              <a:t>patronatem </a:t>
            </a:r>
            <a:endParaRPr lang="pl-PL" sz="2400" b="1" smtClean="0">
              <a:solidFill>
                <a:srgbClr val="189C3D"/>
              </a:solidFill>
            </a:endParaRPr>
          </a:p>
          <a:p>
            <a:r>
              <a:rPr lang="pl-PL" sz="2400" b="1" smtClean="0">
                <a:solidFill>
                  <a:srgbClr val="189C3D"/>
                </a:solidFill>
              </a:rPr>
              <a:t>Ministra </a:t>
            </a:r>
            <a:r>
              <a:rPr lang="pl-PL" sz="2400" b="1">
                <a:solidFill>
                  <a:srgbClr val="189C3D"/>
                </a:solidFill>
              </a:rPr>
              <a:t>Rodziny, </a:t>
            </a:r>
            <a:endParaRPr lang="pl-PL" sz="2400" b="1" smtClean="0">
              <a:solidFill>
                <a:srgbClr val="189C3D"/>
              </a:solidFill>
            </a:endParaRPr>
          </a:p>
          <a:p>
            <a:r>
              <a:rPr lang="pl-PL" sz="2400" b="1" smtClean="0">
                <a:solidFill>
                  <a:srgbClr val="189C3D"/>
                </a:solidFill>
              </a:rPr>
              <a:t>Pracy </a:t>
            </a:r>
            <a:r>
              <a:rPr lang="pl-PL" sz="2400" b="1">
                <a:solidFill>
                  <a:srgbClr val="189C3D"/>
                </a:solidFill>
              </a:rPr>
              <a:t>i Polityki </a:t>
            </a:r>
            <a:r>
              <a:rPr lang="pl-PL" sz="2400" b="1" smtClean="0">
                <a:solidFill>
                  <a:srgbClr val="189C3D"/>
                </a:solidFill>
              </a:rPr>
              <a:t>Społecznej</a:t>
            </a:r>
          </a:p>
          <a:p>
            <a:r>
              <a:rPr lang="pl-PL" sz="2400" b="1">
                <a:solidFill>
                  <a:srgbClr val="189C3D"/>
                </a:solidFill>
              </a:rPr>
              <a:t>o</a:t>
            </a:r>
            <a:r>
              <a:rPr lang="pl-PL" sz="2400" b="1" smtClean="0">
                <a:solidFill>
                  <a:srgbClr val="189C3D"/>
                </a:solidFill>
              </a:rPr>
              <a:t>raz Ministra Edukacji Narodowej.</a:t>
            </a:r>
            <a:endParaRPr lang="pl-PL" sz="2400" b="1">
              <a:solidFill>
                <a:srgbClr val="189C3D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7274" y="1915470"/>
            <a:ext cx="6502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1298725" rtl="0"/>
            <a:r>
              <a:rPr lang="pl-PL" sz="2800" b="1" kern="1200">
                <a:solidFill>
                  <a:srgbClr val="1F497D"/>
                </a:solidFill>
              </a:rPr>
              <a:t>Lekcje z ZUS to projekt </a:t>
            </a:r>
            <a:r>
              <a:rPr lang="pl-PL" sz="2800" b="1" kern="1200" smtClean="0">
                <a:solidFill>
                  <a:srgbClr val="1F497D"/>
                </a:solidFill>
              </a:rPr>
              <a:t>edukacyjny</a:t>
            </a:r>
            <a:r>
              <a:rPr lang="pl-PL" sz="2800" b="1" kern="1200">
                <a:solidFill>
                  <a:srgbClr val="1F497D"/>
                </a:solidFill>
              </a:rPr>
              <a:t>, </a:t>
            </a:r>
            <a:r>
              <a:rPr lang="pl-PL" sz="2800" b="1" kern="1200" smtClean="0">
                <a:solidFill>
                  <a:srgbClr val="1F497D"/>
                </a:solidFill>
              </a:rPr>
              <a:t/>
            </a:r>
            <a:br>
              <a:rPr lang="pl-PL" sz="2800" b="1" kern="1200" smtClean="0">
                <a:solidFill>
                  <a:srgbClr val="1F497D"/>
                </a:solidFill>
              </a:rPr>
            </a:br>
            <a:r>
              <a:rPr lang="pl-PL" sz="2800" b="1" kern="1200" smtClean="0">
                <a:solidFill>
                  <a:srgbClr val="1F497D"/>
                </a:solidFill>
              </a:rPr>
              <a:t>który </a:t>
            </a:r>
            <a:r>
              <a:rPr lang="pl-PL" sz="2800" b="1" kern="1200">
                <a:solidFill>
                  <a:srgbClr val="1F497D"/>
                </a:solidFill>
              </a:rPr>
              <a:t>składa </a:t>
            </a:r>
            <a:r>
              <a:rPr lang="pl-PL" sz="2800" b="1" kern="1200" smtClean="0">
                <a:solidFill>
                  <a:srgbClr val="1F497D"/>
                </a:solidFill>
              </a:rPr>
              <a:t>się </a:t>
            </a:r>
            <a:r>
              <a:rPr lang="pl-PL" sz="2800" b="1" kern="1200">
                <a:solidFill>
                  <a:srgbClr val="1F497D"/>
                </a:solidFill>
              </a:rPr>
              <a:t>z </a:t>
            </a:r>
            <a:r>
              <a:rPr lang="pl-PL" sz="2800" b="1" kern="1200">
                <a:solidFill>
                  <a:srgbClr val="12993E"/>
                </a:solidFill>
              </a:rPr>
              <a:t>4 lekcji</a:t>
            </a:r>
            <a:r>
              <a:rPr lang="pl-PL" sz="2800" b="1" kern="1200">
                <a:solidFill>
                  <a:srgbClr val="1F497D"/>
                </a:solidFill>
              </a:rPr>
              <a:t>:</a:t>
            </a:r>
            <a:endParaRPr lang="pl-PL" sz="2800" b="1" kern="1200" dirty="0">
              <a:solidFill>
                <a:srgbClr val="1F497D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6" y="4939616"/>
            <a:ext cx="3296573" cy="28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ject 6"/>
          <p:cNvPicPr/>
          <p:nvPr/>
        </p:nvPicPr>
        <p:blipFill rotWithShape="1">
          <a:blip r:embed="rId4" cstate="print"/>
          <a:srcRect b="77932"/>
          <a:stretch/>
        </p:blipFill>
        <p:spPr>
          <a:xfrm rot="16820108" flipH="1">
            <a:off x="4250034" y="5128785"/>
            <a:ext cx="1535980" cy="92098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07274" y="4372744"/>
            <a:ext cx="8600278" cy="4132181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 smtClean="0">
                <a:solidFill>
                  <a:srgbClr val="1F497D"/>
                </a:solidFill>
              </a:rPr>
              <a:t>ciekawostki </a:t>
            </a:r>
            <a:r>
              <a:rPr lang="pl-PL" sz="2600" kern="1200">
                <a:solidFill>
                  <a:srgbClr val="1F497D"/>
                </a:solidFill>
              </a:rPr>
              <a:t>na temat ubezpieczeń </a:t>
            </a:r>
          </a:p>
          <a:p>
            <a:pPr indent="441325" algn="l" defTabSz="1298194" rtl="0"/>
            <a:r>
              <a:rPr lang="pl-PL" sz="2600" kern="1200" smtClean="0">
                <a:solidFill>
                  <a:srgbClr val="1F497D"/>
                </a:solidFill>
              </a:rPr>
              <a:t>społecznych </a:t>
            </a:r>
            <a:r>
              <a:rPr lang="pl-PL" sz="2600" kern="1200">
                <a:solidFill>
                  <a:srgbClr val="1F497D"/>
                </a:solidFill>
              </a:rPr>
              <a:t>i </a:t>
            </a:r>
            <a:r>
              <a:rPr lang="pl-PL" sz="2600" kern="1200" smtClean="0">
                <a:solidFill>
                  <a:srgbClr val="1F497D"/>
                </a:solidFill>
              </a:rPr>
              <a:t>ZUS,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>
                <a:solidFill>
                  <a:srgbClr val="1F497D"/>
                </a:solidFill>
              </a:rPr>
              <a:t>relacje</a:t>
            </a:r>
            <a:r>
              <a:rPr lang="pl-PL" sz="2600" kern="1200">
                <a:solidFill>
                  <a:srgbClr val="1F497D"/>
                </a:solidFill>
              </a:rPr>
              <a:t> z wydarzeń edukacyjnych, </a:t>
            </a:r>
            <a:endParaRPr lang="pl-PL" sz="2600" kern="1200" smtClean="0">
              <a:solidFill>
                <a:srgbClr val="1F497D"/>
              </a:solidFill>
            </a:endParaRPr>
          </a:p>
          <a:p>
            <a:pPr indent="441325" algn="l" defTabSz="1298194" rtl="0"/>
            <a:r>
              <a:rPr lang="pl-PL" sz="2600" kern="1200" smtClean="0">
                <a:solidFill>
                  <a:srgbClr val="1F497D"/>
                </a:solidFill>
              </a:rPr>
              <a:t>które </a:t>
            </a:r>
            <a:r>
              <a:rPr lang="pl-PL" sz="2600" kern="1200">
                <a:solidFill>
                  <a:srgbClr val="1F497D"/>
                </a:solidFill>
              </a:rPr>
              <a:t>organizuje </a:t>
            </a:r>
            <a:r>
              <a:rPr lang="pl-PL" sz="2600" kern="1200" smtClean="0">
                <a:solidFill>
                  <a:srgbClr val="1F497D"/>
                </a:solidFill>
              </a:rPr>
              <a:t>ZUS,</a:t>
            </a:r>
            <a:endParaRPr lang="pl-PL" sz="2600" kern="1200">
              <a:solidFill>
                <a:srgbClr val="1F497D"/>
              </a:solidFill>
            </a:endParaRP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>
                <a:solidFill>
                  <a:srgbClr val="1F497D"/>
                </a:solidFill>
              </a:rPr>
              <a:t>fakty i mity</a:t>
            </a:r>
            <a:r>
              <a:rPr lang="pl-PL" sz="2600" kern="1200">
                <a:solidFill>
                  <a:srgbClr val="1F497D"/>
                </a:solidFill>
              </a:rPr>
              <a:t> o </a:t>
            </a:r>
            <a:r>
              <a:rPr lang="pl-PL" sz="2600" kern="1200" smtClean="0">
                <a:solidFill>
                  <a:srgbClr val="1F497D"/>
                </a:solidFill>
              </a:rPr>
              <a:t>ubezpieczeniach,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>
                <a:solidFill>
                  <a:srgbClr val="1F497D"/>
                </a:solidFill>
              </a:rPr>
              <a:t>infografiki i dane </a:t>
            </a:r>
            <a:r>
              <a:rPr lang="pl-PL" sz="2600" b="1" kern="1200" smtClean="0">
                <a:solidFill>
                  <a:srgbClr val="1F497D"/>
                </a:solidFill>
              </a:rPr>
              <a:t>liczbowe</a:t>
            </a:r>
            <a:r>
              <a:rPr lang="pl-PL" sz="2600" kern="1200" smtClean="0">
                <a:solidFill>
                  <a:srgbClr val="1F497D"/>
                </a:solidFill>
              </a:rPr>
              <a:t>,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r>
              <a:rPr lang="pl-PL" sz="2600" b="1" kern="1200" smtClean="0">
                <a:solidFill>
                  <a:srgbClr val="1F497D"/>
                </a:solidFill>
              </a:rPr>
              <a:t>animacje poradnikowe</a:t>
            </a:r>
            <a:r>
              <a:rPr lang="pl-PL" sz="2600" kern="1200" smtClean="0">
                <a:solidFill>
                  <a:srgbClr val="1F497D"/>
                </a:solidFill>
              </a:rPr>
              <a:t>.</a:t>
            </a:r>
          </a:p>
          <a:p>
            <a:pPr algn="l" defTabSz="1298194" rtl="0"/>
            <a:endParaRPr lang="pl-PL" sz="2600" kern="1200">
              <a:solidFill>
                <a:srgbClr val="1F497D"/>
              </a:solidFill>
            </a:endParaRPr>
          </a:p>
          <a:p>
            <a:pPr algn="l" defTabSz="1298194" rtl="0"/>
            <a:r>
              <a:rPr lang="pl-PL" sz="2600" kern="1200">
                <a:solidFill>
                  <a:srgbClr val="1F497D"/>
                </a:solidFill>
              </a:rPr>
              <a:t>Jesteśmy również na </a:t>
            </a:r>
            <a:r>
              <a:rPr lang="pl-PL" sz="2600" b="1" kern="1200">
                <a:solidFill>
                  <a:srgbClr val="1F497D"/>
                </a:solidFill>
              </a:rPr>
              <a:t>YouTube </a:t>
            </a:r>
            <a:r>
              <a:rPr lang="pl-PL" sz="2600" kern="1200">
                <a:solidFill>
                  <a:srgbClr val="1F497D"/>
                </a:solidFill>
              </a:rPr>
              <a:t>– </a:t>
            </a:r>
            <a:endParaRPr lang="pl-PL" sz="2600" kern="1200" smtClean="0">
              <a:solidFill>
                <a:srgbClr val="1F497D"/>
              </a:solidFill>
            </a:endParaRPr>
          </a:p>
          <a:p>
            <a:pPr algn="l" defTabSz="1298194" rtl="0"/>
            <a:r>
              <a:rPr lang="pl-PL" sz="2600" kern="1200" smtClean="0">
                <a:solidFill>
                  <a:srgbClr val="1F497D"/>
                </a:solidFill>
              </a:rPr>
              <a:t>na </a:t>
            </a:r>
            <a:r>
              <a:rPr lang="pl-PL" sz="2600" kern="1200">
                <a:solidFill>
                  <a:srgbClr val="1F497D"/>
                </a:solidFill>
              </a:rPr>
              <a:t>kanale Elektroniczny ZUS.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rgbClr val="1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043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>
                <a:solidFill>
                  <a:schemeClr val="bg1"/>
                </a:solidFill>
              </a:rPr>
              <a:t>Edukacja </a:t>
            </a:r>
            <a:r>
              <a:rPr lang="pl-PL" b="1" kern="1200" smtClean="0">
                <a:solidFill>
                  <a:schemeClr val="bg1"/>
                </a:solidFill>
              </a:rPr>
              <a:t>w szkołach ponadpodstawowych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7274" y="2024643"/>
            <a:ext cx="6502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1298725" rtl="0"/>
            <a:r>
              <a:rPr lang="pl-PL" sz="2800" b="1" kern="1200">
                <a:solidFill>
                  <a:srgbClr val="1F497D"/>
                </a:solidFill>
              </a:rPr>
              <a:t>Projekt ma swoją stronę na Facebooku. Zamieszczamy tam wiele ciekawych </a:t>
            </a:r>
            <a:r>
              <a:rPr lang="pl-PL" sz="2800" b="1" kern="1200" smtClean="0">
                <a:solidFill>
                  <a:srgbClr val="1F497D"/>
                </a:solidFill>
              </a:rPr>
              <a:t>treści </a:t>
            </a:r>
            <a:r>
              <a:rPr lang="pl-PL" sz="2800" b="1" kern="1200">
                <a:solidFill>
                  <a:srgbClr val="1F497D"/>
                </a:solidFill>
              </a:rPr>
              <a:t>merytorycznych, które tworzymy z myślą </a:t>
            </a:r>
            <a:r>
              <a:rPr lang="pl-PL" sz="2800" b="1" kern="1200" smtClean="0">
                <a:solidFill>
                  <a:srgbClr val="1F497D"/>
                </a:solidFill>
              </a:rPr>
              <a:t>uczniach.</a:t>
            </a:r>
            <a:endParaRPr lang="pl-PL" sz="2800" b="1" kern="1200" dirty="0">
              <a:solidFill>
                <a:srgbClr val="1F497D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5" b="12838"/>
          <a:stretch/>
        </p:blipFill>
        <p:spPr>
          <a:xfrm>
            <a:off x="5285780" y="4822864"/>
            <a:ext cx="7593589" cy="451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ject 6"/>
          <p:cNvPicPr/>
          <p:nvPr/>
        </p:nvPicPr>
        <p:blipFill rotWithShape="1">
          <a:blip r:embed="rId3" cstate="print"/>
          <a:srcRect l="4809" t="26313" r="-4809" b="51619"/>
          <a:stretch/>
        </p:blipFill>
        <p:spPr>
          <a:xfrm rot="12307512" flipH="1">
            <a:off x="7201322" y="2472093"/>
            <a:ext cx="1535980" cy="92098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2" y="3171915"/>
            <a:ext cx="3256610" cy="122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rgbClr val="0C416C"/>
          </a:solidFill>
          <a:ln>
            <a:solidFill>
              <a:srgbClr val="0C4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043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 dirty="0" smtClean="0">
                <a:solidFill>
                  <a:schemeClr val="bg1"/>
                </a:solidFill>
              </a:rPr>
              <a:t>Olimpiada </a:t>
            </a:r>
            <a:r>
              <a:rPr lang="pl-PL" b="1" kern="1200" dirty="0" smtClean="0">
                <a:solidFill>
                  <a:schemeClr val="bg1"/>
                </a:solidFill>
              </a:rPr>
              <a:t>ZUS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7274" y="1924472"/>
            <a:ext cx="65024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1298725" rtl="0"/>
            <a:r>
              <a:rPr lang="pl-PL" sz="2800" b="1" kern="1200" dirty="0">
                <a:solidFill>
                  <a:srgbClr val="1F497D"/>
                </a:solidFill>
              </a:rPr>
              <a:t>Po „Lekcjach z ZUS” zapraszamy do udziału w Olimpiadzie „Warto wiedzieć więcej </a:t>
            </a:r>
            <a:br>
              <a:rPr lang="pl-PL" sz="2800" b="1" kern="1200" dirty="0">
                <a:solidFill>
                  <a:srgbClr val="1F497D"/>
                </a:solidFill>
              </a:rPr>
            </a:br>
            <a:r>
              <a:rPr lang="pl-PL" sz="2800" b="1" kern="1200" dirty="0">
                <a:solidFill>
                  <a:srgbClr val="1F497D"/>
                </a:solidFill>
              </a:rPr>
              <a:t>o ubezpieczeniach społecznych”. </a:t>
            </a:r>
            <a:endParaRPr lang="pl-PL" sz="2800" b="1" kern="1200" dirty="0" smtClean="0">
              <a:solidFill>
                <a:srgbClr val="1F497D"/>
              </a:solidFill>
            </a:endParaRPr>
          </a:p>
          <a:p>
            <a:pPr algn="l" defTabSz="1298725" rtl="0"/>
            <a:endParaRPr lang="pl-PL" sz="2800" b="1" kern="1200" dirty="0">
              <a:solidFill>
                <a:srgbClr val="1F497D"/>
              </a:solidFill>
            </a:endParaRPr>
          </a:p>
          <a:p>
            <a:pPr algn="l" defTabSz="1298725" rtl="0"/>
            <a:r>
              <a:rPr lang="pl-PL" sz="2800" b="1" kern="1200" dirty="0">
                <a:solidFill>
                  <a:srgbClr val="1F497D"/>
                </a:solidFill>
              </a:rPr>
              <a:t>Od 2014 r. wzięło w niej udział </a:t>
            </a:r>
            <a:endParaRPr lang="pl-PL" sz="2800" b="1" kern="1200" dirty="0" smtClean="0">
              <a:solidFill>
                <a:srgbClr val="1F497D"/>
              </a:solidFill>
            </a:endParaRPr>
          </a:p>
          <a:p>
            <a:pPr algn="l" defTabSz="1298725" rtl="0"/>
            <a:r>
              <a:rPr lang="pl-PL" sz="2800" b="1" kern="1200" dirty="0" smtClean="0">
                <a:solidFill>
                  <a:srgbClr val="12993E"/>
                </a:solidFill>
              </a:rPr>
              <a:t>ponad </a:t>
            </a:r>
            <a:r>
              <a:rPr lang="pl-PL" sz="2800" b="1" kern="1200" dirty="0">
                <a:solidFill>
                  <a:srgbClr val="12993E"/>
                </a:solidFill>
              </a:rPr>
              <a:t>284 tys. </a:t>
            </a:r>
            <a:r>
              <a:rPr lang="pl-PL" sz="2800" b="1" kern="1200" dirty="0">
                <a:solidFill>
                  <a:srgbClr val="1F497D"/>
                </a:solidFill>
              </a:rPr>
              <a:t>uczniów. </a:t>
            </a:r>
            <a:endParaRPr lang="pl-PL" sz="2800" b="1" kern="1200" dirty="0" smtClean="0">
              <a:solidFill>
                <a:srgbClr val="1F497D"/>
              </a:solidFill>
            </a:endParaRPr>
          </a:p>
          <a:p>
            <a:pPr algn="l" defTabSz="1298725" rtl="0"/>
            <a:endParaRPr lang="pl-PL" sz="2800" b="1" kern="1200" dirty="0">
              <a:solidFill>
                <a:srgbClr val="1F497D"/>
              </a:solidFill>
            </a:endParaRPr>
          </a:p>
          <a:p>
            <a:pPr algn="l" defTabSz="1298725" rtl="0"/>
            <a:r>
              <a:rPr lang="pl-PL" sz="2800" kern="1200" dirty="0">
                <a:solidFill>
                  <a:srgbClr val="1F497D"/>
                </a:solidFill>
              </a:rPr>
              <a:t>Laureaci i finaliści są zwolnieni z części pisemnej egzaminu zawodowego w zawodach</a:t>
            </a:r>
            <a:r>
              <a:rPr lang="pl-PL" sz="2800" kern="1200" dirty="0" smtClean="0">
                <a:solidFill>
                  <a:srgbClr val="1F497D"/>
                </a:solidFill>
              </a:rPr>
              <a:t>:</a:t>
            </a:r>
          </a:p>
          <a:p>
            <a:pPr algn="l" defTabSz="1298725" rtl="0"/>
            <a:endParaRPr lang="pl-PL" sz="2800" kern="1200" dirty="0">
              <a:solidFill>
                <a:srgbClr val="1F497D"/>
              </a:solidFill>
            </a:endParaRPr>
          </a:p>
          <a:p>
            <a:pPr marL="457200" indent="-457200" algn="l" defTabSz="1298725" rtl="0">
              <a:buFont typeface="Calibri" panose="020F0502020204030204" pitchFamily="34" charset="0"/>
              <a:buChar char="→"/>
            </a:pPr>
            <a:r>
              <a:rPr lang="pl-PL" sz="2800" kern="1200" dirty="0">
                <a:solidFill>
                  <a:srgbClr val="1F497D"/>
                </a:solidFill>
              </a:rPr>
              <a:t>technik </a:t>
            </a:r>
            <a:r>
              <a:rPr lang="pl-PL" sz="2800" kern="1200" dirty="0" smtClean="0">
                <a:solidFill>
                  <a:srgbClr val="1F497D"/>
                </a:solidFill>
              </a:rPr>
              <a:t>ekonomista</a:t>
            </a:r>
          </a:p>
          <a:p>
            <a:pPr marL="457200" indent="-457200" algn="l" defTabSz="1298725" rtl="0">
              <a:buFont typeface="Calibri" panose="020F0502020204030204" pitchFamily="34" charset="0"/>
              <a:buChar char="→"/>
            </a:pPr>
            <a:r>
              <a:rPr lang="pl-PL" sz="2800" kern="1200" dirty="0" smtClean="0">
                <a:solidFill>
                  <a:srgbClr val="1F497D"/>
                </a:solidFill>
              </a:rPr>
              <a:t>technik </a:t>
            </a:r>
            <a:r>
              <a:rPr lang="pl-PL" sz="2800" kern="1200" dirty="0">
                <a:solidFill>
                  <a:srgbClr val="1F497D"/>
                </a:solidFill>
              </a:rPr>
              <a:t>rachunkowości </a:t>
            </a:r>
            <a:endParaRPr lang="pl-PL" sz="2800" kern="1200" dirty="0" smtClean="0">
              <a:solidFill>
                <a:srgbClr val="1F497D"/>
              </a:solidFill>
            </a:endParaRPr>
          </a:p>
          <a:p>
            <a:pPr algn="l" defTabSz="1298725" rtl="0"/>
            <a:endParaRPr lang="pl-PL" sz="2800" kern="1200" dirty="0">
              <a:solidFill>
                <a:srgbClr val="1F497D"/>
              </a:solidFill>
            </a:endParaRPr>
          </a:p>
          <a:p>
            <a:pPr algn="l" defTabSz="1298725" rtl="0"/>
            <a:r>
              <a:rPr lang="pl-PL" sz="2800" kern="1200" dirty="0" smtClean="0">
                <a:solidFill>
                  <a:srgbClr val="1F497D"/>
                </a:solidFill>
              </a:rPr>
              <a:t>(</a:t>
            </a:r>
            <a:r>
              <a:rPr lang="pl-PL" sz="2800" kern="1200" dirty="0">
                <a:solidFill>
                  <a:srgbClr val="1F497D"/>
                </a:solidFill>
              </a:rPr>
              <a:t>kwalifikacja EKA.04 i EKA.05).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7345" y="7199511"/>
            <a:ext cx="5045250" cy="18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aśnienie prostokątne zaokrąglone 12"/>
          <p:cNvSpPr/>
          <p:nvPr/>
        </p:nvSpPr>
        <p:spPr>
          <a:xfrm>
            <a:off x="7297345" y="1915470"/>
            <a:ext cx="5397743" cy="440149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C4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7589475" y="2388678"/>
            <a:ext cx="4813482" cy="3824405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r>
              <a:rPr lang="pl-PL" sz="2400" b="1">
                <a:solidFill>
                  <a:srgbClr val="12993E"/>
                </a:solidFill>
              </a:rPr>
              <a:t>Laureaci</a:t>
            </a:r>
            <a:r>
              <a:rPr lang="pl-PL" sz="2400" b="1">
                <a:solidFill>
                  <a:schemeClr val="tx2"/>
                </a:solidFill>
              </a:rPr>
              <a:t> (I, II i III miejsce) oraz </a:t>
            </a:r>
            <a:r>
              <a:rPr lang="pl-PL" sz="2400" b="1">
                <a:solidFill>
                  <a:srgbClr val="12993E"/>
                </a:solidFill>
              </a:rPr>
              <a:t>finaliści</a:t>
            </a:r>
            <a:r>
              <a:rPr lang="pl-PL" sz="2400" b="1">
                <a:solidFill>
                  <a:schemeClr val="tx2"/>
                </a:solidFill>
              </a:rPr>
              <a:t> Olimpiady </a:t>
            </a:r>
            <a:r>
              <a:rPr lang="pl-PL" sz="2400" b="1" smtClean="0">
                <a:solidFill>
                  <a:schemeClr val="tx2"/>
                </a:solidFill>
              </a:rPr>
              <a:t>otrzymują atrakcyjne nagrody rzeczowe. </a:t>
            </a:r>
          </a:p>
          <a:p>
            <a:r>
              <a:rPr lang="pl-PL" sz="2400" b="1" smtClean="0">
                <a:solidFill>
                  <a:schemeClr val="tx2"/>
                </a:solidFill>
              </a:rPr>
              <a:t>To również szansa na zdobycie indekstów od uczelni, </a:t>
            </a:r>
            <a:r>
              <a:rPr lang="pl-PL" sz="2400" b="1">
                <a:solidFill>
                  <a:schemeClr val="tx2"/>
                </a:solidFill>
              </a:rPr>
              <a:t>które z nami </a:t>
            </a:r>
            <a:r>
              <a:rPr lang="pl-PL" sz="2400" b="1" smtClean="0">
                <a:solidFill>
                  <a:schemeClr val="tx2"/>
                </a:solidFill>
              </a:rPr>
              <a:t>współpracują – na kierunki związane z tematyką ubezpieczeń społecznych. Nagrody otrzymują również szkoły zwycięzców </a:t>
            </a:r>
            <a:r>
              <a:rPr lang="pl-PL" sz="2400" b="1">
                <a:solidFill>
                  <a:schemeClr val="tx2"/>
                </a:solidFill>
              </a:rPr>
              <a:t>oraz </a:t>
            </a:r>
            <a:r>
              <a:rPr lang="pl-PL" sz="2400" b="1" smtClean="0">
                <a:solidFill>
                  <a:schemeClr val="tx2"/>
                </a:solidFill>
              </a:rPr>
              <a:t>ich nauczyciele prowadzący.</a:t>
            </a:r>
            <a:endParaRPr lang="pl-PL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6402" y="1840001"/>
            <a:ext cx="6079998" cy="992860"/>
          </a:xfrm>
          <a:prstGeom prst="rect">
            <a:avLst/>
          </a:prstGeom>
          <a:noFill/>
        </p:spPr>
        <p:txBody>
          <a:bodyPr wrap="square" lIns="129817" tIns="64909" rIns="129817" bIns="64909">
            <a:spAutoFit/>
          </a:bodyPr>
          <a:lstStyle/>
          <a:p>
            <a:pPr algn="l" defTabSz="1299858" rtl="0"/>
            <a:r>
              <a:rPr lang="pl-PL" sz="2800" b="1" kern="1200">
                <a:solidFill>
                  <a:srgbClr val="1F497D"/>
                </a:solidFill>
              </a:rPr>
              <a:t>Zakład Ubezpieczeń Społecznych współpracuje z ponad </a:t>
            </a:r>
            <a:r>
              <a:rPr lang="pl-PL" sz="2800" b="1" kern="1200" smtClean="0">
                <a:solidFill>
                  <a:srgbClr val="94368C"/>
                </a:solidFill>
              </a:rPr>
              <a:t>100 uczelniami</a:t>
            </a:r>
            <a:r>
              <a:rPr lang="pl-PL" sz="2800" b="1" kern="1200">
                <a:solidFill>
                  <a:srgbClr val="0C416C"/>
                </a:solidFill>
              </a:rPr>
              <a:t>.</a:t>
            </a:r>
            <a:r>
              <a:rPr lang="pl-PL" sz="2800" b="1" kern="1200">
                <a:solidFill>
                  <a:srgbClr val="FF0000"/>
                </a:solidFill>
              </a:rPr>
              <a:t> </a:t>
            </a:r>
            <a:endParaRPr lang="pl-PL" sz="2800" kern="12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76402" y="3180439"/>
            <a:ext cx="8850334" cy="5301732"/>
          </a:xfrm>
          <a:prstGeom prst="rect">
            <a:avLst/>
          </a:prstGeom>
        </p:spPr>
        <p:txBody>
          <a:bodyPr wrap="square" lIns="129817" tIns="64909" rIns="129817" bIns="64909">
            <a:spAutoFit/>
          </a:bodyPr>
          <a:lstStyle/>
          <a:p>
            <a:pPr algn="l" defTabSz="1298194" rtl="0"/>
            <a:r>
              <a:rPr lang="pl-PL" sz="2400" kern="1200">
                <a:solidFill>
                  <a:srgbClr val="1F497D"/>
                </a:solidFill>
              </a:rPr>
              <a:t>Współpraca obejmuje:</a:t>
            </a:r>
          </a:p>
          <a:p>
            <a:pPr marL="457200" indent="-457200" algn="l" defTabSz="1298194" rtl="0">
              <a:buFont typeface="Calibri" panose="020F0502020204030204" pitchFamily="34" charset="0"/>
              <a:buChar char="→"/>
            </a:pPr>
            <a:endParaRPr lang="pl-PL" sz="2400" kern="1200">
              <a:solidFill>
                <a:srgbClr val="1F497D"/>
              </a:solidFill>
            </a:endParaRPr>
          </a:p>
          <a:p>
            <a:pPr marL="457200" indent="-457200" algn="l" defTabSz="1298194" rtl="0">
              <a:lnSpc>
                <a:spcPct val="150000"/>
              </a:lnSpc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400" b="1" kern="1200">
                <a:solidFill>
                  <a:srgbClr val="94368C"/>
                </a:solidFill>
              </a:rPr>
              <a:t>wykłady</a:t>
            </a:r>
            <a:r>
              <a:rPr lang="pl-PL" sz="2400" kern="1200">
                <a:solidFill>
                  <a:srgbClr val="1F497D"/>
                </a:solidFill>
              </a:rPr>
              <a:t> na temat ubezpieczeń społecznych,</a:t>
            </a:r>
          </a:p>
          <a:p>
            <a:pPr marL="457200" indent="-457200" algn="l" defTabSz="1298194" rtl="0">
              <a:lnSpc>
                <a:spcPct val="150000"/>
              </a:lnSpc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400" kern="1200">
                <a:solidFill>
                  <a:srgbClr val="1F497D"/>
                </a:solidFill>
              </a:rPr>
              <a:t>udział naszych ekspertów w </a:t>
            </a:r>
            <a:r>
              <a:rPr lang="pl-PL" sz="2400" b="1" kern="1200">
                <a:solidFill>
                  <a:srgbClr val="94368C"/>
                </a:solidFill>
              </a:rPr>
              <a:t>konferencjach naukowych</a:t>
            </a:r>
            <a:r>
              <a:rPr lang="pl-PL" sz="2400" kern="1200">
                <a:solidFill>
                  <a:srgbClr val="1F497D"/>
                </a:solidFill>
              </a:rPr>
              <a:t>,</a:t>
            </a:r>
          </a:p>
          <a:p>
            <a:pPr marL="457200" indent="-457200" algn="l" defTabSz="1298194" rtl="0">
              <a:lnSpc>
                <a:spcPct val="150000"/>
              </a:lnSpc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400" kern="1200">
                <a:solidFill>
                  <a:srgbClr val="1F497D"/>
                </a:solidFill>
              </a:rPr>
              <a:t>współorganizowanie </a:t>
            </a:r>
            <a:r>
              <a:rPr lang="pl-PL" sz="2400" b="1" kern="1200">
                <a:solidFill>
                  <a:srgbClr val="94368C"/>
                </a:solidFill>
              </a:rPr>
              <a:t>wydarzeń</a:t>
            </a:r>
            <a:r>
              <a:rPr lang="pl-PL" sz="2400" kern="1200">
                <a:solidFill>
                  <a:srgbClr val="1F497D"/>
                </a:solidFill>
              </a:rPr>
              <a:t> przygotowywanych przez uczelnie,</a:t>
            </a:r>
          </a:p>
          <a:p>
            <a:pPr marL="457200" indent="-457200" algn="l" defTabSz="1298194" rtl="0">
              <a:lnSpc>
                <a:spcPct val="150000"/>
              </a:lnSpc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400" b="1" kern="1200">
                <a:solidFill>
                  <a:srgbClr val="94368C"/>
                </a:solidFill>
              </a:rPr>
              <a:t>współpracę naukową </a:t>
            </a:r>
            <a:r>
              <a:rPr lang="pl-PL" sz="2400" kern="1200">
                <a:solidFill>
                  <a:srgbClr val="1F497D"/>
                </a:solidFill>
              </a:rPr>
              <a:t>i konsultacje,</a:t>
            </a:r>
          </a:p>
          <a:p>
            <a:pPr marL="457200" indent="-457200" algn="l" defTabSz="1298194" rtl="0">
              <a:lnSpc>
                <a:spcPct val="150000"/>
              </a:lnSpc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400" kern="1200">
                <a:solidFill>
                  <a:srgbClr val="1F497D"/>
                </a:solidFill>
              </a:rPr>
              <a:t>możliwość publikacji </a:t>
            </a:r>
            <a:r>
              <a:rPr lang="pl-PL" sz="2400" b="1" kern="1200">
                <a:solidFill>
                  <a:srgbClr val="94368C"/>
                </a:solidFill>
              </a:rPr>
              <a:t>artykułów naukowych </a:t>
            </a:r>
            <a:r>
              <a:rPr lang="pl-PL" sz="2400" kern="1200" smtClean="0">
                <a:solidFill>
                  <a:srgbClr val="1F497D"/>
                </a:solidFill>
              </a:rPr>
              <a:t>na </a:t>
            </a:r>
            <a:r>
              <a:rPr lang="pl-PL" sz="2400" kern="1200">
                <a:solidFill>
                  <a:srgbClr val="1F497D"/>
                </a:solidFill>
              </a:rPr>
              <a:t>łamach kwartalnika „Ubezpieczenia Społeczne. Teoria i praktyka”,</a:t>
            </a:r>
          </a:p>
          <a:p>
            <a:pPr marL="457200" indent="-457200" algn="l" defTabSz="1298194" rtl="0">
              <a:lnSpc>
                <a:spcPct val="150000"/>
              </a:lnSpc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400" b="1" kern="1200" smtClean="0">
                <a:solidFill>
                  <a:srgbClr val="94368C"/>
                </a:solidFill>
              </a:rPr>
              <a:t>poradnictwo</a:t>
            </a:r>
            <a:r>
              <a:rPr lang="pl-PL" sz="2400" kern="1200" smtClean="0">
                <a:solidFill>
                  <a:srgbClr val="1F497D"/>
                </a:solidFill>
              </a:rPr>
              <a:t> ubezpieczeniowe,</a:t>
            </a:r>
          </a:p>
          <a:p>
            <a:pPr marL="457200" indent="-457200" algn="l" defTabSz="1298194" rtl="0">
              <a:lnSpc>
                <a:spcPct val="150000"/>
              </a:lnSpc>
              <a:buClr>
                <a:srgbClr val="0C416C"/>
              </a:buClr>
              <a:buFont typeface="Calibri" panose="020F0502020204030204" pitchFamily="34" charset="0"/>
              <a:buChar char="→"/>
            </a:pPr>
            <a:r>
              <a:rPr lang="pl-PL" sz="2400" b="1" kern="1200" smtClean="0">
                <a:solidFill>
                  <a:srgbClr val="94368C"/>
                </a:solidFill>
              </a:rPr>
              <a:t>praktyki</a:t>
            </a:r>
            <a:r>
              <a:rPr lang="pl-PL" sz="2400" kern="1200" smtClean="0">
                <a:solidFill>
                  <a:srgbClr val="1F497D"/>
                </a:solidFill>
              </a:rPr>
              <a:t> </a:t>
            </a:r>
            <a:r>
              <a:rPr lang="pl-PL" sz="2400" kern="1200">
                <a:solidFill>
                  <a:srgbClr val="1F497D"/>
                </a:solidFill>
              </a:rPr>
              <a:t>studenckie i </a:t>
            </a:r>
            <a:r>
              <a:rPr lang="pl-PL" sz="2400" b="1" kern="1200">
                <a:solidFill>
                  <a:srgbClr val="94368C"/>
                </a:solidFill>
              </a:rPr>
              <a:t>staże</a:t>
            </a:r>
            <a:r>
              <a:rPr lang="pl-PL" sz="2400" kern="1200">
                <a:solidFill>
                  <a:srgbClr val="1F497D"/>
                </a:solidFill>
              </a:rPr>
              <a:t> absolwenckie w ZUS</a:t>
            </a:r>
            <a:r>
              <a:rPr lang="pl-PL" sz="2400" kern="1200" smtClean="0">
                <a:solidFill>
                  <a:srgbClr val="1F497D"/>
                </a:solidFill>
              </a:rPr>
              <a:t>.</a:t>
            </a:r>
            <a:endParaRPr lang="pl-PL" sz="2400" kern="1200">
              <a:solidFill>
                <a:srgbClr val="1F497D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0"/>
            <a:ext cx="13004800" cy="1492424"/>
          </a:xfrm>
          <a:prstGeom prst="rect">
            <a:avLst/>
          </a:prstGeom>
          <a:solidFill>
            <a:srgbClr val="94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0434" y="42304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98194" rtl="0"/>
            <a:r>
              <a:rPr lang="pl-PL" b="1" kern="1200" smtClean="0">
                <a:solidFill>
                  <a:schemeClr val="bg1"/>
                </a:solidFill>
              </a:rPr>
              <a:t>Akademia Ubezpieczeń Społecznych</a:t>
            </a:r>
            <a:endParaRPr lang="pl-PL" b="1" kern="1200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1915470"/>
            <a:ext cx="3137666" cy="18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676402" y="8621216"/>
            <a:ext cx="11952398" cy="869919"/>
          </a:xfrm>
          <a:prstGeom prst="rect">
            <a:avLst/>
          </a:prstGeom>
          <a:noFill/>
        </p:spPr>
        <p:txBody>
          <a:bodyPr wrap="square" lIns="129985" tIns="64993" rIns="129985" bIns="64993" rtlCol="0">
            <a:spAutoFit/>
          </a:bodyPr>
          <a:lstStyle/>
          <a:p>
            <a:pPr algn="l" defTabSz="1299858" rtl="0"/>
            <a:r>
              <a:rPr lang="pl-PL" sz="2400" b="1" kern="1200" dirty="0">
                <a:solidFill>
                  <a:srgbClr val="1F497D"/>
                </a:solidFill>
              </a:rPr>
              <a:t>Pełną listę uczelni, które z nami współpracują</a:t>
            </a:r>
            <a:r>
              <a:rPr lang="pl-PL" sz="2400" b="1" kern="1200">
                <a:solidFill>
                  <a:srgbClr val="1F497D"/>
                </a:solidFill>
              </a:rPr>
              <a:t>, </a:t>
            </a:r>
            <a:endParaRPr lang="pl-PL" sz="2400" b="1" kern="1200" smtClean="0">
              <a:solidFill>
                <a:srgbClr val="1F497D"/>
              </a:solidFill>
            </a:endParaRPr>
          </a:p>
          <a:p>
            <a:pPr algn="l" defTabSz="1299858" rtl="0"/>
            <a:r>
              <a:rPr lang="pl-PL" sz="2400" b="1" kern="1200" smtClean="0">
                <a:solidFill>
                  <a:srgbClr val="1F497D"/>
                </a:solidFill>
              </a:rPr>
              <a:t>publikujemy </a:t>
            </a:r>
            <a:r>
              <a:rPr lang="pl-PL" sz="2400" b="1" kern="1200">
                <a:solidFill>
                  <a:srgbClr val="1F497D"/>
                </a:solidFill>
              </a:rPr>
              <a:t>na </a:t>
            </a:r>
            <a:r>
              <a:rPr lang="pl-PL" sz="2400" b="1" kern="1200" smtClean="0">
                <a:solidFill>
                  <a:srgbClr val="94368C"/>
                </a:solidFill>
              </a:rPr>
              <a:t>zus.pl/edukacj</a:t>
            </a:r>
            <a:r>
              <a:rPr lang="pl-PL" sz="2400" b="1" kern="1200">
                <a:solidFill>
                  <a:srgbClr val="94368C"/>
                </a:solidFill>
              </a:rPr>
              <a:t>a</a:t>
            </a:r>
            <a:endParaRPr lang="pl-PL" sz="2400" b="1" kern="1200" dirty="0">
              <a:solidFill>
                <a:srgbClr val="94368C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t="37612" r="23821" b="35194"/>
          <a:stretch/>
        </p:blipFill>
        <p:spPr>
          <a:xfrm>
            <a:off x="6756400" y="5142145"/>
            <a:ext cx="6226720" cy="46312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56" y="556485"/>
            <a:ext cx="1688239" cy="3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4.3</Template>
  <TotalTime>1224</TotalTime>
  <Words>601</Words>
  <Application>Microsoft Office PowerPoint</Application>
  <PresentationFormat>Niestandardowy</PresentationFormat>
  <Paragraphs>130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Zadania Wydziału Edukacji i Promocji Usług</dc:title>
  <dc:creator>Borkowska, Małgorzata</dc:creator>
  <cp:lastModifiedBy>Makawczyk, Renata</cp:lastModifiedBy>
  <cp:revision>110</cp:revision>
  <dcterms:created xsi:type="dcterms:W3CDTF">2024-07-02T06:23:03Z</dcterms:created>
  <dcterms:modified xsi:type="dcterms:W3CDTF">2024-08-05T12:31:42Z</dcterms:modified>
</cp:coreProperties>
</file>