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0439400" cy="7385050"/>
  <p:notesSz cx="10234613" cy="70993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Ubuntu Medium" pitchFamily="34" charset="0"/>
      <p:regular r:id="rId19"/>
      <p:italic r:id="rId20"/>
    </p:embeddedFont>
    <p:embeddedFont>
      <p:font typeface="Mistral" pitchFamily="66" charset="0"/>
      <p:regular r:id="rId21"/>
    </p:embeddedFont>
    <p:embeddedFont>
      <p:font typeface="Ubuntu" pitchFamily="34" charset="0"/>
      <p:regular r:id="rId22"/>
      <p:bold r:id="rId23"/>
      <p:italic r:id="rId24"/>
      <p:boldItalic r:id="rId2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52" autoAdjust="0"/>
  </p:normalViewPr>
  <p:slideViewPr>
    <p:cSldViewPr>
      <p:cViewPr>
        <p:scale>
          <a:sx n="153" d="100"/>
          <a:sy n="153" d="100"/>
        </p:scale>
        <p:origin x="-300" y="79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900005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4" h="5336540">
                <a:moveTo>
                  <a:pt x="0" y="5335917"/>
                </a:moveTo>
                <a:lnTo>
                  <a:pt x="540003" y="5335917"/>
                </a:lnTo>
                <a:lnTo>
                  <a:pt x="540003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5863" y="593496"/>
            <a:ext cx="871402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66862" y="4135628"/>
            <a:ext cx="7312025" cy="1846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80694"/>
            <a:ext cx="1797321" cy="26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BC0C9"/>
                </a:solidFill>
                <a:latin typeface="Ubuntu-Medium"/>
                <a:cs typeface="Ubuntu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Ubuntu-Medium"/>
                <a:cs typeface="Ubuntu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BC0C9"/>
                </a:solidFill>
                <a:latin typeface="Ubuntu-Medium"/>
                <a:cs typeface="Ubuntu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287" y="1698561"/>
            <a:ext cx="4543901" cy="4874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79561" y="1698561"/>
            <a:ext cx="4543901" cy="4874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BC0C9"/>
                </a:solidFill>
                <a:latin typeface="Ubuntu-Medium"/>
                <a:cs typeface="Ubuntu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900005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4" h="5336540">
                <a:moveTo>
                  <a:pt x="0" y="5335917"/>
                </a:moveTo>
                <a:lnTo>
                  <a:pt x="540003" y="5335917"/>
                </a:lnTo>
                <a:lnTo>
                  <a:pt x="540003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551" y="593496"/>
            <a:ext cx="9346646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5BC0C9"/>
                </a:solidFill>
                <a:latin typeface="Ubuntu-Medium"/>
                <a:cs typeface="Ubuntu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096" y="1829068"/>
            <a:ext cx="5212080" cy="470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Ubuntu-Medium"/>
                <a:cs typeface="Ubuntu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51555" y="6868096"/>
            <a:ext cx="3342640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2287" y="6868096"/>
            <a:ext cx="2402522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20940" y="6868096"/>
            <a:ext cx="2402522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1400" dirty="0">
              <a:latin typeface="Ubuntu Medium" pitchFamily="34" charset="0"/>
              <a:cs typeface="Ubuntu-Medium"/>
            </a:endParaRPr>
          </a:p>
        </p:txBody>
      </p:sp>
      <p:sp>
        <p:nvSpPr>
          <p:cNvPr id="4" name="object 4" descr="Rysunek. Chłopak jedzie na rowerze, ma na głowie kask, a na kolanach i łokciach ma ochraniacze. Obok narysowana jest kłódka."/>
          <p:cNvSpPr/>
          <p:nvPr/>
        </p:nvSpPr>
        <p:spPr>
          <a:xfrm>
            <a:off x="5829641" y="2068382"/>
            <a:ext cx="3922995" cy="4067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4763135" cy="12090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4560"/>
              </a:lnSpc>
              <a:spcBef>
                <a:spcPts val="450"/>
              </a:spcBef>
            </a:pPr>
            <a:r>
              <a:rPr spc="-25" dirty="0">
                <a:latin typeface="Ubuntu Medium" pitchFamily="34" charset="0"/>
              </a:rPr>
              <a:t>Lekcja </a:t>
            </a:r>
            <a:r>
              <a:rPr dirty="0">
                <a:latin typeface="Ubuntu Medium" pitchFamily="34" charset="0"/>
              </a:rPr>
              <a:t>1: </a:t>
            </a:r>
            <a:r>
              <a:rPr sz="3800" spc="-10" dirty="0">
                <a:latin typeface="Ubuntu Medium" pitchFamily="34" charset="0"/>
              </a:rPr>
              <a:t>Świadomy  </a:t>
            </a:r>
            <a:r>
              <a:rPr sz="3800" spc="-20" dirty="0">
                <a:latin typeface="Ubuntu Medium" pitchFamily="34" charset="0"/>
              </a:rPr>
              <a:t>zawsze</a:t>
            </a:r>
            <a:r>
              <a:rPr sz="3800" spc="-40" dirty="0">
                <a:latin typeface="Ubuntu Medium" pitchFamily="34" charset="0"/>
              </a:rPr>
              <a:t> </a:t>
            </a:r>
            <a:r>
              <a:rPr sz="3800" spc="-15" dirty="0">
                <a:latin typeface="Ubuntu Medium" pitchFamily="34" charset="0"/>
              </a:rPr>
              <a:t>ubezpieczony</a:t>
            </a:r>
            <a:endParaRPr sz="3800" dirty="0">
              <a:latin typeface="Ubuntu Medium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00005" y="31591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0005" y="36481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0005" y="4153972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0005" y="47023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17392" y="3033785"/>
            <a:ext cx="3999865" cy="198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700"/>
              </a:lnSpc>
              <a:spcBef>
                <a:spcPts val="100"/>
              </a:spcBef>
            </a:pPr>
            <a:r>
              <a:rPr sz="2400" spc="-15" dirty="0">
                <a:solidFill>
                  <a:srgbClr val="5BC0C9"/>
                </a:solidFill>
                <a:latin typeface="Ubuntu"/>
                <a:cs typeface="Ubuntu"/>
              </a:rPr>
              <a:t>Cel </a:t>
            </a:r>
            <a:r>
              <a:rPr sz="2400" spc="-5" dirty="0">
                <a:solidFill>
                  <a:srgbClr val="5BC0C9"/>
                </a:solidFill>
                <a:latin typeface="Ubuntu"/>
                <a:cs typeface="Ubuntu"/>
              </a:rPr>
              <a:t>ubezpieczeń</a:t>
            </a:r>
            <a:r>
              <a:rPr sz="2400" spc="-65" dirty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2400" spc="-5" dirty="0">
                <a:solidFill>
                  <a:srgbClr val="5BC0C9"/>
                </a:solidFill>
                <a:latin typeface="Ubuntu"/>
                <a:cs typeface="Ubuntu"/>
              </a:rPr>
              <a:t>społecznych  Historia ubezpieczeń  </a:t>
            </a:r>
            <a:r>
              <a:rPr sz="2400" dirty="0">
                <a:solidFill>
                  <a:srgbClr val="5BC0C9"/>
                </a:solidFill>
                <a:latin typeface="Ubuntu"/>
                <a:cs typeface="Ubuntu"/>
              </a:rPr>
              <a:t>Zadania</a:t>
            </a:r>
            <a:r>
              <a:rPr sz="2400" spc="-5" dirty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2400" spc="-15" dirty="0">
                <a:solidFill>
                  <a:srgbClr val="5BC0C9"/>
                </a:solidFill>
                <a:latin typeface="Ubuntu"/>
                <a:cs typeface="Ubuntu"/>
              </a:rPr>
              <a:t>ZUS</a:t>
            </a:r>
            <a:endParaRPr sz="2400" dirty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400" spc="-15" dirty="0">
                <a:solidFill>
                  <a:srgbClr val="5BC0C9"/>
                </a:solidFill>
                <a:latin typeface="Ubuntu"/>
                <a:cs typeface="Ubuntu"/>
              </a:rPr>
              <a:t>ZUS </a:t>
            </a:r>
            <a:r>
              <a:rPr sz="2400" dirty="0">
                <a:solidFill>
                  <a:srgbClr val="5BC0C9"/>
                </a:solidFill>
                <a:latin typeface="Ubuntu"/>
                <a:cs typeface="Ubuntu"/>
              </a:rPr>
              <a:t>≠</a:t>
            </a:r>
            <a:r>
              <a:rPr sz="2400" spc="10" dirty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2400" dirty="0">
                <a:solidFill>
                  <a:srgbClr val="5BC0C9"/>
                </a:solidFill>
                <a:latin typeface="Ubuntu"/>
                <a:cs typeface="Ubuntu"/>
              </a:rPr>
              <a:t>FUS</a:t>
            </a:r>
            <a:endParaRPr sz="2400" dirty="0">
              <a:latin typeface="Ubuntu"/>
              <a:cs typeface="Ubuntu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1" y="6379434"/>
            <a:ext cx="2082392" cy="47031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6430046"/>
            <a:ext cx="3624552" cy="53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1400" dirty="0">
              <a:latin typeface="Ubuntu Medium" pitchFamily="34" charset="0"/>
              <a:cs typeface="Ubuntu-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72006" y="2008069"/>
            <a:ext cx="4896485" cy="5076190"/>
          </a:xfrm>
          <a:custGeom>
            <a:avLst/>
            <a:gdLst/>
            <a:ahLst/>
            <a:cxnLst/>
            <a:rect l="l" t="t" r="r" b="b"/>
            <a:pathLst>
              <a:path w="4896484" h="5076190">
                <a:moveTo>
                  <a:pt x="1997989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5004003"/>
                </a:lnTo>
                <a:lnTo>
                  <a:pt x="1124" y="5045626"/>
                </a:lnTo>
                <a:lnTo>
                  <a:pt x="8999" y="5066999"/>
                </a:lnTo>
                <a:lnTo>
                  <a:pt x="30373" y="5074874"/>
                </a:lnTo>
                <a:lnTo>
                  <a:pt x="71996" y="5075999"/>
                </a:lnTo>
                <a:lnTo>
                  <a:pt x="4823993" y="5075999"/>
                </a:lnTo>
                <a:lnTo>
                  <a:pt x="4865616" y="5074874"/>
                </a:lnTo>
                <a:lnTo>
                  <a:pt x="4886990" y="5066999"/>
                </a:lnTo>
                <a:lnTo>
                  <a:pt x="4894864" y="5045626"/>
                </a:lnTo>
                <a:lnTo>
                  <a:pt x="4895989" y="5004003"/>
                </a:lnTo>
                <a:lnTo>
                  <a:pt x="4895989" y="378002"/>
                </a:lnTo>
                <a:lnTo>
                  <a:pt x="2447988" y="378002"/>
                </a:lnTo>
                <a:lnTo>
                  <a:pt x="2396696" y="374593"/>
                </a:lnTo>
                <a:lnTo>
                  <a:pt x="2347502" y="364833"/>
                </a:lnTo>
                <a:lnTo>
                  <a:pt x="2300855" y="349422"/>
                </a:lnTo>
                <a:lnTo>
                  <a:pt x="2257207" y="329060"/>
                </a:lnTo>
                <a:lnTo>
                  <a:pt x="2217008" y="304448"/>
                </a:lnTo>
                <a:lnTo>
                  <a:pt x="2180707" y="276286"/>
                </a:lnTo>
                <a:lnTo>
                  <a:pt x="2148756" y="245276"/>
                </a:lnTo>
                <a:lnTo>
                  <a:pt x="2121604" y="212116"/>
                </a:lnTo>
                <a:lnTo>
                  <a:pt x="2099702" y="177508"/>
                </a:lnTo>
                <a:lnTo>
                  <a:pt x="2083500" y="142151"/>
                </a:lnTo>
                <a:lnTo>
                  <a:pt x="2069998" y="71996"/>
                </a:lnTo>
                <a:lnTo>
                  <a:pt x="2068873" y="30373"/>
                </a:lnTo>
                <a:lnTo>
                  <a:pt x="2060997" y="8999"/>
                </a:lnTo>
                <a:lnTo>
                  <a:pt x="2039619" y="1124"/>
                </a:lnTo>
                <a:lnTo>
                  <a:pt x="1997989" y="0"/>
                </a:lnTo>
                <a:close/>
              </a:path>
              <a:path w="4896484" h="5076190">
                <a:moveTo>
                  <a:pt x="4823993" y="0"/>
                </a:moveTo>
                <a:lnTo>
                  <a:pt x="2897987" y="0"/>
                </a:lnTo>
                <a:lnTo>
                  <a:pt x="2856364" y="1124"/>
                </a:lnTo>
                <a:lnTo>
                  <a:pt x="2834990" y="8999"/>
                </a:lnTo>
                <a:lnTo>
                  <a:pt x="2827116" y="30373"/>
                </a:lnTo>
                <a:lnTo>
                  <a:pt x="2825991" y="71996"/>
                </a:lnTo>
                <a:lnTo>
                  <a:pt x="2822540" y="106747"/>
                </a:lnTo>
                <a:lnTo>
                  <a:pt x="2796285" y="177508"/>
                </a:lnTo>
                <a:lnTo>
                  <a:pt x="2774382" y="212116"/>
                </a:lnTo>
                <a:lnTo>
                  <a:pt x="2747228" y="245276"/>
                </a:lnTo>
                <a:lnTo>
                  <a:pt x="2715275" y="276286"/>
                </a:lnTo>
                <a:lnTo>
                  <a:pt x="2678973" y="304448"/>
                </a:lnTo>
                <a:lnTo>
                  <a:pt x="2638772" y="329060"/>
                </a:lnTo>
                <a:lnTo>
                  <a:pt x="2595123" y="349422"/>
                </a:lnTo>
                <a:lnTo>
                  <a:pt x="2548475" y="364833"/>
                </a:lnTo>
                <a:lnTo>
                  <a:pt x="2499280" y="374593"/>
                </a:lnTo>
                <a:lnTo>
                  <a:pt x="2447988" y="378002"/>
                </a:lnTo>
                <a:lnTo>
                  <a:pt x="4895989" y="378002"/>
                </a:lnTo>
                <a:lnTo>
                  <a:pt x="4895989" y="71996"/>
                </a:lnTo>
                <a:lnTo>
                  <a:pt x="4894864" y="30373"/>
                </a:lnTo>
                <a:lnTo>
                  <a:pt x="4886990" y="8999"/>
                </a:lnTo>
                <a:lnTo>
                  <a:pt x="4865616" y="1124"/>
                </a:lnTo>
                <a:lnTo>
                  <a:pt x="4823993" y="0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7508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Ubuntu Medium" pitchFamily="34" charset="0"/>
              </a:rPr>
              <a:t>ZUS </a:t>
            </a:r>
            <a:r>
              <a:rPr dirty="0">
                <a:latin typeface="Ubuntu Medium" pitchFamily="34" charset="0"/>
              </a:rPr>
              <a:t>działa na </a:t>
            </a:r>
            <a:r>
              <a:rPr spc="-5" dirty="0">
                <a:latin typeface="Ubuntu Medium" pitchFamily="34" charset="0"/>
              </a:rPr>
              <a:t>podstawie</a:t>
            </a:r>
            <a:r>
              <a:rPr spc="-55" dirty="0">
                <a:latin typeface="Ubuntu Medium" pitchFamily="34" charset="0"/>
              </a:rPr>
              <a:t> </a:t>
            </a:r>
            <a:r>
              <a:rPr dirty="0">
                <a:latin typeface="Ubuntu Medium" pitchFamily="34" charset="0"/>
              </a:rPr>
              <a:t>ustawy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3000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9</a:t>
            </a:r>
            <a:endParaRPr sz="3000" dirty="0">
              <a:latin typeface="Ubuntu Medium" pitchFamily="34" charset="0"/>
              <a:cs typeface="Ubuntu-Medium"/>
            </a:endParaRPr>
          </a:p>
        </p:txBody>
      </p:sp>
      <p:sp>
        <p:nvSpPr>
          <p:cNvPr id="12" name="object 12" descr="Grafika. Kartka z kalendarza z datą 13 października 1998 r. i napisem „ustawa o systemie ubezpieczeń społecznych”."/>
          <p:cNvSpPr/>
          <p:nvPr/>
        </p:nvSpPr>
        <p:spPr>
          <a:xfrm>
            <a:off x="3133420" y="2054593"/>
            <a:ext cx="4173156" cy="494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8291" y="1871989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22222" y="1871989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38528" y="1871989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2460" y="1871989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6823" y="1871989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0753" y="1871989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7060" y="1871989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60991" y="1871989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5354" y="1871989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99286" y="1871989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15591" y="1871989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99523" y="1871989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58083" y="2498925"/>
            <a:ext cx="13239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dirty="0">
                <a:solidFill>
                  <a:srgbClr val="5BC0C9"/>
                </a:solidFill>
                <a:latin typeface="Ubuntu"/>
                <a:cs typeface="Ubuntu"/>
              </a:rPr>
              <a:t>13</a:t>
            </a:r>
            <a:endParaRPr sz="9000">
              <a:latin typeface="Ubuntu"/>
              <a:cs typeface="Ubuntu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30003" y="3797985"/>
            <a:ext cx="3780154" cy="598882"/>
          </a:xfrm>
          <a:prstGeom prst="rect">
            <a:avLst/>
          </a:prstGeom>
          <a:solidFill>
            <a:srgbClr val="5BC0C9"/>
          </a:solidFill>
        </p:spPr>
        <p:txBody>
          <a:bodyPr vert="horz" wrap="square" lIns="0" tIns="13589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1070"/>
              </a:spcBef>
            </a:pPr>
            <a:r>
              <a:rPr sz="3000" spc="-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października </a:t>
            </a:r>
            <a:r>
              <a:rPr sz="3000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1998</a:t>
            </a:r>
            <a:r>
              <a:rPr sz="3000" spc="-50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r.</a:t>
            </a:r>
            <a:endParaRPr sz="3000" dirty="0">
              <a:latin typeface="Ubuntu Medium" pitchFamily="34" charset="0"/>
              <a:cs typeface="Ubuntu-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93081" y="5327990"/>
            <a:ext cx="3463925" cy="0"/>
          </a:xfrm>
          <a:custGeom>
            <a:avLst/>
            <a:gdLst/>
            <a:ahLst/>
            <a:cxnLst/>
            <a:rect l="l" t="t" r="r" b="b"/>
            <a:pathLst>
              <a:path w="3463925">
                <a:moveTo>
                  <a:pt x="0" y="0"/>
                </a:moveTo>
                <a:lnTo>
                  <a:pt x="3463378" y="0"/>
                </a:lnTo>
              </a:path>
            </a:pathLst>
          </a:custGeom>
          <a:ln w="6350">
            <a:solidFill>
              <a:srgbClr val="5BC0C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3999" y="5327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66004" y="5327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3081" y="5907167"/>
            <a:ext cx="3463925" cy="0"/>
          </a:xfrm>
          <a:custGeom>
            <a:avLst/>
            <a:gdLst/>
            <a:ahLst/>
            <a:cxnLst/>
            <a:rect l="l" t="t" r="r" b="b"/>
            <a:pathLst>
              <a:path w="3463925">
                <a:moveTo>
                  <a:pt x="0" y="0"/>
                </a:moveTo>
                <a:lnTo>
                  <a:pt x="3463378" y="0"/>
                </a:lnTo>
              </a:path>
            </a:pathLst>
          </a:custGeom>
          <a:ln w="6350">
            <a:solidFill>
              <a:srgbClr val="5BC0C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73999" y="59071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66004" y="59071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93081" y="6486344"/>
            <a:ext cx="3463925" cy="0"/>
          </a:xfrm>
          <a:custGeom>
            <a:avLst/>
            <a:gdLst/>
            <a:ahLst/>
            <a:cxnLst/>
            <a:rect l="l" t="t" r="r" b="b"/>
            <a:pathLst>
              <a:path w="3463925">
                <a:moveTo>
                  <a:pt x="0" y="0"/>
                </a:moveTo>
                <a:lnTo>
                  <a:pt x="3463378" y="0"/>
                </a:lnTo>
              </a:path>
            </a:pathLst>
          </a:custGeom>
          <a:ln w="6350">
            <a:solidFill>
              <a:srgbClr val="5BC0C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73999" y="64863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66004" y="64863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 rot="21420000">
            <a:off x="3338056" y="4979402"/>
            <a:ext cx="3756655" cy="511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85"/>
              </a:lnSpc>
            </a:pPr>
            <a:r>
              <a:rPr sz="6450" i="1" spc="-37" baseline="-3229" dirty="0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U</a:t>
            </a:r>
            <a:r>
              <a:rPr sz="6450" i="1" spc="-37" baseline="-2583" dirty="0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s</a:t>
            </a:r>
            <a:r>
              <a:rPr sz="6450" i="1" spc="-37" baseline="-1937" dirty="0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ta</a:t>
            </a:r>
            <a:r>
              <a:rPr sz="6450" i="1" spc="-37" baseline="-1291" dirty="0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wa </a:t>
            </a:r>
            <a:r>
              <a:rPr sz="4300" i="1" spc="25" dirty="0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o</a:t>
            </a:r>
            <a:r>
              <a:rPr sz="4300" i="1" spc="-254" dirty="0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 </a:t>
            </a:r>
            <a:r>
              <a:rPr sz="4300" i="1" dirty="0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syst</a:t>
            </a:r>
            <a:r>
              <a:rPr sz="6450" i="1" baseline="1291" dirty="0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em</a:t>
            </a:r>
            <a:r>
              <a:rPr sz="6450" i="1" baseline="1937" dirty="0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ie</a:t>
            </a:r>
            <a:endParaRPr sz="6450" baseline="1937" dirty="0">
              <a:latin typeface="Mistral" panose="03090702030407020403" pitchFamily="66" charset="0"/>
              <a:cs typeface="Caflisch Script Pro"/>
            </a:endParaRPr>
          </a:p>
        </p:txBody>
      </p:sp>
      <p:sp>
        <p:nvSpPr>
          <p:cNvPr id="37" name="object 37"/>
          <p:cNvSpPr txBox="1"/>
          <p:nvPr/>
        </p:nvSpPr>
        <p:spPr>
          <a:xfrm rot="21420000">
            <a:off x="3366497" y="5589752"/>
            <a:ext cx="2121278" cy="511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29"/>
              </a:lnSpc>
            </a:pPr>
            <a:r>
              <a:rPr sz="6450" i="1" spc="-209" baseline="-1291" dirty="0" err="1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ub</a:t>
            </a:r>
            <a:r>
              <a:rPr sz="4300" i="1" spc="-140" dirty="0" err="1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ezpiec</a:t>
            </a:r>
            <a:r>
              <a:rPr sz="6450" i="1" spc="-209" baseline="1291" dirty="0" err="1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ze</a:t>
            </a:r>
            <a:r>
              <a:rPr sz="6450" i="1" spc="-209" baseline="1937" dirty="0" err="1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ń</a:t>
            </a:r>
            <a:endParaRPr sz="6450" baseline="1937" dirty="0">
              <a:latin typeface="Mistral" panose="03090702030407020403" pitchFamily="66" charset="0"/>
              <a:cs typeface="Caflisch Script Pro"/>
            </a:endParaRPr>
          </a:p>
        </p:txBody>
      </p:sp>
      <p:sp>
        <p:nvSpPr>
          <p:cNvPr id="38" name="object 38"/>
          <p:cNvSpPr txBox="1"/>
          <p:nvPr/>
        </p:nvSpPr>
        <p:spPr>
          <a:xfrm rot="21420000">
            <a:off x="3412196" y="6142951"/>
            <a:ext cx="2091840" cy="521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40"/>
              </a:lnSpc>
            </a:pPr>
            <a:r>
              <a:rPr sz="4300" i="1" spc="-70" dirty="0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społ</a:t>
            </a:r>
            <a:r>
              <a:rPr sz="6450" i="1" spc="-104" baseline="1291" dirty="0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ec</a:t>
            </a:r>
            <a:r>
              <a:rPr sz="6450" i="1" spc="-104" baseline="1937" dirty="0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zn</a:t>
            </a:r>
            <a:r>
              <a:rPr sz="6450" i="1" spc="-104" baseline="2583" dirty="0">
                <a:solidFill>
                  <a:srgbClr val="2D6468"/>
                </a:solidFill>
                <a:latin typeface="Mistral" panose="03090702030407020403" pitchFamily="66" charset="0"/>
                <a:cs typeface="Caflisch Script Pro"/>
              </a:rPr>
              <a:t>ych</a:t>
            </a:r>
            <a:endParaRPr sz="6450" baseline="2583" dirty="0">
              <a:latin typeface="Mistral" panose="03090702030407020403" pitchFamily="66" charset="0"/>
              <a:cs typeface="Caflisch Script Pro"/>
            </a:endParaRPr>
          </a:p>
        </p:txBody>
      </p:sp>
      <p:pic>
        <p:nvPicPr>
          <p:cNvPr id="39" name="Obraz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80694"/>
            <a:ext cx="1797321" cy="26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1400" dirty="0">
              <a:latin typeface="Ubuntu Medium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5863" y="593496"/>
            <a:ext cx="50952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Ubuntu Medium" pitchFamily="34" charset="0"/>
              </a:rPr>
              <a:t>ZUS </a:t>
            </a:r>
            <a:r>
              <a:rPr dirty="0">
                <a:latin typeface="Ubuntu Medium" pitchFamily="34" charset="0"/>
              </a:rPr>
              <a:t>nie </a:t>
            </a:r>
            <a:r>
              <a:rPr spc="-10" dirty="0">
                <a:latin typeface="Ubuntu Medium" pitchFamily="34" charset="0"/>
              </a:rPr>
              <a:t>tworzy</a:t>
            </a:r>
            <a:r>
              <a:rPr spc="-45" dirty="0">
                <a:latin typeface="Ubuntu Medium" pitchFamily="34" charset="0"/>
              </a:rPr>
              <a:t> </a:t>
            </a:r>
            <a:r>
              <a:rPr spc="-10" dirty="0">
                <a:latin typeface="Ubuntu Medium" pitchFamily="34" charset="0"/>
              </a:rPr>
              <a:t>prawa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894" y="2061946"/>
            <a:ext cx="458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3000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10</a:t>
            </a:r>
            <a:endParaRPr sz="3000" dirty="0">
              <a:latin typeface="Ubuntu Medium" pitchFamily="34" charset="0"/>
              <a:cs typeface="Ubuntu-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4005" y="4175994"/>
            <a:ext cx="203593" cy="238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4006" y="5358639"/>
            <a:ext cx="203593" cy="238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61392" y="4097381"/>
            <a:ext cx="4758690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7385" indent="-635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Ubuntu"/>
                <a:cs typeface="Ubuntu"/>
              </a:rPr>
              <a:t>składek</a:t>
            </a:r>
            <a:r>
              <a:rPr sz="2400" dirty="0">
                <a:latin typeface="Ubuntu"/>
                <a:cs typeface="Ubuntu"/>
              </a:rPr>
              <a:t> na </a:t>
            </a:r>
            <a:r>
              <a:rPr sz="2400" spc="-5" dirty="0">
                <a:latin typeface="Ubuntu"/>
                <a:cs typeface="Ubuntu"/>
              </a:rPr>
              <a:t>ubezpieczenia  </a:t>
            </a:r>
            <a:r>
              <a:rPr sz="2400" dirty="0">
                <a:latin typeface="Ubuntu"/>
                <a:cs typeface="Ubuntu"/>
              </a:rPr>
              <a:t>społeczne, </a:t>
            </a:r>
            <a:r>
              <a:rPr sz="2400" b="1" dirty="0">
                <a:solidFill>
                  <a:srgbClr val="5BC0C9"/>
                </a:solidFill>
                <a:latin typeface="Ubuntu"/>
                <a:cs typeface="Ubuntu"/>
              </a:rPr>
              <a:t>ale </a:t>
            </a:r>
            <a:r>
              <a:rPr sz="2400" dirty="0">
                <a:latin typeface="Ubuntu"/>
                <a:cs typeface="Ubuntu"/>
              </a:rPr>
              <a:t>musi je</a:t>
            </a:r>
            <a:r>
              <a:rPr sz="2400" spc="-13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zbierać  i zapisywać na</a:t>
            </a:r>
            <a:r>
              <a:rPr sz="2400" spc="-20" dirty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kontach;</a:t>
            </a:r>
            <a:endParaRPr sz="2400" dirty="0">
              <a:latin typeface="Ubuntu"/>
              <a:cs typeface="Ubuntu"/>
            </a:endParaRPr>
          </a:p>
          <a:p>
            <a:pPr marL="12700" marR="5080" indent="-635">
              <a:lnSpc>
                <a:spcPct val="100000"/>
              </a:lnSpc>
              <a:spcBef>
                <a:spcPts val="565"/>
              </a:spcBef>
            </a:pPr>
            <a:r>
              <a:rPr sz="2400" spc="-5" dirty="0" err="1">
                <a:latin typeface="Ubuntu"/>
                <a:cs typeface="Ubuntu"/>
              </a:rPr>
              <a:t>świadczeń</a:t>
            </a:r>
            <a:r>
              <a:rPr sz="2400" spc="-5" dirty="0">
                <a:latin typeface="Ubuntu"/>
                <a:cs typeface="Ubuntu"/>
              </a:rPr>
              <a:t>, </a:t>
            </a:r>
            <a:r>
              <a:rPr sz="2400" b="1" dirty="0">
                <a:solidFill>
                  <a:srgbClr val="5BC0C9"/>
                </a:solidFill>
                <a:latin typeface="Ubuntu"/>
                <a:cs typeface="Ubuntu"/>
              </a:rPr>
              <a:t>ale </a:t>
            </a:r>
            <a:r>
              <a:rPr sz="2400" dirty="0">
                <a:latin typeface="Ubuntu"/>
                <a:cs typeface="Ubuntu"/>
              </a:rPr>
              <a:t>musi je</a:t>
            </a:r>
            <a:r>
              <a:rPr sz="2400" spc="-114" dirty="0">
                <a:latin typeface="Ubuntu"/>
                <a:cs typeface="Ubuntu"/>
              </a:rPr>
              <a:t> </a:t>
            </a:r>
            <a:r>
              <a:rPr sz="2400" spc="-10" dirty="0" err="1">
                <a:latin typeface="Ubuntu"/>
                <a:cs typeface="Ubuntu"/>
              </a:rPr>
              <a:t>prawidłowo</a:t>
            </a:r>
            <a:r>
              <a:rPr sz="2400" spc="-10" dirty="0">
                <a:latin typeface="Ubuntu"/>
                <a:cs typeface="Ubuntu"/>
              </a:rPr>
              <a:t>  </a:t>
            </a:r>
            <a:r>
              <a:rPr lang="pl-PL" sz="2400" spc="5" dirty="0" err="1">
                <a:latin typeface="Ubuntu"/>
                <a:cs typeface="Ubuntu"/>
              </a:rPr>
              <a:t>ob</a:t>
            </a:r>
            <a:r>
              <a:rPr sz="2400" spc="5" dirty="0" err="1">
                <a:latin typeface="Ubuntu"/>
                <a:cs typeface="Ubuntu"/>
              </a:rPr>
              <a:t>liczyć</a:t>
            </a:r>
            <a:r>
              <a:rPr sz="2400" spc="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i</a:t>
            </a:r>
            <a:r>
              <a:rPr sz="2400" spc="-15" dirty="0">
                <a:latin typeface="Ubuntu"/>
                <a:cs typeface="Ubuntu"/>
              </a:rPr>
              <a:t> </a:t>
            </a:r>
            <a:r>
              <a:rPr sz="2400" spc="5" dirty="0">
                <a:latin typeface="Ubuntu"/>
                <a:cs typeface="Ubuntu"/>
              </a:rPr>
              <a:t>wypłacić.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54504" y="2049789"/>
            <a:ext cx="2059305" cy="1086485"/>
          </a:xfrm>
          <a:custGeom>
            <a:avLst/>
            <a:gdLst/>
            <a:ahLst/>
            <a:cxnLst/>
            <a:rect l="l" t="t" r="r" b="b"/>
            <a:pathLst>
              <a:path w="2059304" h="1086485">
                <a:moveTo>
                  <a:pt x="503999" y="0"/>
                </a:moveTo>
                <a:lnTo>
                  <a:pt x="0" y="35077"/>
                </a:lnTo>
                <a:lnTo>
                  <a:pt x="0" y="1086281"/>
                </a:lnTo>
                <a:lnTo>
                  <a:pt x="2059203" y="1086281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0504" y="2567270"/>
            <a:ext cx="1109345" cy="64769"/>
          </a:xfrm>
          <a:custGeom>
            <a:avLst/>
            <a:gdLst/>
            <a:ahLst/>
            <a:cxnLst/>
            <a:rect l="l" t="t" r="r" b="b"/>
            <a:pathLst>
              <a:path w="1109345" h="64769">
                <a:moveTo>
                  <a:pt x="0" y="64376"/>
                </a:moveTo>
                <a:lnTo>
                  <a:pt x="122062" y="27158"/>
                </a:lnTo>
                <a:lnTo>
                  <a:pt x="220500" y="8047"/>
                </a:lnTo>
                <a:lnTo>
                  <a:pt x="347289" y="1005"/>
                </a:lnTo>
                <a:lnTo>
                  <a:pt x="554405" y="0"/>
                </a:lnTo>
                <a:lnTo>
                  <a:pt x="789864" y="10058"/>
                </a:lnTo>
                <a:lnTo>
                  <a:pt x="963899" y="32188"/>
                </a:lnTo>
                <a:lnTo>
                  <a:pt x="1071786" y="54317"/>
                </a:lnTo>
                <a:lnTo>
                  <a:pt x="1108798" y="64376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75303" y="2641171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0"/>
                </a:moveTo>
                <a:lnTo>
                  <a:pt x="0" y="494893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72179" y="2641171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0"/>
                </a:moveTo>
                <a:lnTo>
                  <a:pt x="0" y="494893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4679" y="2567271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794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2803" y="2567271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794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74054" y="2567271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794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73428" y="2567271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794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27304" y="2232470"/>
            <a:ext cx="525780" cy="54610"/>
          </a:xfrm>
          <a:custGeom>
            <a:avLst/>
            <a:gdLst/>
            <a:ahLst/>
            <a:cxnLst/>
            <a:rect l="l" t="t" r="r" b="b"/>
            <a:pathLst>
              <a:path w="525780" h="54610">
                <a:moveTo>
                  <a:pt x="0" y="54000"/>
                </a:moveTo>
                <a:lnTo>
                  <a:pt x="68850" y="22781"/>
                </a:lnTo>
                <a:lnTo>
                  <a:pt x="118800" y="6750"/>
                </a:lnTo>
                <a:lnTo>
                  <a:pt x="174148" y="843"/>
                </a:lnTo>
                <a:lnTo>
                  <a:pt x="259194" y="0"/>
                </a:lnTo>
                <a:lnTo>
                  <a:pt x="361572" y="8437"/>
                </a:lnTo>
                <a:lnTo>
                  <a:pt x="446400" y="27000"/>
                </a:lnTo>
                <a:lnTo>
                  <a:pt x="504226" y="45562"/>
                </a:lnTo>
                <a:lnTo>
                  <a:pt x="525602" y="54000"/>
                </a:lnTo>
              </a:path>
            </a:pathLst>
          </a:custGeom>
          <a:ln w="50799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45905" y="2005672"/>
            <a:ext cx="198120" cy="88265"/>
          </a:xfrm>
          <a:custGeom>
            <a:avLst/>
            <a:gdLst/>
            <a:ahLst/>
            <a:cxnLst/>
            <a:rect l="l" t="t" r="r" b="b"/>
            <a:pathLst>
              <a:path w="198119" h="88264">
                <a:moveTo>
                  <a:pt x="0" y="88239"/>
                </a:moveTo>
                <a:lnTo>
                  <a:pt x="198005" y="88239"/>
                </a:lnTo>
                <a:lnTo>
                  <a:pt x="198005" y="0"/>
                </a:lnTo>
                <a:lnTo>
                  <a:pt x="0" y="0"/>
                </a:lnTo>
                <a:lnTo>
                  <a:pt x="0" y="88239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45905" y="19156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005" y="0"/>
                </a:lnTo>
              </a:path>
            </a:pathLst>
          </a:custGeom>
          <a:ln w="21602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89839" y="190486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4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4103" y="2258391"/>
            <a:ext cx="0" cy="878205"/>
          </a:xfrm>
          <a:custGeom>
            <a:avLst/>
            <a:gdLst/>
            <a:ahLst/>
            <a:cxnLst/>
            <a:rect l="l" t="t" r="r" b="b"/>
            <a:pathLst>
              <a:path h="878205">
                <a:moveTo>
                  <a:pt x="0" y="0"/>
                </a:moveTo>
                <a:lnTo>
                  <a:pt x="0" y="877671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7303" y="2541871"/>
            <a:ext cx="497205" cy="25400"/>
          </a:xfrm>
          <a:custGeom>
            <a:avLst/>
            <a:gdLst/>
            <a:ahLst/>
            <a:cxnLst/>
            <a:rect l="l" t="t" r="r" b="b"/>
            <a:pathLst>
              <a:path w="497205" h="25400">
                <a:moveTo>
                  <a:pt x="0" y="25400"/>
                </a:moveTo>
                <a:lnTo>
                  <a:pt x="496798" y="0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6103" y="2234269"/>
            <a:ext cx="115570" cy="150495"/>
          </a:xfrm>
          <a:custGeom>
            <a:avLst/>
            <a:gdLst/>
            <a:ahLst/>
            <a:cxnLst/>
            <a:rect l="l" t="t" r="r" b="b"/>
            <a:pathLst>
              <a:path w="115569" h="150494">
                <a:moveTo>
                  <a:pt x="115201" y="0"/>
                </a:moveTo>
                <a:lnTo>
                  <a:pt x="0" y="9004"/>
                </a:lnTo>
                <a:lnTo>
                  <a:pt x="0" y="149923"/>
                </a:lnTo>
                <a:lnTo>
                  <a:pt x="115201" y="140931"/>
                </a:lnTo>
                <a:lnTo>
                  <a:pt x="115201" y="0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56109" y="2750868"/>
            <a:ext cx="104393" cy="233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45698" y="2380073"/>
            <a:ext cx="1368425" cy="187325"/>
          </a:xfrm>
          <a:custGeom>
            <a:avLst/>
            <a:gdLst/>
            <a:ahLst/>
            <a:cxnLst/>
            <a:rect l="l" t="t" r="r" b="b"/>
            <a:pathLst>
              <a:path w="1368425" h="187325">
                <a:moveTo>
                  <a:pt x="1368005" y="187198"/>
                </a:moveTo>
                <a:lnTo>
                  <a:pt x="1198582" y="78974"/>
                </a:lnTo>
                <a:lnTo>
                  <a:pt x="1065607" y="23399"/>
                </a:lnTo>
                <a:lnTo>
                  <a:pt x="900231" y="2924"/>
                </a:lnTo>
                <a:lnTo>
                  <a:pt x="633602" y="0"/>
                </a:lnTo>
                <a:lnTo>
                  <a:pt x="343242" y="19686"/>
                </a:lnTo>
                <a:lnTo>
                  <a:pt x="146704" y="62998"/>
                </a:lnTo>
                <a:lnTo>
                  <a:pt x="35213" y="106309"/>
                </a:lnTo>
                <a:lnTo>
                  <a:pt x="0" y="125996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 descr="Rysunek. Od parlamentu strzałka prowadzi do ZUS."/>
          <p:cNvSpPr/>
          <p:nvPr/>
        </p:nvSpPr>
        <p:spPr>
          <a:xfrm>
            <a:off x="3797999" y="2793568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105" y="0"/>
                </a:lnTo>
              </a:path>
            </a:pathLst>
          </a:custGeom>
          <a:ln w="93154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03188" y="2676423"/>
            <a:ext cx="321945" cy="234315"/>
          </a:xfrm>
          <a:custGeom>
            <a:avLst/>
            <a:gdLst/>
            <a:ahLst/>
            <a:cxnLst/>
            <a:rect l="l" t="t" r="r" b="b"/>
            <a:pathLst>
              <a:path w="321945" h="234314">
                <a:moveTo>
                  <a:pt x="0" y="0"/>
                </a:moveTo>
                <a:lnTo>
                  <a:pt x="0" y="234289"/>
                </a:lnTo>
                <a:lnTo>
                  <a:pt x="321919" y="117144"/>
                </a:lnTo>
                <a:lnTo>
                  <a:pt x="0" y="0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90545" y="2483995"/>
            <a:ext cx="629285" cy="677545"/>
          </a:xfrm>
          <a:custGeom>
            <a:avLst/>
            <a:gdLst/>
            <a:ahLst/>
            <a:cxnLst/>
            <a:rect l="l" t="t" r="r" b="b"/>
            <a:pathLst>
              <a:path w="629285" h="677544">
                <a:moveTo>
                  <a:pt x="493420" y="0"/>
                </a:moveTo>
                <a:lnTo>
                  <a:pt x="135496" y="0"/>
                </a:lnTo>
                <a:lnTo>
                  <a:pt x="57162" y="2117"/>
                </a:lnTo>
                <a:lnTo>
                  <a:pt x="16937" y="16938"/>
                </a:lnTo>
                <a:lnTo>
                  <a:pt x="2117" y="57167"/>
                </a:lnTo>
                <a:lnTo>
                  <a:pt x="0" y="135509"/>
                </a:lnTo>
                <a:lnTo>
                  <a:pt x="0" y="541972"/>
                </a:lnTo>
                <a:lnTo>
                  <a:pt x="2117" y="620306"/>
                </a:lnTo>
                <a:lnTo>
                  <a:pt x="16937" y="660531"/>
                </a:lnTo>
                <a:lnTo>
                  <a:pt x="57162" y="675351"/>
                </a:lnTo>
                <a:lnTo>
                  <a:pt x="135496" y="677468"/>
                </a:lnTo>
                <a:lnTo>
                  <a:pt x="493420" y="677468"/>
                </a:lnTo>
                <a:lnTo>
                  <a:pt x="571761" y="675351"/>
                </a:lnTo>
                <a:lnTo>
                  <a:pt x="611990" y="660531"/>
                </a:lnTo>
                <a:lnTo>
                  <a:pt x="626812" y="620306"/>
                </a:lnTo>
                <a:lnTo>
                  <a:pt x="628589" y="554545"/>
                </a:lnTo>
                <a:lnTo>
                  <a:pt x="147853" y="554545"/>
                </a:lnTo>
                <a:lnTo>
                  <a:pt x="147853" y="512864"/>
                </a:lnTo>
                <a:lnTo>
                  <a:pt x="148589" y="508520"/>
                </a:lnTo>
                <a:lnTo>
                  <a:pt x="151663" y="499910"/>
                </a:lnTo>
                <a:lnTo>
                  <a:pt x="153771" y="495947"/>
                </a:lnTo>
                <a:lnTo>
                  <a:pt x="156438" y="492302"/>
                </a:lnTo>
                <a:lnTo>
                  <a:pt x="353186" y="211264"/>
                </a:lnTo>
                <a:lnTo>
                  <a:pt x="163906" y="211264"/>
                </a:lnTo>
                <a:lnTo>
                  <a:pt x="163906" y="136690"/>
                </a:lnTo>
                <a:lnTo>
                  <a:pt x="628929" y="136690"/>
                </a:lnTo>
                <a:lnTo>
                  <a:pt x="628929" y="135509"/>
                </a:lnTo>
                <a:lnTo>
                  <a:pt x="626812" y="57167"/>
                </a:lnTo>
                <a:lnTo>
                  <a:pt x="611990" y="16938"/>
                </a:lnTo>
                <a:lnTo>
                  <a:pt x="571761" y="2117"/>
                </a:lnTo>
                <a:lnTo>
                  <a:pt x="493420" y="0"/>
                </a:lnTo>
                <a:close/>
              </a:path>
              <a:path w="629285" h="677544">
                <a:moveTo>
                  <a:pt x="628929" y="136690"/>
                </a:moveTo>
                <a:lnTo>
                  <a:pt x="476516" y="136690"/>
                </a:lnTo>
                <a:lnTo>
                  <a:pt x="476516" y="176644"/>
                </a:lnTo>
                <a:lnTo>
                  <a:pt x="475703" y="181533"/>
                </a:lnTo>
                <a:lnTo>
                  <a:pt x="472439" y="191084"/>
                </a:lnTo>
                <a:lnTo>
                  <a:pt x="470204" y="195567"/>
                </a:lnTo>
                <a:lnTo>
                  <a:pt x="467321" y="199771"/>
                </a:lnTo>
                <a:lnTo>
                  <a:pt x="271157" y="479971"/>
                </a:lnTo>
                <a:lnTo>
                  <a:pt x="470204" y="479971"/>
                </a:lnTo>
                <a:lnTo>
                  <a:pt x="470204" y="554545"/>
                </a:lnTo>
                <a:lnTo>
                  <a:pt x="628589" y="554545"/>
                </a:lnTo>
                <a:lnTo>
                  <a:pt x="628929" y="541972"/>
                </a:lnTo>
                <a:lnTo>
                  <a:pt x="628929" y="136690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13179" y="2483995"/>
            <a:ext cx="629285" cy="677545"/>
          </a:xfrm>
          <a:custGeom>
            <a:avLst/>
            <a:gdLst/>
            <a:ahLst/>
            <a:cxnLst/>
            <a:rect l="l" t="t" r="r" b="b"/>
            <a:pathLst>
              <a:path w="629285" h="677544">
                <a:moveTo>
                  <a:pt x="493420" y="0"/>
                </a:moveTo>
                <a:lnTo>
                  <a:pt x="135496" y="0"/>
                </a:lnTo>
                <a:lnTo>
                  <a:pt x="57162" y="2117"/>
                </a:lnTo>
                <a:lnTo>
                  <a:pt x="16937" y="16938"/>
                </a:lnTo>
                <a:lnTo>
                  <a:pt x="2117" y="57167"/>
                </a:lnTo>
                <a:lnTo>
                  <a:pt x="0" y="135509"/>
                </a:lnTo>
                <a:lnTo>
                  <a:pt x="114" y="546227"/>
                </a:lnTo>
                <a:lnTo>
                  <a:pt x="2117" y="620306"/>
                </a:lnTo>
                <a:lnTo>
                  <a:pt x="16937" y="660531"/>
                </a:lnTo>
                <a:lnTo>
                  <a:pt x="57162" y="675351"/>
                </a:lnTo>
                <a:lnTo>
                  <a:pt x="135496" y="677468"/>
                </a:lnTo>
                <a:lnTo>
                  <a:pt x="493420" y="677468"/>
                </a:lnTo>
                <a:lnTo>
                  <a:pt x="571761" y="675351"/>
                </a:lnTo>
                <a:lnTo>
                  <a:pt x="611990" y="660531"/>
                </a:lnTo>
                <a:lnTo>
                  <a:pt x="626812" y="620306"/>
                </a:lnTo>
                <a:lnTo>
                  <a:pt x="628465" y="559130"/>
                </a:lnTo>
                <a:lnTo>
                  <a:pt x="313181" y="559130"/>
                </a:lnTo>
                <a:lnTo>
                  <a:pt x="292784" y="558324"/>
                </a:lnTo>
                <a:lnTo>
                  <a:pt x="255217" y="551875"/>
                </a:lnTo>
                <a:lnTo>
                  <a:pt x="207281" y="530748"/>
                </a:lnTo>
                <a:lnTo>
                  <a:pt x="170609" y="497925"/>
                </a:lnTo>
                <a:lnTo>
                  <a:pt x="145973" y="454748"/>
                </a:lnTo>
                <a:lnTo>
                  <a:pt x="134415" y="403015"/>
                </a:lnTo>
                <a:lnTo>
                  <a:pt x="133642" y="384200"/>
                </a:lnTo>
                <a:lnTo>
                  <a:pt x="133642" y="136690"/>
                </a:lnTo>
                <a:lnTo>
                  <a:pt x="628929" y="136690"/>
                </a:lnTo>
                <a:lnTo>
                  <a:pt x="628929" y="135509"/>
                </a:lnTo>
                <a:lnTo>
                  <a:pt x="626812" y="57167"/>
                </a:lnTo>
                <a:lnTo>
                  <a:pt x="611990" y="16938"/>
                </a:lnTo>
                <a:lnTo>
                  <a:pt x="571761" y="2117"/>
                </a:lnTo>
                <a:lnTo>
                  <a:pt x="493420" y="0"/>
                </a:lnTo>
                <a:close/>
              </a:path>
              <a:path w="629285" h="677544">
                <a:moveTo>
                  <a:pt x="628929" y="136690"/>
                </a:moveTo>
                <a:lnTo>
                  <a:pt x="492721" y="136690"/>
                </a:lnTo>
                <a:lnTo>
                  <a:pt x="492721" y="384200"/>
                </a:lnTo>
                <a:lnTo>
                  <a:pt x="491942" y="403015"/>
                </a:lnTo>
                <a:lnTo>
                  <a:pt x="480237" y="454748"/>
                </a:lnTo>
                <a:lnTo>
                  <a:pt x="455484" y="497925"/>
                </a:lnTo>
                <a:lnTo>
                  <a:pt x="418803" y="530748"/>
                </a:lnTo>
                <a:lnTo>
                  <a:pt x="370882" y="551875"/>
                </a:lnTo>
                <a:lnTo>
                  <a:pt x="313181" y="559130"/>
                </a:lnTo>
                <a:lnTo>
                  <a:pt x="628465" y="559130"/>
                </a:lnTo>
                <a:lnTo>
                  <a:pt x="628814" y="546227"/>
                </a:lnTo>
                <a:lnTo>
                  <a:pt x="628929" y="136690"/>
                </a:lnTo>
                <a:close/>
              </a:path>
              <a:path w="629285" h="677544">
                <a:moveTo>
                  <a:pt x="395770" y="136690"/>
                </a:moveTo>
                <a:lnTo>
                  <a:pt x="230581" y="136690"/>
                </a:lnTo>
                <a:lnTo>
                  <a:pt x="230590" y="384200"/>
                </a:lnTo>
                <a:lnTo>
                  <a:pt x="230933" y="394652"/>
                </a:lnTo>
                <a:lnTo>
                  <a:pt x="243016" y="439402"/>
                </a:lnTo>
                <a:lnTo>
                  <a:pt x="270978" y="467948"/>
                </a:lnTo>
                <a:lnTo>
                  <a:pt x="313181" y="477977"/>
                </a:lnTo>
                <a:lnTo>
                  <a:pt x="322673" y="477572"/>
                </a:lnTo>
                <a:lnTo>
                  <a:pt x="362225" y="463637"/>
                </a:lnTo>
                <a:lnTo>
                  <a:pt x="387076" y="431965"/>
                </a:lnTo>
                <a:lnTo>
                  <a:pt x="395770" y="384200"/>
                </a:lnTo>
                <a:lnTo>
                  <a:pt x="395770" y="136690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35864" y="2483995"/>
            <a:ext cx="629285" cy="677545"/>
          </a:xfrm>
          <a:custGeom>
            <a:avLst/>
            <a:gdLst/>
            <a:ahLst/>
            <a:cxnLst/>
            <a:rect l="l" t="t" r="r" b="b"/>
            <a:pathLst>
              <a:path w="629284" h="677544">
                <a:moveTo>
                  <a:pt x="493371" y="0"/>
                </a:moveTo>
                <a:lnTo>
                  <a:pt x="135447" y="0"/>
                </a:lnTo>
                <a:lnTo>
                  <a:pt x="57113" y="2117"/>
                </a:lnTo>
                <a:lnTo>
                  <a:pt x="16887" y="16938"/>
                </a:lnTo>
                <a:lnTo>
                  <a:pt x="2068" y="57167"/>
                </a:lnTo>
                <a:lnTo>
                  <a:pt x="43" y="132092"/>
                </a:lnTo>
                <a:lnTo>
                  <a:pt x="0" y="543788"/>
                </a:lnTo>
                <a:lnTo>
                  <a:pt x="2068" y="620306"/>
                </a:lnTo>
                <a:lnTo>
                  <a:pt x="16887" y="660531"/>
                </a:lnTo>
                <a:lnTo>
                  <a:pt x="57113" y="675351"/>
                </a:lnTo>
                <a:lnTo>
                  <a:pt x="135447" y="677468"/>
                </a:lnTo>
                <a:lnTo>
                  <a:pt x="493371" y="677468"/>
                </a:lnTo>
                <a:lnTo>
                  <a:pt x="571712" y="675351"/>
                </a:lnTo>
                <a:lnTo>
                  <a:pt x="611941" y="660531"/>
                </a:lnTo>
                <a:lnTo>
                  <a:pt x="626762" y="620306"/>
                </a:lnTo>
                <a:lnTo>
                  <a:pt x="628416" y="559142"/>
                </a:lnTo>
                <a:lnTo>
                  <a:pt x="306960" y="559142"/>
                </a:lnTo>
                <a:lnTo>
                  <a:pt x="297165" y="558890"/>
                </a:lnTo>
                <a:lnTo>
                  <a:pt x="257213" y="552914"/>
                </a:lnTo>
                <a:lnTo>
                  <a:pt x="218763" y="539961"/>
                </a:lnTo>
                <a:lnTo>
                  <a:pt x="184476" y="521284"/>
                </a:lnTo>
                <a:lnTo>
                  <a:pt x="163565" y="504075"/>
                </a:lnTo>
                <a:lnTo>
                  <a:pt x="192241" y="458762"/>
                </a:lnTo>
                <a:lnTo>
                  <a:pt x="194540" y="455498"/>
                </a:lnTo>
                <a:lnTo>
                  <a:pt x="197537" y="452793"/>
                </a:lnTo>
                <a:lnTo>
                  <a:pt x="205005" y="448398"/>
                </a:lnTo>
                <a:lnTo>
                  <a:pt x="209056" y="447294"/>
                </a:lnTo>
                <a:lnTo>
                  <a:pt x="364077" y="447294"/>
                </a:lnTo>
                <a:lnTo>
                  <a:pt x="364544" y="445574"/>
                </a:lnTo>
                <a:lnTo>
                  <a:pt x="365374" y="434865"/>
                </a:lnTo>
                <a:lnTo>
                  <a:pt x="365456" y="424065"/>
                </a:lnTo>
                <a:lnTo>
                  <a:pt x="362802" y="416128"/>
                </a:lnTo>
                <a:lnTo>
                  <a:pt x="329610" y="391879"/>
                </a:lnTo>
                <a:lnTo>
                  <a:pt x="298300" y="381835"/>
                </a:lnTo>
                <a:lnTo>
                  <a:pt x="289825" y="379353"/>
                </a:lnTo>
                <a:lnTo>
                  <a:pt x="246799" y="364163"/>
                </a:lnTo>
                <a:lnTo>
                  <a:pt x="208751" y="338734"/>
                </a:lnTo>
                <a:lnTo>
                  <a:pt x="187656" y="305460"/>
                </a:lnTo>
                <a:lnTo>
                  <a:pt x="179617" y="256286"/>
                </a:lnTo>
                <a:lnTo>
                  <a:pt x="180210" y="244596"/>
                </a:lnTo>
                <a:lnTo>
                  <a:pt x="194378" y="199510"/>
                </a:lnTo>
                <a:lnTo>
                  <a:pt x="226606" y="162219"/>
                </a:lnTo>
                <a:lnTo>
                  <a:pt x="261939" y="142570"/>
                </a:lnTo>
                <a:lnTo>
                  <a:pt x="306294" y="132747"/>
                </a:lnTo>
                <a:lnTo>
                  <a:pt x="323013" y="132092"/>
                </a:lnTo>
                <a:lnTo>
                  <a:pt x="628787" y="132092"/>
                </a:lnTo>
                <a:lnTo>
                  <a:pt x="626762" y="57167"/>
                </a:lnTo>
                <a:lnTo>
                  <a:pt x="611941" y="16938"/>
                </a:lnTo>
                <a:lnTo>
                  <a:pt x="571712" y="2117"/>
                </a:lnTo>
                <a:lnTo>
                  <a:pt x="493371" y="0"/>
                </a:lnTo>
                <a:close/>
              </a:path>
              <a:path w="629284" h="677544">
                <a:moveTo>
                  <a:pt x="324169" y="208394"/>
                </a:moveTo>
                <a:lnTo>
                  <a:pt x="283592" y="220002"/>
                </a:lnTo>
                <a:lnTo>
                  <a:pt x="270245" y="251396"/>
                </a:lnTo>
                <a:lnTo>
                  <a:pt x="270245" y="259816"/>
                </a:lnTo>
                <a:lnTo>
                  <a:pt x="299353" y="286689"/>
                </a:lnTo>
                <a:lnTo>
                  <a:pt x="337627" y="300306"/>
                </a:lnTo>
                <a:lnTo>
                  <a:pt x="346152" y="303034"/>
                </a:lnTo>
                <a:lnTo>
                  <a:pt x="389305" y="319360"/>
                </a:lnTo>
                <a:lnTo>
                  <a:pt x="427559" y="344614"/>
                </a:lnTo>
                <a:lnTo>
                  <a:pt x="452146" y="385744"/>
                </a:lnTo>
                <a:lnTo>
                  <a:pt x="456668" y="420611"/>
                </a:lnTo>
                <a:lnTo>
                  <a:pt x="456041" y="434865"/>
                </a:lnTo>
                <a:lnTo>
                  <a:pt x="446635" y="474814"/>
                </a:lnTo>
                <a:lnTo>
                  <a:pt x="426497" y="509049"/>
                </a:lnTo>
                <a:lnTo>
                  <a:pt x="396225" y="535625"/>
                </a:lnTo>
                <a:lnTo>
                  <a:pt x="356029" y="553083"/>
                </a:lnTo>
                <a:lnTo>
                  <a:pt x="306960" y="559142"/>
                </a:lnTo>
                <a:lnTo>
                  <a:pt x="628416" y="559142"/>
                </a:lnTo>
                <a:lnTo>
                  <a:pt x="628831" y="543788"/>
                </a:lnTo>
                <a:lnTo>
                  <a:pt x="628880" y="235343"/>
                </a:lnTo>
                <a:lnTo>
                  <a:pt x="401220" y="235343"/>
                </a:lnTo>
                <a:lnTo>
                  <a:pt x="396483" y="233946"/>
                </a:lnTo>
                <a:lnTo>
                  <a:pt x="360491" y="215328"/>
                </a:lnTo>
                <a:lnTo>
                  <a:pt x="331836" y="208655"/>
                </a:lnTo>
                <a:lnTo>
                  <a:pt x="324169" y="208394"/>
                </a:lnTo>
                <a:close/>
              </a:path>
              <a:path w="629284" h="677544">
                <a:moveTo>
                  <a:pt x="364077" y="447294"/>
                </a:moveTo>
                <a:lnTo>
                  <a:pt x="219203" y="447294"/>
                </a:lnTo>
                <a:lnTo>
                  <a:pt x="224994" y="449097"/>
                </a:lnTo>
                <a:lnTo>
                  <a:pt x="236653" y="456361"/>
                </a:lnTo>
                <a:lnTo>
                  <a:pt x="275985" y="476834"/>
                </a:lnTo>
                <a:lnTo>
                  <a:pt x="309843" y="482282"/>
                </a:lnTo>
                <a:lnTo>
                  <a:pt x="322298" y="481554"/>
                </a:lnTo>
                <a:lnTo>
                  <a:pt x="357243" y="464001"/>
                </a:lnTo>
                <a:lnTo>
                  <a:pt x="361807" y="455639"/>
                </a:lnTo>
                <a:lnTo>
                  <a:pt x="364077" y="447294"/>
                </a:lnTo>
                <a:close/>
              </a:path>
              <a:path w="629284" h="677544">
                <a:moveTo>
                  <a:pt x="628787" y="132092"/>
                </a:moveTo>
                <a:lnTo>
                  <a:pt x="323013" y="132092"/>
                </a:lnTo>
                <a:lnTo>
                  <a:pt x="332562" y="132281"/>
                </a:lnTo>
                <a:lnTo>
                  <a:pt x="341985" y="132846"/>
                </a:lnTo>
                <a:lnTo>
                  <a:pt x="386709" y="141237"/>
                </a:lnTo>
                <a:lnTo>
                  <a:pt x="425553" y="158051"/>
                </a:lnTo>
                <a:lnTo>
                  <a:pt x="450940" y="176555"/>
                </a:lnTo>
                <a:lnTo>
                  <a:pt x="426795" y="221649"/>
                </a:lnTo>
                <a:lnTo>
                  <a:pt x="410592" y="235343"/>
                </a:lnTo>
                <a:lnTo>
                  <a:pt x="628880" y="235343"/>
                </a:lnTo>
                <a:lnTo>
                  <a:pt x="628787" y="132092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6569" y="5371338"/>
            <a:ext cx="203593" cy="238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213953" y="5292725"/>
            <a:ext cx="316754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lang="pl-PL" sz="2400" smtClean="0">
                <a:latin typeface="Ubuntu"/>
                <a:cs typeface="Ubuntu"/>
              </a:rPr>
              <a:t>z</a:t>
            </a:r>
            <a:r>
              <a:rPr sz="2400" smtClean="0">
                <a:latin typeface="Ubuntu"/>
                <a:cs typeface="Ubuntu"/>
              </a:rPr>
              <a:t>asady</a:t>
            </a:r>
            <a:r>
              <a:rPr lang="pl-PL" sz="2400" dirty="0" smtClean="0">
                <a:latin typeface="Ubuntu"/>
                <a:cs typeface="Ubuntu"/>
              </a:rPr>
              <a:t> przyznawania </a:t>
            </a:r>
            <a:br>
              <a:rPr lang="pl-PL" sz="2400" dirty="0" smtClean="0">
                <a:latin typeface="Ubuntu"/>
                <a:cs typeface="Ubuntu"/>
              </a:rPr>
            </a:br>
            <a:r>
              <a:rPr lang="pl-PL" sz="2400" dirty="0" smtClean="0">
                <a:latin typeface="Ubuntu"/>
                <a:cs typeface="Ubuntu"/>
              </a:rPr>
              <a:t>i</a:t>
            </a:r>
            <a:r>
              <a:rPr sz="2400" spc="-60" dirty="0" smtClean="0">
                <a:latin typeface="Ubuntu"/>
                <a:cs typeface="Ubuntu"/>
              </a:rPr>
              <a:t> </a:t>
            </a:r>
            <a:r>
              <a:rPr lang="pl-PL" sz="2400" dirty="0" smtClean="0">
                <a:latin typeface="Ubuntu"/>
                <a:cs typeface="Ubuntu"/>
              </a:rPr>
              <a:t>obliczania</a:t>
            </a:r>
            <a:r>
              <a:rPr lang="pl-PL" sz="2400" dirty="0">
                <a:latin typeface="Ubuntu"/>
                <a:cs typeface="Ubuntu"/>
              </a:rPr>
              <a:t> </a:t>
            </a:r>
            <a:r>
              <a:rPr sz="2400" spc="-5" dirty="0" err="1" smtClean="0">
                <a:latin typeface="Ubuntu"/>
                <a:cs typeface="Ubuntu"/>
              </a:rPr>
              <a:t>świadczeń</a:t>
            </a:r>
            <a:r>
              <a:rPr sz="2400" spc="-5" dirty="0">
                <a:latin typeface="Ubuntu"/>
                <a:cs typeface="Ubuntu"/>
              </a:rPr>
              <a:t>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99651" y="4175994"/>
            <a:ext cx="203593" cy="238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87299" y="3463925"/>
            <a:ext cx="2794000" cy="136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BC0C9"/>
                </a:solidFill>
                <a:latin typeface="Ubuntu"/>
                <a:cs typeface="Ubuntu"/>
              </a:rPr>
              <a:t>Parlament</a:t>
            </a:r>
            <a:r>
              <a:rPr sz="2400" b="1" spc="-55" dirty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określa:</a:t>
            </a:r>
          </a:p>
          <a:p>
            <a:pPr marL="342265" marR="5080" indent="-635">
              <a:lnSpc>
                <a:spcPct val="100000"/>
              </a:lnSpc>
              <a:spcBef>
                <a:spcPts val="1895"/>
              </a:spcBef>
            </a:pPr>
            <a:r>
              <a:rPr sz="2400" spc="-5" dirty="0">
                <a:latin typeface="Ubuntu"/>
                <a:cs typeface="Ubuntu"/>
              </a:rPr>
              <a:t>wysokość</a:t>
            </a:r>
            <a:r>
              <a:rPr sz="2400" spc="-9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składek  na</a:t>
            </a:r>
            <a:r>
              <a:rPr sz="2400" spc="-75" dirty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ubezpieczenia;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40" name="object 13"/>
          <p:cNvSpPr txBox="1"/>
          <p:nvPr/>
        </p:nvSpPr>
        <p:spPr>
          <a:xfrm>
            <a:off x="4644005" y="3463925"/>
            <a:ext cx="54593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7385" indent="-635">
              <a:lnSpc>
                <a:spcPct val="100000"/>
              </a:lnSpc>
              <a:spcBef>
                <a:spcPts val="100"/>
              </a:spcBef>
            </a:pPr>
            <a:r>
              <a:rPr lang="pl-PL" sz="2400" b="1" dirty="0">
                <a:solidFill>
                  <a:srgbClr val="5BC0C9"/>
                </a:solidFill>
                <a:latin typeface="Ubuntu"/>
                <a:cs typeface="Ubuntu"/>
              </a:rPr>
              <a:t>ZUS</a:t>
            </a:r>
            <a:r>
              <a:rPr lang="pl-PL" sz="2400" dirty="0">
                <a:latin typeface="Ubuntu"/>
                <a:cs typeface="Ubuntu"/>
              </a:rPr>
              <a:t> </a:t>
            </a:r>
            <a:r>
              <a:rPr lang="pl-PL" sz="2400" spc="-5" dirty="0">
                <a:latin typeface="Ubuntu"/>
                <a:cs typeface="Ubuntu"/>
              </a:rPr>
              <a:t>nie ma wpływu na wysokość:</a:t>
            </a:r>
            <a:endParaRPr sz="2400" dirty="0">
              <a:latin typeface="Ubuntu"/>
              <a:cs typeface="Ubuntu"/>
            </a:endParaRPr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80694"/>
            <a:ext cx="1797321" cy="26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1400" dirty="0">
              <a:latin typeface="Ubuntu Medium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5863" y="593496"/>
            <a:ext cx="30022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Ubuntu Medium" pitchFamily="34" charset="0"/>
              </a:rPr>
              <a:t>Wydatki</a:t>
            </a:r>
            <a:r>
              <a:rPr spc="-90" dirty="0">
                <a:latin typeface="Ubuntu Medium" pitchFamily="34" charset="0"/>
              </a:rPr>
              <a:t> </a:t>
            </a:r>
            <a:r>
              <a:rPr dirty="0">
                <a:latin typeface="Ubuntu Medium" pitchFamily="34" charset="0"/>
              </a:rPr>
              <a:t>FUS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7299" y="2759548"/>
            <a:ext cx="4170679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Ubuntu"/>
                <a:cs typeface="Ubuntu"/>
              </a:rPr>
              <a:t>Planowane </a:t>
            </a:r>
            <a:r>
              <a:rPr sz="2400" spc="5" dirty="0">
                <a:latin typeface="Ubuntu"/>
                <a:cs typeface="Ubuntu"/>
              </a:rPr>
              <a:t>wydatki</a:t>
            </a:r>
            <a:r>
              <a:rPr sz="2400" spc="-1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FUS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w 20</a:t>
            </a:r>
            <a:r>
              <a:rPr lang="pl-PL" sz="2400" dirty="0" smtClean="0">
                <a:latin typeface="Ubuntu"/>
                <a:cs typeface="Ubuntu"/>
              </a:rPr>
              <a:t>25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roku </a:t>
            </a:r>
            <a:r>
              <a:rPr sz="2400" spc="-20" dirty="0">
                <a:latin typeface="Ubuntu"/>
                <a:cs typeface="Ubuntu"/>
              </a:rPr>
              <a:t>to </a:t>
            </a:r>
            <a:r>
              <a:rPr lang="pl-PL" sz="2400" b="1" dirty="0" smtClean="0">
                <a:solidFill>
                  <a:srgbClr val="5BC0C9"/>
                </a:solidFill>
                <a:latin typeface="Ubuntu"/>
                <a:cs typeface="Ubuntu"/>
              </a:rPr>
              <a:t>467,8</a:t>
            </a:r>
            <a:r>
              <a:rPr sz="2400" b="1" dirty="0" smtClean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2400" b="1" dirty="0">
                <a:solidFill>
                  <a:srgbClr val="5BC0C9"/>
                </a:solidFill>
                <a:latin typeface="Ubuntu"/>
                <a:cs typeface="Ubuntu"/>
              </a:rPr>
              <a:t>mld</a:t>
            </a:r>
            <a:r>
              <a:rPr sz="2400" b="1" spc="-25" dirty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2400" b="1" spc="-5" dirty="0">
                <a:solidFill>
                  <a:srgbClr val="5BC0C9"/>
                </a:solidFill>
                <a:latin typeface="Ubuntu"/>
                <a:cs typeface="Ubuntu"/>
              </a:rPr>
              <a:t>zł</a:t>
            </a:r>
            <a:r>
              <a:rPr sz="2400" spc="-5" dirty="0">
                <a:latin typeface="Ubuntu"/>
                <a:cs typeface="Ubuntu"/>
              </a:rPr>
              <a:t>.</a:t>
            </a:r>
            <a:endParaRPr sz="2400" dirty="0">
              <a:latin typeface="Ubuntu"/>
              <a:cs typeface="Ubuntu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Ubuntu"/>
                <a:cs typeface="Ubuntu"/>
              </a:rPr>
              <a:t>Planowane </a:t>
            </a:r>
            <a:r>
              <a:rPr sz="2400" spc="5" dirty="0">
                <a:latin typeface="Ubuntu"/>
                <a:cs typeface="Ubuntu"/>
              </a:rPr>
              <a:t>wydatki</a:t>
            </a:r>
            <a:endParaRPr sz="2400" dirty="0">
              <a:latin typeface="Ubuntu"/>
              <a:cs typeface="Ubuntu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Ubuntu"/>
                <a:cs typeface="Ubuntu"/>
              </a:rPr>
              <a:t>budżetu </a:t>
            </a:r>
            <a:r>
              <a:rPr sz="2400" dirty="0">
                <a:latin typeface="Ubuntu"/>
                <a:cs typeface="Ubuntu"/>
              </a:rPr>
              <a:t>państwa w 20</a:t>
            </a:r>
            <a:r>
              <a:rPr lang="pl-PL" sz="2400" dirty="0" smtClean="0">
                <a:latin typeface="Ubuntu"/>
                <a:cs typeface="Ubuntu"/>
              </a:rPr>
              <a:t>25</a:t>
            </a:r>
            <a:r>
              <a:rPr sz="2400" spc="-7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roku  </a:t>
            </a:r>
            <a:r>
              <a:rPr sz="2400" spc="-20" dirty="0">
                <a:latin typeface="Ubuntu"/>
                <a:cs typeface="Ubuntu"/>
              </a:rPr>
              <a:t>to </a:t>
            </a:r>
            <a:r>
              <a:rPr lang="pl-PL" sz="2400" b="1" dirty="0" smtClean="0">
                <a:solidFill>
                  <a:srgbClr val="5BC0C9"/>
                </a:solidFill>
                <a:latin typeface="Ubuntu"/>
                <a:cs typeface="Ubuntu"/>
              </a:rPr>
              <a:t>921,6 </a:t>
            </a:r>
            <a:r>
              <a:rPr sz="2400" b="1" dirty="0" err="1" smtClean="0">
                <a:solidFill>
                  <a:srgbClr val="5BC0C9"/>
                </a:solidFill>
                <a:latin typeface="Ubuntu"/>
                <a:cs typeface="Ubuntu"/>
              </a:rPr>
              <a:t>mld</a:t>
            </a:r>
            <a:r>
              <a:rPr sz="2400" b="1" spc="10" dirty="0" smtClean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2400" b="1" spc="-5" dirty="0">
                <a:solidFill>
                  <a:srgbClr val="5BC0C9"/>
                </a:solidFill>
                <a:latin typeface="Ubuntu"/>
                <a:cs typeface="Ubuntu"/>
              </a:rPr>
              <a:t>zł</a:t>
            </a:r>
            <a:r>
              <a:rPr sz="2400" spc="-5" dirty="0">
                <a:latin typeface="Ubuntu"/>
                <a:cs typeface="Ubuntu"/>
              </a:rPr>
              <a:t>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1" name="object 11" descr="Rysunek. Pliki banknotów, stosiki monet i karta bankowa."/>
          <p:cNvSpPr/>
          <p:nvPr/>
        </p:nvSpPr>
        <p:spPr>
          <a:xfrm>
            <a:off x="5624995" y="2168525"/>
            <a:ext cx="4091926" cy="3451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894" y="2061946"/>
            <a:ext cx="458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r>
              <a:rPr lang="pl-PL" sz="3000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3000" dirty="0">
              <a:latin typeface="Ubuntu Medium" pitchFamily="34" charset="0"/>
              <a:cs typeface="Ubuntu-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9998" y="5673725"/>
            <a:ext cx="1134745" cy="144145"/>
          </a:xfrm>
          <a:custGeom>
            <a:avLst/>
            <a:gdLst/>
            <a:ahLst/>
            <a:cxnLst/>
            <a:rect l="l" t="t" r="r" b="b"/>
            <a:pathLst>
              <a:path w="1134745" h="144145">
                <a:moveTo>
                  <a:pt x="1134275" y="0"/>
                </a:moveTo>
                <a:lnTo>
                  <a:pt x="0" y="0"/>
                </a:lnTo>
                <a:lnTo>
                  <a:pt x="0" y="144005"/>
                </a:lnTo>
                <a:lnTo>
                  <a:pt x="1134275" y="144005"/>
                </a:lnTo>
                <a:lnTo>
                  <a:pt x="1134275" y="0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7299" y="6046470"/>
            <a:ext cx="80670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BC0C9"/>
                </a:solidFill>
                <a:latin typeface="Ubuntu"/>
                <a:cs typeface="Ubuntu"/>
              </a:rPr>
              <a:t>FUS </a:t>
            </a:r>
            <a:r>
              <a:rPr sz="2400" b="1" spc="5" dirty="0">
                <a:solidFill>
                  <a:srgbClr val="5BC0C9"/>
                </a:solidFill>
                <a:latin typeface="Ubuntu"/>
                <a:cs typeface="Ubuntu"/>
              </a:rPr>
              <a:t>wydaje </a:t>
            </a:r>
            <a:r>
              <a:rPr sz="2400" b="1" dirty="0" err="1">
                <a:solidFill>
                  <a:srgbClr val="5BC0C9"/>
                </a:solidFill>
                <a:latin typeface="Ubuntu"/>
                <a:cs typeface="Ubuntu"/>
              </a:rPr>
              <a:t>więc</a:t>
            </a:r>
            <a:r>
              <a:rPr sz="2400" b="1" dirty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lang="pl-PL" sz="2400" b="1" smtClean="0">
                <a:solidFill>
                  <a:srgbClr val="5BC0C9"/>
                </a:solidFill>
                <a:latin typeface="Ubuntu"/>
                <a:cs typeface="Ubuntu"/>
              </a:rPr>
              <a:t>nieco ponad </a:t>
            </a:r>
            <a:r>
              <a:rPr lang="pl-PL" sz="2400" b="1" dirty="0" smtClean="0">
                <a:solidFill>
                  <a:srgbClr val="5BC0C9"/>
                </a:solidFill>
                <a:latin typeface="Ubuntu"/>
                <a:cs typeface="Ubuntu"/>
              </a:rPr>
              <a:t>50</a:t>
            </a:r>
            <a:r>
              <a:rPr sz="2400" b="1" dirty="0" smtClean="0">
                <a:solidFill>
                  <a:srgbClr val="5BC0C9"/>
                </a:solidFill>
                <a:latin typeface="Ubuntu"/>
                <a:cs typeface="Ubuntu"/>
              </a:rPr>
              <a:t>% </a:t>
            </a:r>
            <a:r>
              <a:rPr sz="2400" b="1" spc="-5" dirty="0">
                <a:solidFill>
                  <a:srgbClr val="5BC0C9"/>
                </a:solidFill>
                <a:latin typeface="Ubuntu"/>
                <a:cs typeface="Ubuntu"/>
              </a:rPr>
              <a:t>tego, </a:t>
            </a:r>
            <a:r>
              <a:rPr sz="2400" b="1" spc="-20" dirty="0">
                <a:solidFill>
                  <a:srgbClr val="5BC0C9"/>
                </a:solidFill>
                <a:latin typeface="Ubuntu"/>
                <a:cs typeface="Ubuntu"/>
              </a:rPr>
              <a:t>co </a:t>
            </a:r>
            <a:r>
              <a:rPr sz="2400" b="1" spc="5" dirty="0">
                <a:solidFill>
                  <a:srgbClr val="5BC0C9"/>
                </a:solidFill>
                <a:latin typeface="Ubuntu"/>
                <a:cs typeface="Ubuntu"/>
              </a:rPr>
              <a:t>wydaje </a:t>
            </a:r>
            <a:r>
              <a:rPr sz="2400" b="1" spc="-10" dirty="0">
                <a:solidFill>
                  <a:srgbClr val="5BC0C9"/>
                </a:solidFill>
                <a:latin typeface="Ubuntu"/>
                <a:cs typeface="Ubuntu"/>
              </a:rPr>
              <a:t>budżet</a:t>
            </a:r>
            <a:r>
              <a:rPr sz="2400" b="1" spc="-80" dirty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2400" b="1" dirty="0">
                <a:solidFill>
                  <a:srgbClr val="5BC0C9"/>
                </a:solidFill>
                <a:latin typeface="Ubuntu"/>
                <a:cs typeface="Ubuntu"/>
              </a:rPr>
              <a:t>państwa.</a:t>
            </a:r>
            <a:endParaRPr sz="2400" b="1" dirty="0">
              <a:latin typeface="Ubuntu"/>
              <a:cs typeface="Ubuntu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80694"/>
            <a:ext cx="1797321" cy="26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1400" dirty="0">
              <a:latin typeface="Ubuntu Medium" pitchFamily="34" charset="0"/>
              <a:cs typeface="Ubuntu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94" y="2061946"/>
            <a:ext cx="458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12</a:t>
            </a:r>
            <a:endParaRPr sz="3000" dirty="0">
              <a:latin typeface="Ubuntu Medium" pitchFamily="34" charset="0"/>
              <a:cs typeface="Ubuntu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863" y="593496"/>
            <a:ext cx="7782837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5BC0C9"/>
                </a:solidFill>
                <a:latin typeface="Ubuntu Medium" pitchFamily="34" charset="0"/>
                <a:cs typeface="Ubuntu-Medium"/>
              </a:rPr>
              <a:t>Film: </a:t>
            </a:r>
            <a:r>
              <a:rPr sz="4000" i="1" spc="-15" dirty="0">
                <a:solidFill>
                  <a:srgbClr val="5BC0C9"/>
                </a:solidFill>
                <a:latin typeface="Ubuntu Medium" pitchFamily="34" charset="0"/>
                <a:cs typeface="Ubuntu-MediumItalic"/>
              </a:rPr>
              <a:t>Twoje </a:t>
            </a:r>
            <a:r>
              <a:rPr sz="4000" i="1" spc="10" dirty="0">
                <a:solidFill>
                  <a:srgbClr val="5BC0C9"/>
                </a:solidFill>
                <a:latin typeface="Ubuntu Medium" pitchFamily="34" charset="0"/>
                <a:cs typeface="Ubuntu-MediumItalic"/>
              </a:rPr>
              <a:t>życie </a:t>
            </a:r>
            <a:r>
              <a:rPr sz="4000" i="1" dirty="0">
                <a:solidFill>
                  <a:srgbClr val="5BC0C9"/>
                </a:solidFill>
                <a:latin typeface="Ubuntu Medium" pitchFamily="34" charset="0"/>
                <a:cs typeface="Ubuntu-MediumItalic"/>
              </a:rPr>
              <a:t>– </a:t>
            </a:r>
            <a:r>
              <a:rPr sz="4000" i="1" spc="-20" dirty="0">
                <a:solidFill>
                  <a:srgbClr val="5BC0C9"/>
                </a:solidFill>
                <a:latin typeface="Ubuntu Medium" pitchFamily="34" charset="0"/>
                <a:cs typeface="Ubuntu-MediumItalic"/>
              </a:rPr>
              <a:t>Twój</a:t>
            </a:r>
            <a:r>
              <a:rPr sz="4000" i="1" spc="-30" dirty="0">
                <a:solidFill>
                  <a:srgbClr val="5BC0C9"/>
                </a:solidFill>
                <a:latin typeface="Ubuntu Medium" pitchFamily="34" charset="0"/>
                <a:cs typeface="Ubuntu-MediumItalic"/>
              </a:rPr>
              <a:t> </a:t>
            </a:r>
            <a:r>
              <a:rPr sz="4000" i="1" spc="10" dirty="0">
                <a:solidFill>
                  <a:srgbClr val="5BC0C9"/>
                </a:solidFill>
                <a:latin typeface="Ubuntu Medium" pitchFamily="34" charset="0"/>
                <a:cs typeface="Ubuntu-MediumItalic"/>
              </a:rPr>
              <a:t>wybór</a:t>
            </a:r>
            <a:endParaRPr sz="4000" dirty="0">
              <a:latin typeface="Ubuntu Medium" pitchFamily="34" charset="0"/>
              <a:cs typeface="Ubuntu-MediumIt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1773" y="2063135"/>
            <a:ext cx="6673850" cy="4613910"/>
          </a:xfrm>
          <a:custGeom>
            <a:avLst/>
            <a:gdLst/>
            <a:ahLst/>
            <a:cxnLst/>
            <a:rect l="l" t="t" r="r" b="b"/>
            <a:pathLst>
              <a:path w="6673850" h="4613909">
                <a:moveTo>
                  <a:pt x="303326" y="0"/>
                </a:moveTo>
                <a:lnTo>
                  <a:pt x="127965" y="4739"/>
                </a:lnTo>
                <a:lnTo>
                  <a:pt x="37915" y="37915"/>
                </a:lnTo>
                <a:lnTo>
                  <a:pt x="4739" y="127965"/>
                </a:lnTo>
                <a:lnTo>
                  <a:pt x="0" y="303326"/>
                </a:lnTo>
                <a:lnTo>
                  <a:pt x="0" y="4310341"/>
                </a:lnTo>
                <a:lnTo>
                  <a:pt x="4739" y="4485702"/>
                </a:lnTo>
                <a:lnTo>
                  <a:pt x="37915" y="4575752"/>
                </a:lnTo>
                <a:lnTo>
                  <a:pt x="127965" y="4608929"/>
                </a:lnTo>
                <a:lnTo>
                  <a:pt x="303326" y="4613668"/>
                </a:lnTo>
                <a:lnTo>
                  <a:pt x="6369964" y="4613668"/>
                </a:lnTo>
                <a:lnTo>
                  <a:pt x="6545325" y="4608929"/>
                </a:lnTo>
                <a:lnTo>
                  <a:pt x="6635375" y="4575752"/>
                </a:lnTo>
                <a:lnTo>
                  <a:pt x="6668551" y="4485702"/>
                </a:lnTo>
                <a:lnTo>
                  <a:pt x="6673291" y="4310341"/>
                </a:lnTo>
                <a:lnTo>
                  <a:pt x="6673291" y="303326"/>
                </a:lnTo>
                <a:lnTo>
                  <a:pt x="6668551" y="127965"/>
                </a:lnTo>
                <a:lnTo>
                  <a:pt x="6635375" y="37915"/>
                </a:lnTo>
                <a:lnTo>
                  <a:pt x="6545325" y="4739"/>
                </a:lnTo>
                <a:lnTo>
                  <a:pt x="6369964" y="0"/>
                </a:lnTo>
                <a:lnTo>
                  <a:pt x="303326" y="0"/>
                </a:lnTo>
                <a:close/>
              </a:path>
            </a:pathLst>
          </a:custGeom>
          <a:ln w="381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0094" y="2453639"/>
            <a:ext cx="5513070" cy="3832860"/>
          </a:xfrm>
          <a:custGeom>
            <a:avLst/>
            <a:gdLst/>
            <a:ahLst/>
            <a:cxnLst/>
            <a:rect l="l" t="t" r="r" b="b"/>
            <a:pathLst>
              <a:path w="5513070" h="3832860">
                <a:moveTo>
                  <a:pt x="0" y="3832656"/>
                </a:moveTo>
                <a:lnTo>
                  <a:pt x="5512727" y="3832656"/>
                </a:lnTo>
                <a:lnTo>
                  <a:pt x="5512727" y="0"/>
                </a:lnTo>
                <a:lnTo>
                  <a:pt x="0" y="0"/>
                </a:lnTo>
                <a:lnTo>
                  <a:pt x="0" y="3832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Grafika. Kadr z filmu „Twoje życie – Twój wybór”."/>
          <p:cNvSpPr/>
          <p:nvPr/>
        </p:nvSpPr>
        <p:spPr>
          <a:xfrm>
            <a:off x="2180094" y="2745636"/>
            <a:ext cx="5509031" cy="3093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6740" y="4153303"/>
            <a:ext cx="433705" cy="433705"/>
          </a:xfrm>
          <a:custGeom>
            <a:avLst/>
            <a:gdLst/>
            <a:ahLst/>
            <a:cxnLst/>
            <a:rect l="l" t="t" r="r" b="b"/>
            <a:pathLst>
              <a:path w="433704" h="433704">
                <a:moveTo>
                  <a:pt x="216661" y="433336"/>
                </a:moveTo>
                <a:lnTo>
                  <a:pt x="266340" y="427613"/>
                </a:lnTo>
                <a:lnTo>
                  <a:pt x="311944" y="411312"/>
                </a:lnTo>
                <a:lnTo>
                  <a:pt x="352173" y="385733"/>
                </a:lnTo>
                <a:lnTo>
                  <a:pt x="385725" y="352178"/>
                </a:lnTo>
                <a:lnTo>
                  <a:pt x="411302" y="311947"/>
                </a:lnTo>
                <a:lnTo>
                  <a:pt x="427601" y="266341"/>
                </a:lnTo>
                <a:lnTo>
                  <a:pt x="433323" y="216662"/>
                </a:lnTo>
                <a:lnTo>
                  <a:pt x="427601" y="166987"/>
                </a:lnTo>
                <a:lnTo>
                  <a:pt x="411302" y="121384"/>
                </a:lnTo>
                <a:lnTo>
                  <a:pt x="385725" y="81156"/>
                </a:lnTo>
                <a:lnTo>
                  <a:pt x="352173" y="47602"/>
                </a:lnTo>
                <a:lnTo>
                  <a:pt x="311944" y="22023"/>
                </a:lnTo>
                <a:lnTo>
                  <a:pt x="266340" y="5722"/>
                </a:lnTo>
                <a:lnTo>
                  <a:pt x="216661" y="0"/>
                </a:lnTo>
                <a:lnTo>
                  <a:pt x="166983" y="5722"/>
                </a:lnTo>
                <a:lnTo>
                  <a:pt x="121379" y="22023"/>
                </a:lnTo>
                <a:lnTo>
                  <a:pt x="81150" y="47602"/>
                </a:lnTo>
                <a:lnTo>
                  <a:pt x="47598" y="81156"/>
                </a:lnTo>
                <a:lnTo>
                  <a:pt x="22021" y="121384"/>
                </a:lnTo>
                <a:lnTo>
                  <a:pt x="5722" y="166987"/>
                </a:lnTo>
                <a:lnTo>
                  <a:pt x="0" y="216662"/>
                </a:lnTo>
                <a:lnTo>
                  <a:pt x="5722" y="266341"/>
                </a:lnTo>
                <a:lnTo>
                  <a:pt x="22021" y="311947"/>
                </a:lnTo>
                <a:lnTo>
                  <a:pt x="47598" y="352178"/>
                </a:lnTo>
                <a:lnTo>
                  <a:pt x="81150" y="385733"/>
                </a:lnTo>
                <a:lnTo>
                  <a:pt x="121379" y="411312"/>
                </a:lnTo>
                <a:lnTo>
                  <a:pt x="166983" y="427613"/>
                </a:lnTo>
                <a:lnTo>
                  <a:pt x="216661" y="433336"/>
                </a:lnTo>
                <a:close/>
              </a:path>
            </a:pathLst>
          </a:custGeom>
          <a:ln w="38099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6444" y="2459977"/>
            <a:ext cx="5487670" cy="3820795"/>
          </a:xfrm>
          <a:custGeom>
            <a:avLst/>
            <a:gdLst/>
            <a:ahLst/>
            <a:cxnLst/>
            <a:rect l="l" t="t" r="r" b="b"/>
            <a:pathLst>
              <a:path w="5487670" h="3820795">
                <a:moveTo>
                  <a:pt x="0" y="3820210"/>
                </a:moveTo>
                <a:lnTo>
                  <a:pt x="5487327" y="3820210"/>
                </a:lnTo>
                <a:lnTo>
                  <a:pt x="5487327" y="0"/>
                </a:lnTo>
                <a:lnTo>
                  <a:pt x="0" y="0"/>
                </a:lnTo>
                <a:lnTo>
                  <a:pt x="0" y="3820210"/>
                </a:lnTo>
                <a:close/>
              </a:path>
            </a:pathLst>
          </a:custGeom>
          <a:ln w="381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74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1400" dirty="0">
              <a:latin typeface="Ubuntu Medium" pitchFamily="34" charset="0"/>
              <a:cs typeface="Ubuntu-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38347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Ubuntu Medium" pitchFamily="34" charset="0"/>
              </a:rPr>
              <a:t>Cel</a:t>
            </a:r>
            <a:r>
              <a:rPr spc="-50" dirty="0">
                <a:latin typeface="Ubuntu Medium" pitchFamily="34" charset="0"/>
              </a:rPr>
              <a:t> </a:t>
            </a:r>
            <a:r>
              <a:rPr spc="-10" dirty="0">
                <a:latin typeface="Ubuntu Medium" pitchFamily="34" charset="0"/>
              </a:rPr>
              <a:t>ubezpieczeń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9096" y="1934983"/>
            <a:ext cx="6912000" cy="5234766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3000" dirty="0" smtClean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3000" dirty="0" smtClean="0">
              <a:latin typeface="Ubuntu Medium" pitchFamily="34" charset="0"/>
              <a:cs typeface="Ubuntu-Medium"/>
            </a:endParaRPr>
          </a:p>
          <a:p>
            <a:pPr marL="750570" marR="1062355">
              <a:lnSpc>
                <a:spcPct val="100000"/>
              </a:lnSpc>
            </a:pPr>
            <a:r>
              <a:rPr sz="2400" spc="-5" dirty="0" err="1" smtClean="0">
                <a:latin typeface="Ubuntu"/>
                <a:cs typeface="Ubuntu"/>
              </a:rPr>
              <a:t>Ubezpieczenia</a:t>
            </a:r>
            <a:r>
              <a:rPr sz="2400" spc="-85" dirty="0" smtClean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społeczne</a:t>
            </a:r>
            <a:r>
              <a:rPr lang="pl-PL" sz="2400" dirty="0" smtClean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zapewnią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Ci</a:t>
            </a:r>
            <a:r>
              <a:rPr sz="2400" spc="-30" dirty="0" smtClean="0">
                <a:latin typeface="Ubuntu"/>
                <a:cs typeface="Ubuntu"/>
              </a:rPr>
              <a:t> </a:t>
            </a:r>
            <a:r>
              <a:rPr sz="2400" spc="-5" dirty="0" err="1" smtClean="0">
                <a:latin typeface="Ubuntu"/>
                <a:cs typeface="Ubuntu"/>
              </a:rPr>
              <a:t>pieniądze</a:t>
            </a:r>
            <a:r>
              <a:rPr lang="pl-PL" sz="2400" spc="-5" dirty="0" smtClean="0">
                <a:latin typeface="Ubuntu"/>
                <a:cs typeface="Ubuntu"/>
              </a:rPr>
              <a:t> na pokrycie podstawowych potrzeb, </a:t>
            </a:r>
            <a:r>
              <a:rPr sz="2400" dirty="0" err="1" smtClean="0">
                <a:latin typeface="Ubuntu"/>
                <a:cs typeface="Ubuntu"/>
              </a:rPr>
              <a:t>gdy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nie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będziesz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mógł</a:t>
            </a:r>
            <a:r>
              <a:rPr sz="2400" spc="-60" dirty="0" smtClean="0">
                <a:latin typeface="Ubuntu"/>
                <a:cs typeface="Ubuntu"/>
              </a:rPr>
              <a:t> </a:t>
            </a:r>
            <a:r>
              <a:rPr sz="2400" spc="-10" dirty="0" err="1" smtClean="0">
                <a:latin typeface="Ubuntu"/>
                <a:cs typeface="Ubuntu"/>
              </a:rPr>
              <a:t>pracować</a:t>
            </a:r>
            <a:r>
              <a:rPr sz="2400" spc="-10" dirty="0" smtClean="0">
                <a:latin typeface="Ubuntu"/>
                <a:cs typeface="Ubuntu"/>
              </a:rPr>
              <a:t>,  </a:t>
            </a:r>
            <a:r>
              <a:rPr lang="pl-PL" sz="2400" spc="-10" dirty="0" smtClean="0">
                <a:latin typeface="Ubuntu"/>
                <a:cs typeface="Ubuntu"/>
              </a:rPr>
              <a:t/>
            </a:r>
            <a:br>
              <a:rPr lang="pl-PL" sz="2400" spc="-10" dirty="0" smtClean="0">
                <a:latin typeface="Ubuntu"/>
                <a:cs typeface="Ubuntu"/>
              </a:rPr>
            </a:br>
            <a:r>
              <a:rPr sz="2400" dirty="0" err="1" smtClean="0">
                <a:latin typeface="Ubuntu"/>
                <a:cs typeface="Ubuntu"/>
              </a:rPr>
              <a:t>np</a:t>
            </a:r>
            <a:r>
              <a:rPr sz="2400" dirty="0" smtClean="0">
                <a:latin typeface="Ubuntu"/>
                <a:cs typeface="Ubuntu"/>
              </a:rPr>
              <a:t>. z </a:t>
            </a:r>
            <a:r>
              <a:rPr sz="2400" spc="-15" dirty="0" err="1" smtClean="0">
                <a:latin typeface="Ubuntu"/>
                <a:cs typeface="Ubuntu"/>
              </a:rPr>
              <a:t>powodu</a:t>
            </a:r>
            <a:r>
              <a:rPr sz="2400" spc="-15" dirty="0" smtClean="0">
                <a:latin typeface="Ubuntu"/>
                <a:cs typeface="Ubuntu"/>
              </a:rPr>
              <a:t> </a:t>
            </a:r>
            <a:r>
              <a:rPr sz="2400" spc="-5" dirty="0" err="1" smtClean="0">
                <a:latin typeface="Ubuntu"/>
                <a:cs typeface="Ubuntu"/>
              </a:rPr>
              <a:t>choroby</a:t>
            </a:r>
            <a:r>
              <a:rPr lang="pl-PL" sz="2400" spc="-5" dirty="0" smtClean="0">
                <a:latin typeface="Ubuntu"/>
                <a:cs typeface="Ubuntu"/>
              </a:rPr>
              <a:t>, </a:t>
            </a:r>
            <a:r>
              <a:rPr sz="2400" dirty="0" err="1" smtClean="0">
                <a:latin typeface="Ubuntu"/>
                <a:cs typeface="Ubuntu"/>
              </a:rPr>
              <a:t>macierzyństwa</a:t>
            </a:r>
            <a:r>
              <a:rPr lang="pl-PL" sz="2400" dirty="0" smtClean="0">
                <a:latin typeface="Ubuntu"/>
                <a:cs typeface="Ubuntu"/>
              </a:rPr>
              <a:t> czy wypadku przy pracy, lub gdy będziesz w </a:t>
            </a:r>
            <a:r>
              <a:rPr sz="2400" dirty="0" err="1" smtClean="0">
                <a:latin typeface="Ubuntu"/>
                <a:cs typeface="Ubuntu"/>
              </a:rPr>
              <a:t>wieku</a:t>
            </a:r>
            <a:r>
              <a:rPr lang="pl-PL" sz="2400" dirty="0" smtClean="0">
                <a:latin typeface="Ubuntu"/>
                <a:cs typeface="Ubuntu"/>
              </a:rPr>
              <a:t> emerytalnym</a:t>
            </a:r>
            <a:r>
              <a:rPr sz="2400" dirty="0" smtClean="0">
                <a:latin typeface="Ubuntu"/>
                <a:cs typeface="Ubuntu"/>
              </a:rPr>
              <a:t>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750570" marR="221615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Ubuntu"/>
                <a:cs typeface="Ubuntu"/>
              </a:rPr>
              <a:t>ZUS </a:t>
            </a:r>
            <a:r>
              <a:rPr sz="2400" spc="5" dirty="0">
                <a:latin typeface="Ubuntu"/>
                <a:cs typeface="Ubuntu"/>
              </a:rPr>
              <a:t>wypłaca </a:t>
            </a:r>
            <a:r>
              <a:rPr sz="2400" spc="-5" dirty="0">
                <a:latin typeface="Ubuntu"/>
                <a:cs typeface="Ubuntu"/>
              </a:rPr>
              <a:t>świadczenia </a:t>
            </a:r>
            <a:r>
              <a:rPr sz="2400" spc="-10" dirty="0">
                <a:latin typeface="Ubuntu"/>
                <a:cs typeface="Ubuntu"/>
              </a:rPr>
              <a:t>przez  </a:t>
            </a:r>
            <a:r>
              <a:rPr sz="2400" spc="-5" dirty="0" err="1">
                <a:latin typeface="Ubuntu"/>
                <a:cs typeface="Ubuntu"/>
              </a:rPr>
              <a:t>określony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czas</a:t>
            </a:r>
            <a:r>
              <a:rPr lang="pl-PL" sz="2400" dirty="0" smtClean="0">
                <a:latin typeface="Ubuntu"/>
                <a:cs typeface="Ubuntu"/>
              </a:rPr>
              <a:t> </a:t>
            </a:r>
            <a:r>
              <a:rPr sz="2400" dirty="0" smtClean="0">
                <a:latin typeface="Ubuntu"/>
                <a:cs typeface="Ubuntu"/>
              </a:rPr>
              <a:t>(</a:t>
            </a:r>
            <a:r>
              <a:rPr sz="2400" dirty="0">
                <a:latin typeface="Ubuntu"/>
                <a:cs typeface="Ubuntu"/>
              </a:rPr>
              <a:t>np. </a:t>
            </a:r>
            <a:r>
              <a:rPr sz="2400" dirty="0" err="1">
                <a:latin typeface="Ubuntu"/>
                <a:cs typeface="Ubuntu"/>
              </a:rPr>
              <a:t>zasiłek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chorobowy</a:t>
            </a:r>
            <a:r>
              <a:rPr sz="2400" dirty="0">
                <a:latin typeface="Ubuntu"/>
                <a:cs typeface="Ubuntu"/>
              </a:rPr>
              <a:t>, macierzyński) </a:t>
            </a:r>
            <a:r>
              <a:rPr sz="2400" dirty="0" err="1">
                <a:latin typeface="Ubuntu"/>
                <a:cs typeface="Ubuntu"/>
              </a:rPr>
              <a:t>albo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dirty="0" smtClean="0">
                <a:latin typeface="Ubuntu"/>
                <a:cs typeface="Ubuntu"/>
              </a:rPr>
              <a:t>do </a:t>
            </a:r>
            <a:r>
              <a:rPr sz="2400" spc="-15" dirty="0">
                <a:latin typeface="Ubuntu"/>
                <a:cs typeface="Ubuntu"/>
              </a:rPr>
              <a:t>końca </a:t>
            </a:r>
            <a:r>
              <a:rPr sz="2400" dirty="0">
                <a:latin typeface="Ubuntu"/>
                <a:cs typeface="Ubuntu"/>
              </a:rPr>
              <a:t>życia (np.</a:t>
            </a:r>
            <a:r>
              <a:rPr sz="2400" spc="-3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emeryturę).</a:t>
            </a:r>
          </a:p>
        </p:txBody>
      </p:sp>
      <p:sp>
        <p:nvSpPr>
          <p:cNvPr id="9" name="object 9" descr="Rysunek - kolaż scen. Robotnik, któremu cegła spada na głowę. Chory mężczyzna w łóżku. Staruszka wsparta na balkoniku."/>
          <p:cNvSpPr>
            <a:spLocks/>
          </p:cNvSpPr>
          <p:nvPr/>
        </p:nvSpPr>
        <p:spPr>
          <a:xfrm>
            <a:off x="6201990" y="2094268"/>
            <a:ext cx="3400192" cy="343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r>
              <a:rPr lang="pl-PL" dirty="0" smtClean="0"/>
              <a:t> </a:t>
            </a:r>
            <a:endParaRPr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80694"/>
            <a:ext cx="1797321" cy="26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0005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4" h="5336540">
                <a:moveTo>
                  <a:pt x="0" y="5335917"/>
                </a:moveTo>
                <a:lnTo>
                  <a:pt x="540003" y="5335917"/>
                </a:lnTo>
                <a:lnTo>
                  <a:pt x="540003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1400" dirty="0">
              <a:latin typeface="Ubuntu Medium" pitchFamily="34" charset="0"/>
              <a:cs typeface="Ubuntu-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4940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Ubuntu Medium" pitchFamily="34" charset="0"/>
              </a:rPr>
              <a:t>Historia</a:t>
            </a:r>
            <a:r>
              <a:rPr spc="-30" dirty="0">
                <a:latin typeface="Ubuntu Medium" pitchFamily="34" charset="0"/>
              </a:rPr>
              <a:t> </a:t>
            </a:r>
            <a:r>
              <a:rPr spc="-10" dirty="0">
                <a:latin typeface="Ubuntu Medium" pitchFamily="34" charset="0"/>
              </a:rPr>
              <a:t>ubezpieczeń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9096" y="2003036"/>
            <a:ext cx="9566404" cy="5332229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3000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2</a:t>
            </a:r>
            <a:endParaRPr sz="3000" dirty="0">
              <a:latin typeface="Ubuntu Medium" pitchFamily="34" charset="0"/>
              <a:cs typeface="Ubuntu-Medium"/>
            </a:endParaRPr>
          </a:p>
          <a:p>
            <a:pPr marL="750570" marR="69215">
              <a:lnSpc>
                <a:spcPct val="100000"/>
              </a:lnSpc>
              <a:spcBef>
                <a:spcPts val="375"/>
              </a:spcBef>
            </a:pPr>
            <a:r>
              <a:rPr sz="2400" spc="-20" dirty="0" err="1">
                <a:latin typeface="Ubuntu"/>
                <a:cs typeface="Ubuntu"/>
              </a:rPr>
              <a:t>Pomysł</a:t>
            </a:r>
            <a:r>
              <a:rPr sz="2400" spc="-20" dirty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na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spc="-15" dirty="0" err="1">
                <a:latin typeface="Ubuntu"/>
                <a:cs typeface="Ubuntu"/>
              </a:rPr>
              <a:t>obowiązkowe</a:t>
            </a:r>
            <a:r>
              <a:rPr lang="pl-PL" sz="2400" spc="-15" dirty="0">
                <a:latin typeface="Ubuntu"/>
                <a:cs typeface="Ubuntu"/>
              </a:rPr>
              <a:t/>
            </a:r>
            <a:br>
              <a:rPr lang="pl-PL" sz="2400" spc="-15" dirty="0">
                <a:latin typeface="Ubuntu"/>
                <a:cs typeface="Ubuntu"/>
              </a:rPr>
            </a:br>
            <a:r>
              <a:rPr sz="2400" spc="-5" dirty="0" err="1">
                <a:latin typeface="Ubuntu"/>
                <a:cs typeface="Ubuntu"/>
              </a:rPr>
              <a:t>ubezpieczenia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społeczne</a:t>
            </a:r>
            <a:r>
              <a:rPr lang="pl-PL" sz="2400" dirty="0">
                <a:latin typeface="Ubuntu"/>
                <a:cs typeface="Ubuntu"/>
              </a:rPr>
              <a:t/>
            </a:r>
            <a:br>
              <a:rPr lang="pl-PL" sz="2400" dirty="0">
                <a:latin typeface="Ubuntu"/>
                <a:cs typeface="Ubuntu"/>
              </a:rPr>
            </a:br>
            <a:r>
              <a:rPr sz="2400" spc="-5" dirty="0" err="1">
                <a:latin typeface="Ubuntu"/>
                <a:cs typeface="Ubuntu"/>
              </a:rPr>
              <a:t>powstał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w </a:t>
            </a:r>
            <a:r>
              <a:rPr sz="2400" spc="-10" dirty="0" err="1">
                <a:latin typeface="Ubuntu"/>
                <a:cs typeface="Ubuntu"/>
              </a:rPr>
              <a:t>Niemczech</a:t>
            </a:r>
            <a:r>
              <a:rPr sz="2400" spc="-10" dirty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już</a:t>
            </a:r>
            <a:r>
              <a:rPr sz="2400" dirty="0">
                <a:latin typeface="Ubuntu"/>
                <a:cs typeface="Ubuntu"/>
              </a:rPr>
              <a:t> pod</a:t>
            </a:r>
            <a:r>
              <a:rPr lang="pl-PL" sz="2400" dirty="0">
                <a:latin typeface="Ubuntu"/>
                <a:cs typeface="Ubuntu"/>
              </a:rPr>
              <a:t/>
            </a:r>
            <a:br>
              <a:rPr lang="pl-PL" sz="2400" dirty="0">
                <a:latin typeface="Ubuntu"/>
                <a:cs typeface="Ubuntu"/>
              </a:rPr>
            </a:br>
            <a:r>
              <a:rPr sz="2400" spc="-15" dirty="0" err="1">
                <a:latin typeface="Ubuntu"/>
                <a:cs typeface="Ubuntu"/>
              </a:rPr>
              <a:t>koniec</a:t>
            </a:r>
            <a:r>
              <a:rPr sz="2400" spc="-1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XIX </a:t>
            </a:r>
            <a:r>
              <a:rPr sz="2400" dirty="0" err="1">
                <a:latin typeface="Ubuntu"/>
                <a:cs typeface="Ubuntu"/>
              </a:rPr>
              <a:t>wieku</a:t>
            </a:r>
            <a:r>
              <a:rPr sz="2400" dirty="0">
                <a:latin typeface="Ubuntu"/>
                <a:cs typeface="Ubuntu"/>
              </a:rPr>
              <a:t>.</a:t>
            </a:r>
            <a:r>
              <a:rPr sz="2400" spc="-55" dirty="0">
                <a:latin typeface="Ubuntu"/>
                <a:cs typeface="Ubuntu"/>
              </a:rPr>
              <a:t> </a:t>
            </a:r>
            <a:r>
              <a:rPr sz="2400" spc="-10" dirty="0" err="1">
                <a:latin typeface="Ubuntu"/>
                <a:cs typeface="Ubuntu"/>
              </a:rPr>
              <a:t>Wprowadził</a:t>
            </a:r>
            <a:r>
              <a:rPr lang="pl-PL" sz="2400" spc="-10" dirty="0">
                <a:latin typeface="Ubuntu"/>
                <a:cs typeface="Ubuntu"/>
              </a:rPr>
              <a:t/>
            </a:r>
            <a:br>
              <a:rPr lang="pl-PL" sz="2400" spc="-10" dirty="0">
                <a:latin typeface="Ubuntu"/>
                <a:cs typeface="Ubuntu"/>
              </a:rPr>
            </a:br>
            <a:r>
              <a:rPr sz="2400" dirty="0">
                <a:latin typeface="Ubuntu"/>
                <a:cs typeface="Ubuntu"/>
              </a:rPr>
              <a:t>je </a:t>
            </a:r>
            <a:r>
              <a:rPr sz="2400" dirty="0" err="1">
                <a:latin typeface="Ubuntu"/>
                <a:cs typeface="Ubuntu"/>
              </a:rPr>
              <a:t>kanclerz</a:t>
            </a:r>
            <a:r>
              <a:rPr sz="2400" dirty="0">
                <a:latin typeface="Ubuntu"/>
                <a:cs typeface="Ubuntu"/>
              </a:rPr>
              <a:t> II</a:t>
            </a:r>
            <a:r>
              <a:rPr sz="2400" spc="-15" dirty="0">
                <a:latin typeface="Ubuntu"/>
                <a:cs typeface="Ubuntu"/>
              </a:rPr>
              <a:t> </a:t>
            </a:r>
            <a:r>
              <a:rPr sz="2400" spc="-5" dirty="0" err="1">
                <a:latin typeface="Ubuntu"/>
                <a:cs typeface="Ubuntu"/>
              </a:rPr>
              <a:t>Rzeszy</a:t>
            </a:r>
            <a:r>
              <a:rPr lang="pl-PL" sz="2400" spc="-5" dirty="0">
                <a:latin typeface="Ubuntu"/>
                <a:cs typeface="Ubuntu"/>
              </a:rPr>
              <a:t/>
            </a:r>
            <a:br>
              <a:rPr lang="pl-PL" sz="2400" spc="-5" dirty="0">
                <a:latin typeface="Ubuntu"/>
                <a:cs typeface="Ubuntu"/>
              </a:rPr>
            </a:br>
            <a:r>
              <a:rPr sz="2400" b="1" spc="-15" dirty="0">
                <a:solidFill>
                  <a:srgbClr val="5BC0C9"/>
                </a:solidFill>
                <a:latin typeface="Ubuntu"/>
                <a:cs typeface="Ubuntu"/>
              </a:rPr>
              <a:t>Otto von</a:t>
            </a:r>
            <a:r>
              <a:rPr sz="2400" b="1" spc="5" dirty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2400" b="1" dirty="0">
                <a:solidFill>
                  <a:srgbClr val="5BC0C9"/>
                </a:solidFill>
                <a:latin typeface="Ubuntu"/>
                <a:cs typeface="Ubuntu"/>
              </a:rPr>
              <a:t>Bismarck</a:t>
            </a:r>
            <a:r>
              <a:rPr sz="2400" dirty="0">
                <a:latin typeface="Ubuntu"/>
                <a:cs typeface="Ubuntu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750570" marR="5080">
              <a:lnSpc>
                <a:spcPct val="100000"/>
              </a:lnSpc>
            </a:pPr>
            <a:r>
              <a:rPr sz="2400" dirty="0" err="1">
                <a:latin typeface="Ubuntu"/>
                <a:cs typeface="Ubuntu"/>
              </a:rPr>
              <a:t>Wiele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spc="-15" dirty="0" err="1">
                <a:latin typeface="Ubuntu"/>
                <a:cs typeface="Ubuntu"/>
              </a:rPr>
              <a:t>państw</a:t>
            </a:r>
            <a:r>
              <a:rPr sz="2400" spc="-15" dirty="0">
                <a:latin typeface="Ubuntu"/>
                <a:cs typeface="Ubuntu"/>
              </a:rPr>
              <a:t>, </a:t>
            </a:r>
            <a:r>
              <a:rPr sz="2400" dirty="0">
                <a:latin typeface="Ubuntu"/>
                <a:cs typeface="Ubuntu"/>
              </a:rPr>
              <a:t>w </a:t>
            </a:r>
            <a:r>
              <a:rPr sz="2400" dirty="0" err="1">
                <a:latin typeface="Ubuntu"/>
                <a:cs typeface="Ubuntu"/>
              </a:rPr>
              <a:t>tym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spc="-10" dirty="0" err="1">
                <a:latin typeface="Ubuntu"/>
                <a:cs typeface="Ubuntu"/>
              </a:rPr>
              <a:t>Polska</a:t>
            </a:r>
            <a:r>
              <a:rPr sz="2400" spc="-10" dirty="0">
                <a:latin typeface="Ubuntu"/>
                <a:cs typeface="Ubuntu"/>
              </a:rPr>
              <a:t>,</a:t>
            </a:r>
            <a:r>
              <a:rPr lang="pl-PL" sz="2400" spc="-10" dirty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uznało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niemieckie</a:t>
            </a:r>
            <a:r>
              <a:rPr sz="2400" spc="-95" dirty="0">
                <a:latin typeface="Ubuntu"/>
                <a:cs typeface="Ubuntu"/>
              </a:rPr>
              <a:t> </a:t>
            </a:r>
            <a:r>
              <a:rPr sz="2400" spc="-5" dirty="0" err="1">
                <a:latin typeface="Ubuntu"/>
                <a:cs typeface="Ubuntu"/>
              </a:rPr>
              <a:t>rozwiązania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lang="pl-PL" sz="2400" spc="-5" dirty="0">
                <a:latin typeface="Ubuntu"/>
                <a:cs typeface="Ubuntu"/>
              </a:rPr>
              <a:t/>
            </a:r>
            <a:br>
              <a:rPr lang="pl-PL" sz="2400" spc="-5" dirty="0">
                <a:latin typeface="Ubuntu"/>
                <a:cs typeface="Ubuntu"/>
              </a:rPr>
            </a:br>
            <a:r>
              <a:rPr sz="2400" dirty="0" err="1">
                <a:latin typeface="Ubuntu"/>
                <a:cs typeface="Ubuntu"/>
              </a:rPr>
              <a:t>za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spc="-5" dirty="0" err="1">
                <a:latin typeface="Ubuntu"/>
                <a:cs typeface="Ubuntu"/>
              </a:rPr>
              <a:t>warte</a:t>
            </a:r>
            <a:r>
              <a:rPr sz="2400" spc="-10" dirty="0">
                <a:latin typeface="Ubuntu"/>
                <a:cs typeface="Ubuntu"/>
              </a:rPr>
              <a:t> </a:t>
            </a:r>
            <a:r>
              <a:rPr sz="2400" spc="-5" dirty="0" err="1">
                <a:latin typeface="Ubuntu"/>
                <a:cs typeface="Ubuntu"/>
              </a:rPr>
              <a:t>naśladowania</a:t>
            </a:r>
            <a:r>
              <a:rPr sz="2400" spc="-5" dirty="0">
                <a:latin typeface="Ubuntu"/>
                <a:cs typeface="Ubuntu"/>
              </a:rPr>
              <a:t>.</a:t>
            </a:r>
            <a:endParaRPr lang="pl-PL" sz="2400" spc="-5" dirty="0">
              <a:latin typeface="Ubuntu"/>
              <a:cs typeface="Ubuntu"/>
            </a:endParaRPr>
          </a:p>
          <a:p>
            <a:pPr marL="750570" marR="5080">
              <a:lnSpc>
                <a:spcPct val="100000"/>
              </a:lnSpc>
              <a:spcBef>
                <a:spcPts val="1200"/>
              </a:spcBef>
            </a:pPr>
            <a:r>
              <a:rPr lang="pl-PL" sz="2400" dirty="0">
                <a:latin typeface="Ubuntu" pitchFamily="34" charset="0"/>
              </a:rPr>
              <a:t>Polska po odzyskaniu niepodległości rozpoczęła prace nad</a:t>
            </a:r>
            <a:br>
              <a:rPr lang="pl-PL" sz="2400" dirty="0">
                <a:latin typeface="Ubuntu" pitchFamily="34" charset="0"/>
              </a:rPr>
            </a:br>
            <a:r>
              <a:rPr lang="pl-PL" sz="2400" dirty="0">
                <a:latin typeface="Ubuntu" pitchFamily="34" charset="0"/>
              </a:rPr>
              <a:t>własnym systemem ubezpieczeń społecznych.</a:t>
            </a:r>
          </a:p>
          <a:p>
            <a:pPr marL="750570" marR="5080">
              <a:lnSpc>
                <a:spcPct val="100000"/>
              </a:lnSpc>
            </a:pPr>
            <a:endParaRPr sz="2400" dirty="0">
              <a:latin typeface="Ubuntu"/>
              <a:cs typeface="Ubuntu"/>
            </a:endParaRPr>
          </a:p>
        </p:txBody>
      </p:sp>
      <p:pic>
        <p:nvPicPr>
          <p:cNvPr id="16" name="Obraz 15" descr="Skan. Nagłówek ustawy z 1933 roku o ubezpieczeniu społecznem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34" y="2058786"/>
            <a:ext cx="4356066" cy="269810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80694"/>
            <a:ext cx="1797321" cy="26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1400" dirty="0">
              <a:latin typeface="Ubuntu Medium" pitchFamily="34" charset="0"/>
              <a:cs typeface="Ubuntu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861" y="602495"/>
            <a:ext cx="760176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4000" b="1" dirty="0" smtClean="0">
                <a:solidFill>
                  <a:srgbClr val="5BC0C9"/>
                </a:solidFill>
                <a:latin typeface="Ubuntu Medium" panose="020B0604030602030204" pitchFamily="34" charset="0"/>
                <a:cs typeface="Ubuntu-Medium"/>
              </a:rPr>
              <a:t>Prezentacja o </a:t>
            </a:r>
            <a:r>
              <a:rPr lang="pl-PL" sz="4000" b="1" dirty="0">
                <a:solidFill>
                  <a:srgbClr val="5BC0C9"/>
                </a:solidFill>
                <a:latin typeface="Ubuntu Medium" panose="020B0604030602030204" pitchFamily="34" charset="0"/>
                <a:cs typeface="Ubuntu-Medium"/>
              </a:rPr>
              <a:t>h</a:t>
            </a:r>
            <a:r>
              <a:rPr sz="4000" b="1" dirty="0" err="1">
                <a:solidFill>
                  <a:srgbClr val="5BC0C9"/>
                </a:solidFill>
                <a:latin typeface="Ubuntu Medium" panose="020B0604030602030204" pitchFamily="34" charset="0"/>
                <a:cs typeface="Ubuntu-MediumItalic"/>
              </a:rPr>
              <a:t>istori</a:t>
            </a:r>
            <a:r>
              <a:rPr lang="pl-PL" sz="4000" b="1" dirty="0">
                <a:solidFill>
                  <a:srgbClr val="5BC0C9"/>
                </a:solidFill>
                <a:latin typeface="Ubuntu Medium" panose="020B0604030602030204" pitchFamily="34" charset="0"/>
                <a:cs typeface="Ubuntu-MediumItalic"/>
              </a:rPr>
              <a:t>i</a:t>
            </a:r>
            <a:r>
              <a:rPr sz="4000" b="1" spc="-100" dirty="0">
                <a:solidFill>
                  <a:srgbClr val="5BC0C9"/>
                </a:solidFill>
                <a:latin typeface="Ubuntu Medium" panose="020B0604030602030204" pitchFamily="34" charset="0"/>
                <a:cs typeface="Ubuntu-MediumItalic"/>
              </a:rPr>
              <a:t> </a:t>
            </a:r>
            <a:r>
              <a:rPr sz="4000" b="1" spc="5" dirty="0">
                <a:solidFill>
                  <a:srgbClr val="5BC0C9"/>
                </a:solidFill>
                <a:latin typeface="Ubuntu Medium" panose="020B0604030602030204" pitchFamily="34" charset="0"/>
                <a:cs typeface="Ubuntu-MediumItalic"/>
              </a:rPr>
              <a:t>ubezpieczeń</a:t>
            </a:r>
            <a:endParaRPr sz="4000" b="1" dirty="0">
              <a:latin typeface="Ubuntu Medium" panose="020B0604030602030204" pitchFamily="34" charset="0"/>
              <a:cs typeface="Ubuntu-Medium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3</a:t>
            </a:r>
            <a:endParaRPr sz="3000" dirty="0">
              <a:latin typeface="Ubuntu Medium" pitchFamily="34" charset="0"/>
              <a:cs typeface="Ubuntu-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1773" y="2063135"/>
            <a:ext cx="6673850" cy="4613910"/>
          </a:xfrm>
          <a:custGeom>
            <a:avLst/>
            <a:gdLst/>
            <a:ahLst/>
            <a:cxnLst/>
            <a:rect l="l" t="t" r="r" b="b"/>
            <a:pathLst>
              <a:path w="6673850" h="4613909">
                <a:moveTo>
                  <a:pt x="303326" y="0"/>
                </a:moveTo>
                <a:lnTo>
                  <a:pt x="127965" y="4739"/>
                </a:lnTo>
                <a:lnTo>
                  <a:pt x="37915" y="37915"/>
                </a:lnTo>
                <a:lnTo>
                  <a:pt x="4739" y="127965"/>
                </a:lnTo>
                <a:lnTo>
                  <a:pt x="0" y="303326"/>
                </a:lnTo>
                <a:lnTo>
                  <a:pt x="0" y="4310341"/>
                </a:lnTo>
                <a:lnTo>
                  <a:pt x="4739" y="4485702"/>
                </a:lnTo>
                <a:lnTo>
                  <a:pt x="37915" y="4575752"/>
                </a:lnTo>
                <a:lnTo>
                  <a:pt x="127965" y="4608929"/>
                </a:lnTo>
                <a:lnTo>
                  <a:pt x="303326" y="4613668"/>
                </a:lnTo>
                <a:lnTo>
                  <a:pt x="6369964" y="4613668"/>
                </a:lnTo>
                <a:lnTo>
                  <a:pt x="6545325" y="4608929"/>
                </a:lnTo>
                <a:lnTo>
                  <a:pt x="6635375" y="4575752"/>
                </a:lnTo>
                <a:lnTo>
                  <a:pt x="6668551" y="4485702"/>
                </a:lnTo>
                <a:lnTo>
                  <a:pt x="6673291" y="4310341"/>
                </a:lnTo>
                <a:lnTo>
                  <a:pt x="6673291" y="303326"/>
                </a:lnTo>
                <a:lnTo>
                  <a:pt x="6668551" y="127965"/>
                </a:lnTo>
                <a:lnTo>
                  <a:pt x="6635375" y="37915"/>
                </a:lnTo>
                <a:lnTo>
                  <a:pt x="6545325" y="4739"/>
                </a:lnTo>
                <a:lnTo>
                  <a:pt x="6369964" y="0"/>
                </a:lnTo>
                <a:lnTo>
                  <a:pt x="303326" y="0"/>
                </a:lnTo>
                <a:close/>
              </a:path>
            </a:pathLst>
          </a:custGeom>
          <a:ln w="381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6740" y="4153303"/>
            <a:ext cx="433705" cy="433705"/>
          </a:xfrm>
          <a:custGeom>
            <a:avLst/>
            <a:gdLst/>
            <a:ahLst/>
            <a:cxnLst/>
            <a:rect l="l" t="t" r="r" b="b"/>
            <a:pathLst>
              <a:path w="433704" h="433704">
                <a:moveTo>
                  <a:pt x="216661" y="433336"/>
                </a:moveTo>
                <a:lnTo>
                  <a:pt x="266340" y="427613"/>
                </a:lnTo>
                <a:lnTo>
                  <a:pt x="311944" y="411312"/>
                </a:lnTo>
                <a:lnTo>
                  <a:pt x="352173" y="385733"/>
                </a:lnTo>
                <a:lnTo>
                  <a:pt x="385725" y="352178"/>
                </a:lnTo>
                <a:lnTo>
                  <a:pt x="411302" y="311947"/>
                </a:lnTo>
                <a:lnTo>
                  <a:pt x="427601" y="266341"/>
                </a:lnTo>
                <a:lnTo>
                  <a:pt x="433323" y="216662"/>
                </a:lnTo>
                <a:lnTo>
                  <a:pt x="427601" y="166987"/>
                </a:lnTo>
                <a:lnTo>
                  <a:pt x="411302" y="121384"/>
                </a:lnTo>
                <a:lnTo>
                  <a:pt x="385725" y="81156"/>
                </a:lnTo>
                <a:lnTo>
                  <a:pt x="352173" y="47602"/>
                </a:lnTo>
                <a:lnTo>
                  <a:pt x="311944" y="22023"/>
                </a:lnTo>
                <a:lnTo>
                  <a:pt x="266340" y="5722"/>
                </a:lnTo>
                <a:lnTo>
                  <a:pt x="216661" y="0"/>
                </a:lnTo>
                <a:lnTo>
                  <a:pt x="166983" y="5722"/>
                </a:lnTo>
                <a:lnTo>
                  <a:pt x="121379" y="22023"/>
                </a:lnTo>
                <a:lnTo>
                  <a:pt x="81150" y="47602"/>
                </a:lnTo>
                <a:lnTo>
                  <a:pt x="47598" y="81156"/>
                </a:lnTo>
                <a:lnTo>
                  <a:pt x="22021" y="121384"/>
                </a:lnTo>
                <a:lnTo>
                  <a:pt x="5722" y="166987"/>
                </a:lnTo>
                <a:lnTo>
                  <a:pt x="0" y="216662"/>
                </a:lnTo>
                <a:lnTo>
                  <a:pt x="5722" y="266341"/>
                </a:lnTo>
                <a:lnTo>
                  <a:pt x="22021" y="311947"/>
                </a:lnTo>
                <a:lnTo>
                  <a:pt x="47598" y="352178"/>
                </a:lnTo>
                <a:lnTo>
                  <a:pt x="81150" y="385733"/>
                </a:lnTo>
                <a:lnTo>
                  <a:pt x="121379" y="411312"/>
                </a:lnTo>
                <a:lnTo>
                  <a:pt x="166983" y="427613"/>
                </a:lnTo>
                <a:lnTo>
                  <a:pt x="216661" y="433336"/>
                </a:lnTo>
                <a:close/>
              </a:path>
            </a:pathLst>
          </a:custGeom>
          <a:ln w="38099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9" y="2436175"/>
            <a:ext cx="5438532" cy="384715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186444" y="2459977"/>
            <a:ext cx="5436394" cy="3820795"/>
          </a:xfrm>
          <a:custGeom>
            <a:avLst/>
            <a:gdLst/>
            <a:ahLst/>
            <a:cxnLst/>
            <a:rect l="l" t="t" r="r" b="b"/>
            <a:pathLst>
              <a:path w="5487670" h="3820795">
                <a:moveTo>
                  <a:pt x="0" y="3820210"/>
                </a:moveTo>
                <a:lnTo>
                  <a:pt x="5487327" y="3820210"/>
                </a:lnTo>
                <a:lnTo>
                  <a:pt x="5487327" y="0"/>
                </a:lnTo>
                <a:lnTo>
                  <a:pt x="0" y="0"/>
                </a:lnTo>
                <a:lnTo>
                  <a:pt x="0" y="3820210"/>
                </a:lnTo>
                <a:close/>
              </a:path>
            </a:pathLst>
          </a:custGeom>
          <a:ln w="381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4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1400" dirty="0">
              <a:latin typeface="Ubuntu Medium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93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Ubuntu Medium" pitchFamily="34" charset="0"/>
              </a:rPr>
              <a:t>Uczestnicy </a:t>
            </a:r>
            <a:r>
              <a:rPr spc="-10" dirty="0">
                <a:latin typeface="Ubuntu Medium" pitchFamily="34" charset="0"/>
              </a:rPr>
              <a:t>powszechnego</a:t>
            </a:r>
            <a:r>
              <a:rPr spc="-45" dirty="0">
                <a:latin typeface="Ubuntu Medium" pitchFamily="34" charset="0"/>
              </a:rPr>
              <a:t> </a:t>
            </a:r>
            <a:r>
              <a:rPr spc="-10" dirty="0">
                <a:latin typeface="Ubuntu Medium" pitchFamily="34" charset="0"/>
              </a:rPr>
              <a:t>systemu  ubezpieczeń społecznych</a:t>
            </a:r>
            <a:r>
              <a:rPr spc="5" dirty="0">
                <a:latin typeface="Ubuntu Medium" pitchFamily="34" charset="0"/>
              </a:rPr>
              <a:t> </a:t>
            </a:r>
            <a:r>
              <a:rPr spc="-20" dirty="0">
                <a:latin typeface="Ubuntu Medium" pitchFamily="34" charset="0"/>
              </a:rPr>
              <a:t>to: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03585" y="2134095"/>
            <a:ext cx="2230649" cy="1528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BC0C9"/>
                </a:solidFill>
                <a:latin typeface="Ubuntu"/>
                <a:cs typeface="Ubuntu"/>
              </a:rPr>
              <a:t>ubezpieczeni</a:t>
            </a:r>
            <a:endParaRPr sz="2400" dirty="0">
              <a:latin typeface="Ubuntu"/>
              <a:cs typeface="Ubuntu"/>
            </a:endParaRPr>
          </a:p>
          <a:p>
            <a:pPr marL="235585" marR="88265" indent="-140335" algn="ctr">
              <a:lnSpc>
                <a:spcPct val="100000"/>
              </a:lnSpc>
              <a:spcBef>
                <a:spcPts val="1295"/>
              </a:spcBef>
            </a:pPr>
            <a:r>
              <a:rPr sz="1800" dirty="0">
                <a:latin typeface="Ubuntu"/>
                <a:cs typeface="Ubuntu"/>
              </a:rPr>
              <a:t>m.in.</a:t>
            </a:r>
            <a:r>
              <a:rPr sz="1800" spc="-80" dirty="0">
                <a:latin typeface="Ubuntu"/>
                <a:cs typeface="Ubuntu"/>
              </a:rPr>
              <a:t> </a:t>
            </a:r>
            <a:r>
              <a:rPr sz="1800" spc="-5" dirty="0" err="1" smtClean="0">
                <a:latin typeface="Ubuntu"/>
                <a:cs typeface="Ubuntu"/>
              </a:rPr>
              <a:t>pracownicy</a:t>
            </a:r>
            <a:r>
              <a:rPr sz="1800" spc="-5" dirty="0" smtClean="0">
                <a:latin typeface="Ubuntu"/>
                <a:cs typeface="Ubuntu"/>
              </a:rPr>
              <a:t>,</a:t>
            </a:r>
            <a:r>
              <a:rPr lang="pl-PL" sz="1800" spc="-5" dirty="0" smtClean="0">
                <a:latin typeface="Ubuntu"/>
                <a:cs typeface="Ubuntu"/>
              </a:rPr>
              <a:t/>
            </a:r>
            <a:br>
              <a:rPr lang="pl-PL" sz="1800" spc="-5" dirty="0" smtClean="0">
                <a:latin typeface="Ubuntu"/>
                <a:cs typeface="Ubuntu"/>
              </a:rPr>
            </a:br>
            <a:r>
              <a:rPr sz="1800" dirty="0" err="1" smtClean="0">
                <a:latin typeface="Ubuntu"/>
                <a:cs typeface="Ubuntu"/>
              </a:rPr>
              <a:t>zleceniobiorcy</a:t>
            </a:r>
            <a:endParaRPr sz="1800" dirty="0">
              <a:latin typeface="Ubuntu"/>
              <a:cs typeface="Ubuntu"/>
            </a:endParaRPr>
          </a:p>
          <a:p>
            <a:pPr marL="12700" algn="ctr">
              <a:lnSpc>
                <a:spcPct val="100000"/>
              </a:lnSpc>
              <a:spcBef>
                <a:spcPts val="1380"/>
              </a:spcBef>
            </a:pPr>
            <a:r>
              <a:rPr sz="1600" b="1" spc="-10" dirty="0">
                <a:solidFill>
                  <a:srgbClr val="5BC0C9"/>
                </a:solidFill>
                <a:latin typeface="Ubuntu"/>
                <a:cs typeface="Ubuntu"/>
              </a:rPr>
              <a:t>(</a:t>
            </a:r>
            <a:r>
              <a:rPr sz="1600" b="1" spc="-10" dirty="0" err="1">
                <a:solidFill>
                  <a:srgbClr val="5BC0C9"/>
                </a:solidFill>
                <a:latin typeface="Ubuntu"/>
                <a:cs typeface="Ubuntu"/>
              </a:rPr>
              <a:t>ponad</a:t>
            </a:r>
            <a:r>
              <a:rPr sz="1600" b="1" spc="-10" dirty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1600" b="1" dirty="0" smtClean="0">
                <a:solidFill>
                  <a:srgbClr val="5BC0C9"/>
                </a:solidFill>
                <a:latin typeface="Ubuntu"/>
                <a:cs typeface="Ubuntu"/>
              </a:rPr>
              <a:t>16 </a:t>
            </a:r>
            <a:r>
              <a:rPr sz="1600" b="1" dirty="0" err="1">
                <a:solidFill>
                  <a:srgbClr val="5BC0C9"/>
                </a:solidFill>
                <a:latin typeface="Ubuntu"/>
                <a:cs typeface="Ubuntu"/>
              </a:rPr>
              <a:t>mln</a:t>
            </a:r>
            <a:r>
              <a:rPr sz="1600" b="1" spc="-10" dirty="0">
                <a:solidFill>
                  <a:srgbClr val="5BC0C9"/>
                </a:solidFill>
                <a:latin typeface="Ubuntu"/>
                <a:cs typeface="Ubuntu"/>
              </a:rPr>
              <a:t>)</a:t>
            </a:r>
            <a:endParaRPr sz="1600" dirty="0">
              <a:latin typeface="Ubuntu"/>
              <a:cs typeface="Ubunt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8768" y="2134095"/>
            <a:ext cx="2688590" cy="2051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BC0C9"/>
                </a:solidFill>
                <a:latin typeface="Ubuntu"/>
                <a:cs typeface="Ubuntu"/>
              </a:rPr>
              <a:t>świadczeniobiorcy</a:t>
            </a:r>
            <a:endParaRPr sz="2400" dirty="0">
              <a:latin typeface="Ubuntu"/>
              <a:cs typeface="Ubuntu"/>
            </a:endParaRPr>
          </a:p>
          <a:p>
            <a:pPr marL="164465" marR="198120" algn="ctr">
              <a:lnSpc>
                <a:spcPct val="100000"/>
              </a:lnSpc>
              <a:spcBef>
                <a:spcPts val="1295"/>
              </a:spcBef>
            </a:pPr>
            <a:r>
              <a:rPr sz="1800" dirty="0">
                <a:latin typeface="Ubuntu"/>
                <a:cs typeface="Ubuntu"/>
              </a:rPr>
              <a:t>m.in. emeryci,</a:t>
            </a:r>
            <a:r>
              <a:rPr sz="1800" spc="-65" dirty="0">
                <a:latin typeface="Ubuntu"/>
                <a:cs typeface="Ubuntu"/>
              </a:rPr>
              <a:t> </a:t>
            </a:r>
            <a:r>
              <a:rPr sz="1800" dirty="0">
                <a:latin typeface="Ubuntu"/>
                <a:cs typeface="Ubuntu"/>
              </a:rPr>
              <a:t>renciści,  </a:t>
            </a:r>
            <a:r>
              <a:rPr sz="1800" spc="-5" dirty="0">
                <a:latin typeface="Ubuntu"/>
                <a:cs typeface="Ubuntu"/>
              </a:rPr>
              <a:t>osoby, </a:t>
            </a:r>
            <a:r>
              <a:rPr sz="1800" spc="-10" dirty="0">
                <a:latin typeface="Ubuntu"/>
                <a:cs typeface="Ubuntu"/>
              </a:rPr>
              <a:t>które</a:t>
            </a:r>
            <a:r>
              <a:rPr sz="1800" spc="-70" dirty="0">
                <a:latin typeface="Ubuntu"/>
                <a:cs typeface="Ubuntu"/>
              </a:rPr>
              <a:t> </a:t>
            </a:r>
            <a:r>
              <a:rPr sz="1800" dirty="0">
                <a:latin typeface="Ubuntu"/>
                <a:cs typeface="Ubuntu"/>
              </a:rPr>
              <a:t>pobierają  zasiłki</a:t>
            </a:r>
          </a:p>
          <a:p>
            <a:pPr marR="33020" algn="ctr">
              <a:lnSpc>
                <a:spcPct val="100000"/>
              </a:lnSpc>
              <a:spcBef>
                <a:spcPts val="1380"/>
              </a:spcBef>
            </a:pPr>
            <a:r>
              <a:rPr sz="1600" b="1" spc="-10" dirty="0" smtClean="0">
                <a:solidFill>
                  <a:srgbClr val="5BC0C9"/>
                </a:solidFill>
                <a:latin typeface="Ubuntu"/>
                <a:cs typeface="Ubuntu"/>
              </a:rPr>
              <a:t>(</a:t>
            </a:r>
            <a:r>
              <a:rPr lang="pl-PL" sz="1600" b="1" spc="-10" dirty="0" smtClean="0">
                <a:solidFill>
                  <a:srgbClr val="5BC0C9"/>
                </a:solidFill>
                <a:latin typeface="Ubuntu"/>
                <a:cs typeface="Ubuntu"/>
              </a:rPr>
              <a:t>około 10</a:t>
            </a:r>
            <a:r>
              <a:rPr sz="1600" b="1" dirty="0" smtClean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1600" b="1" dirty="0" err="1">
                <a:solidFill>
                  <a:srgbClr val="5BC0C9"/>
                </a:solidFill>
                <a:latin typeface="Ubuntu"/>
                <a:cs typeface="Ubuntu"/>
              </a:rPr>
              <a:t>mln</a:t>
            </a:r>
            <a:r>
              <a:rPr sz="1600" b="1" spc="-15" dirty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lang="pl-PL" sz="1600" b="1" spc="-10" dirty="0">
                <a:solidFill>
                  <a:srgbClr val="5BC0C9"/>
                </a:solidFill>
                <a:latin typeface="Ubuntu"/>
                <a:cs typeface="Ubuntu"/>
              </a:rPr>
              <a:t>emerytów</a:t>
            </a:r>
            <a:br>
              <a:rPr lang="pl-PL" sz="1600" b="1" spc="-10" dirty="0">
                <a:solidFill>
                  <a:srgbClr val="5BC0C9"/>
                </a:solidFill>
                <a:latin typeface="Ubuntu"/>
                <a:cs typeface="Ubuntu"/>
              </a:rPr>
            </a:br>
            <a:r>
              <a:rPr lang="pl-PL" sz="1600" b="1" spc="-10" dirty="0">
                <a:solidFill>
                  <a:srgbClr val="5BC0C9"/>
                </a:solidFill>
                <a:latin typeface="Ubuntu"/>
                <a:cs typeface="Ubuntu"/>
              </a:rPr>
              <a:t>i rencistów</a:t>
            </a:r>
            <a:r>
              <a:rPr sz="1600" b="1" spc="-10" dirty="0">
                <a:solidFill>
                  <a:srgbClr val="5BC0C9"/>
                </a:solidFill>
                <a:latin typeface="Ubuntu"/>
                <a:cs typeface="Ubuntu"/>
              </a:rPr>
              <a:t>)</a:t>
            </a:r>
            <a:endParaRPr sz="1600" dirty="0">
              <a:latin typeface="Ubuntu"/>
              <a:cs typeface="Ubunt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6764" y="2134095"/>
            <a:ext cx="2533650" cy="2072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BC0C9"/>
                </a:solidFill>
                <a:latin typeface="Ubuntu"/>
                <a:cs typeface="Ubuntu"/>
              </a:rPr>
              <a:t>płatnicy</a:t>
            </a:r>
            <a:r>
              <a:rPr sz="2400" b="1" spc="-50" dirty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2400" b="1" spc="5" dirty="0">
                <a:solidFill>
                  <a:srgbClr val="5BC0C9"/>
                </a:solidFill>
                <a:latin typeface="Ubuntu"/>
                <a:cs typeface="Ubuntu"/>
              </a:rPr>
              <a:t>składek</a:t>
            </a:r>
            <a:endParaRPr sz="2400" dirty="0">
              <a:latin typeface="Ubuntu"/>
              <a:cs typeface="Ubuntu"/>
            </a:endParaRPr>
          </a:p>
          <a:p>
            <a:pPr marL="348615" marR="340995" algn="ctr">
              <a:lnSpc>
                <a:spcPct val="100000"/>
              </a:lnSpc>
              <a:spcBef>
                <a:spcPts val="1295"/>
              </a:spcBef>
            </a:pPr>
            <a:r>
              <a:rPr sz="1800" dirty="0">
                <a:latin typeface="Ubuntu"/>
                <a:cs typeface="Ubuntu"/>
              </a:rPr>
              <a:t>m.in.</a:t>
            </a:r>
            <a:r>
              <a:rPr sz="1800" spc="-50" dirty="0">
                <a:latin typeface="Ubuntu"/>
                <a:cs typeface="Ubuntu"/>
              </a:rPr>
              <a:t> </a:t>
            </a:r>
            <a:r>
              <a:rPr sz="1800" spc="-10" dirty="0">
                <a:latin typeface="Ubuntu"/>
                <a:cs typeface="Ubuntu"/>
              </a:rPr>
              <a:t>pracodawcy,  </a:t>
            </a:r>
            <a:r>
              <a:rPr sz="1800" spc="-5" dirty="0">
                <a:latin typeface="Ubuntu"/>
                <a:cs typeface="Ubuntu"/>
              </a:rPr>
              <a:t>zleceniodawcy,</a:t>
            </a:r>
            <a:endParaRPr sz="1800" dirty="0">
              <a:latin typeface="Ubuntu"/>
              <a:cs typeface="Ubuntu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800" spc="-5" dirty="0">
                <a:latin typeface="Ubuntu"/>
                <a:cs typeface="Ubuntu"/>
              </a:rPr>
              <a:t>osoby, </a:t>
            </a:r>
            <a:r>
              <a:rPr sz="1800" spc="-10" dirty="0">
                <a:latin typeface="Ubuntu"/>
                <a:cs typeface="Ubuntu"/>
              </a:rPr>
              <a:t>które </a:t>
            </a:r>
            <a:r>
              <a:rPr sz="1800" spc="-5" dirty="0">
                <a:latin typeface="Ubuntu"/>
                <a:cs typeface="Ubuntu"/>
              </a:rPr>
              <a:t>prowadzą  </a:t>
            </a:r>
            <a:r>
              <a:rPr sz="1800" dirty="0">
                <a:latin typeface="Ubuntu"/>
                <a:cs typeface="Ubuntu"/>
              </a:rPr>
              <a:t>działalność</a:t>
            </a:r>
            <a:r>
              <a:rPr sz="1800" spc="-100" dirty="0">
                <a:latin typeface="Ubuntu"/>
                <a:cs typeface="Ubuntu"/>
              </a:rPr>
              <a:t> </a:t>
            </a:r>
            <a:r>
              <a:rPr sz="1800" dirty="0">
                <a:latin typeface="Ubuntu"/>
                <a:cs typeface="Ubuntu"/>
              </a:rPr>
              <a:t>gospodarczą</a:t>
            </a:r>
          </a:p>
          <a:p>
            <a:pPr algn="ctr">
              <a:lnSpc>
                <a:spcPct val="100000"/>
              </a:lnSpc>
              <a:spcBef>
                <a:spcPts val="1380"/>
              </a:spcBef>
            </a:pPr>
            <a:r>
              <a:rPr sz="1600" b="1" spc="-10" dirty="0" smtClean="0">
                <a:solidFill>
                  <a:srgbClr val="5BC0C9"/>
                </a:solidFill>
                <a:latin typeface="Ubuntu"/>
                <a:cs typeface="Ubuntu"/>
              </a:rPr>
              <a:t>(</a:t>
            </a:r>
            <a:r>
              <a:rPr lang="pl-PL" sz="1600" b="1" spc="-10" dirty="0" smtClean="0">
                <a:solidFill>
                  <a:srgbClr val="5BC0C9"/>
                </a:solidFill>
                <a:latin typeface="Ubuntu"/>
                <a:cs typeface="Ubuntu"/>
              </a:rPr>
              <a:t>około 3</a:t>
            </a:r>
            <a:r>
              <a:rPr sz="1600" b="1" dirty="0" smtClean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1600" b="1" dirty="0" err="1">
                <a:solidFill>
                  <a:srgbClr val="5BC0C9"/>
                </a:solidFill>
                <a:latin typeface="Ubuntu"/>
                <a:cs typeface="Ubuntu"/>
              </a:rPr>
              <a:t>mln</a:t>
            </a:r>
            <a:r>
              <a:rPr sz="1600" b="1" spc="-10" dirty="0">
                <a:solidFill>
                  <a:srgbClr val="5BC0C9"/>
                </a:solidFill>
                <a:latin typeface="Ubuntu"/>
                <a:cs typeface="Ubuntu"/>
              </a:rPr>
              <a:t>)</a:t>
            </a:r>
            <a:endParaRPr sz="1600" dirty="0">
              <a:latin typeface="Ubuntu"/>
              <a:cs typeface="Ubuntu"/>
            </a:endParaRPr>
          </a:p>
        </p:txBody>
      </p:sp>
      <p:sp>
        <p:nvSpPr>
          <p:cNvPr id="13" name="object 13" descr="Rysunek. Grupa ludzi, których od szalejącej wokół burzy ochrania szklana kopuła."/>
          <p:cNvSpPr/>
          <p:nvPr/>
        </p:nvSpPr>
        <p:spPr>
          <a:xfrm>
            <a:off x="1003585" y="4375764"/>
            <a:ext cx="2510438" cy="2540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Rysunek. Dziecko, kobieta, mężczyzna i staruszek siedzą pod napisem &quot;świadczenia&quot;."/>
          <p:cNvSpPr/>
          <p:nvPr/>
        </p:nvSpPr>
        <p:spPr>
          <a:xfrm>
            <a:off x="4016413" y="4294826"/>
            <a:ext cx="2412944" cy="2627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 descr="Rysunek. Bizneswoman z teczką pod pachą i telefonem przy uchu."/>
          <p:cNvSpPr/>
          <p:nvPr/>
        </p:nvSpPr>
        <p:spPr>
          <a:xfrm>
            <a:off x="6817666" y="4355658"/>
            <a:ext cx="2547002" cy="2567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3000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4</a:t>
            </a:r>
            <a:endParaRPr sz="3000" dirty="0">
              <a:latin typeface="Ubuntu Medium" pitchFamily="34" charset="0"/>
              <a:cs typeface="Ubuntu-Medium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80694"/>
            <a:ext cx="1797321" cy="26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1400" dirty="0">
              <a:latin typeface="Ubuntu Medium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93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Ubuntu Medium" pitchFamily="34" charset="0"/>
              </a:rPr>
              <a:t>Najważniejsze </a:t>
            </a:r>
            <a:r>
              <a:rPr dirty="0">
                <a:latin typeface="Ubuntu Medium" pitchFamily="34" charset="0"/>
              </a:rPr>
              <a:t>zadania, jakie </a:t>
            </a:r>
            <a:r>
              <a:rPr spc="-20" dirty="0">
                <a:latin typeface="Ubuntu Medium" pitchFamily="34" charset="0"/>
              </a:rPr>
              <a:t>ZUS  </a:t>
            </a:r>
            <a:r>
              <a:rPr spc="-10" dirty="0">
                <a:latin typeface="Ubuntu Medium" pitchFamily="34" charset="0"/>
              </a:rPr>
              <a:t>wykonuje wobec </a:t>
            </a:r>
            <a:r>
              <a:rPr b="1" spc="-15" dirty="0">
                <a:latin typeface="Ubuntu"/>
                <a:cs typeface="Ubuntu"/>
              </a:rPr>
              <a:t>ubezpieczonych</a:t>
            </a:r>
            <a:r>
              <a:rPr spc="-15" dirty="0"/>
              <a:t>:</a:t>
            </a:r>
          </a:p>
        </p:txBody>
      </p:sp>
      <p:sp>
        <p:nvSpPr>
          <p:cNvPr id="10" name="object 10"/>
          <p:cNvSpPr/>
          <p:nvPr/>
        </p:nvSpPr>
        <p:spPr>
          <a:xfrm>
            <a:off x="900005" y="2168525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005" y="2615438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9096" y="2061946"/>
            <a:ext cx="8499604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0770">
              <a:lnSpc>
                <a:spcPts val="2635"/>
              </a:lnSpc>
            </a:pPr>
            <a:r>
              <a:rPr lang="pl-PL" sz="2400" spc="-5" dirty="0" smtClean="0">
                <a:latin typeface="Ubuntu"/>
                <a:cs typeface="Ubuntu"/>
              </a:rPr>
              <a:t>p</a:t>
            </a:r>
            <a:r>
              <a:rPr sz="2400" spc="-5" dirty="0" err="1" smtClean="0">
                <a:latin typeface="Ubuntu"/>
                <a:cs typeface="Ubuntu"/>
              </a:rPr>
              <a:t>rowadzi</a:t>
            </a:r>
            <a:r>
              <a:rPr lang="pl-PL" sz="2400" spc="-10" dirty="0" smtClean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indywidualne</a:t>
            </a:r>
            <a:r>
              <a:rPr lang="pl-PL" sz="2400" dirty="0" smtClean="0">
                <a:latin typeface="Ubuntu"/>
                <a:cs typeface="Ubuntu"/>
              </a:rPr>
              <a:t> </a:t>
            </a:r>
            <a:r>
              <a:rPr sz="2400" spc="-15" dirty="0" err="1" smtClean="0">
                <a:latin typeface="Ubuntu"/>
                <a:cs typeface="Ubuntu"/>
              </a:rPr>
              <a:t>konta</a:t>
            </a:r>
            <a:r>
              <a:rPr lang="pl-PL" sz="2400" spc="-5" dirty="0" smtClean="0">
                <a:latin typeface="Ubuntu"/>
                <a:cs typeface="Ubuntu"/>
              </a:rPr>
              <a:t> </a:t>
            </a:r>
            <a:r>
              <a:rPr sz="2400" spc="-10" dirty="0" err="1" smtClean="0">
                <a:latin typeface="Ubuntu"/>
                <a:cs typeface="Ubuntu"/>
              </a:rPr>
              <a:t>ubezpieczonych</a:t>
            </a:r>
            <a:r>
              <a:rPr sz="2400" spc="-10" dirty="0">
                <a:latin typeface="Ubuntu"/>
                <a:cs typeface="Ubuntu"/>
              </a:rPr>
              <a:t>;</a:t>
            </a:r>
            <a:endParaRPr sz="2400" dirty="0">
              <a:latin typeface="Ubuntu"/>
              <a:cs typeface="Ubuntu"/>
            </a:endParaRPr>
          </a:p>
          <a:p>
            <a:pPr marL="1080770" marR="843280" indent="-635">
              <a:lnSpc>
                <a:spcPct val="100000"/>
              </a:lnSpc>
              <a:spcBef>
                <a:spcPts val="565"/>
              </a:spcBef>
            </a:pPr>
            <a:r>
              <a:rPr sz="2400" dirty="0" err="1">
                <a:latin typeface="Ubuntu"/>
                <a:cs typeface="Ubuntu"/>
              </a:rPr>
              <a:t>pobiera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lang="pl-PL" sz="2400" dirty="0" smtClean="0">
                <a:latin typeface="Ubuntu"/>
                <a:cs typeface="Ubuntu"/>
              </a:rPr>
              <a:t>od płatników </a:t>
            </a:r>
            <a:r>
              <a:rPr sz="2400" dirty="0" err="1" smtClean="0">
                <a:latin typeface="Ubuntu"/>
                <a:cs typeface="Ubuntu"/>
              </a:rPr>
              <a:t>składki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na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lang="pl-PL" sz="2400" dirty="0" smtClean="0">
                <a:latin typeface="Ubuntu"/>
                <a:cs typeface="Ubuntu"/>
              </a:rPr>
              <a:t>u</a:t>
            </a:r>
            <a:r>
              <a:rPr sz="2400" spc="-5" dirty="0" err="1" smtClean="0">
                <a:latin typeface="Ubuntu"/>
                <a:cs typeface="Ubuntu"/>
              </a:rPr>
              <a:t>bezpieczenia</a:t>
            </a:r>
            <a:r>
              <a:rPr sz="2400" spc="-85" dirty="0" smtClean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społeczne</a:t>
            </a:r>
            <a:r>
              <a:rPr lang="pl-PL" sz="2400" dirty="0" smtClean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i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zapisuje informacje o</a:t>
            </a:r>
            <a:r>
              <a:rPr sz="2400" spc="-100" dirty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nich</a:t>
            </a:r>
            <a:r>
              <a:rPr sz="2400" dirty="0">
                <a:latin typeface="Ubuntu"/>
                <a:cs typeface="Ubuntu"/>
              </a:rPr>
              <a:t>  </a:t>
            </a:r>
            <a:r>
              <a:rPr lang="pl-PL" sz="2400" dirty="0" smtClean="0">
                <a:latin typeface="Ubuntu"/>
                <a:cs typeface="Ubuntu"/>
              </a:rPr>
              <a:t/>
            </a:r>
            <a:br>
              <a:rPr lang="pl-PL" sz="2400" dirty="0" smtClean="0">
                <a:latin typeface="Ubuntu"/>
                <a:cs typeface="Ubuntu"/>
              </a:rPr>
            </a:br>
            <a:r>
              <a:rPr sz="2400" dirty="0" err="1" smtClean="0">
                <a:latin typeface="Ubuntu"/>
                <a:cs typeface="Ubuntu"/>
              </a:rPr>
              <a:t>na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spc="-5" dirty="0" err="1">
                <a:latin typeface="Ubuntu"/>
                <a:cs typeface="Ubuntu"/>
              </a:rPr>
              <a:t>indywidualnych</a:t>
            </a:r>
            <a:r>
              <a:rPr sz="2400" spc="-75" dirty="0">
                <a:latin typeface="Ubuntu"/>
                <a:cs typeface="Ubuntu"/>
              </a:rPr>
              <a:t> </a:t>
            </a:r>
            <a:r>
              <a:rPr sz="2400" spc="-10" dirty="0" err="1" smtClean="0">
                <a:latin typeface="Ubuntu"/>
                <a:cs typeface="Ubuntu"/>
              </a:rPr>
              <a:t>kontach</a:t>
            </a:r>
            <a:r>
              <a:rPr sz="2400" spc="-10" dirty="0" smtClean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ubezpieczonych;</a:t>
            </a:r>
            <a:endParaRPr sz="2400" dirty="0">
              <a:latin typeface="Ubuntu"/>
              <a:cs typeface="Ubuntu"/>
            </a:endParaRPr>
          </a:p>
          <a:p>
            <a:pPr marL="1080770" marR="723265" indent="-635">
              <a:lnSpc>
                <a:spcPct val="100000"/>
              </a:lnSpc>
              <a:spcBef>
                <a:spcPts val="565"/>
              </a:spcBef>
            </a:pPr>
            <a:r>
              <a:rPr lang="pl-PL" sz="2400" dirty="0" smtClean="0">
                <a:latin typeface="Ubuntu" pitchFamily="34" charset="0"/>
              </a:rPr>
              <a:t>wydaje </a:t>
            </a:r>
            <a:r>
              <a:rPr lang="pl-PL" sz="2400" dirty="0">
                <a:latin typeface="Ubuntu" pitchFamily="34" charset="0"/>
              </a:rPr>
              <a:t>decyzje dotyczące podlegania ubezpieczeniom społecznym </a:t>
            </a:r>
            <a:r>
              <a:rPr lang="pl-PL" sz="2400" dirty="0" smtClean="0">
                <a:latin typeface="Ubuntu" pitchFamily="34" charset="0"/>
              </a:rPr>
              <a:t/>
            </a:r>
            <a:br>
              <a:rPr lang="pl-PL" sz="2400" dirty="0" smtClean="0">
                <a:latin typeface="Ubuntu" pitchFamily="34" charset="0"/>
              </a:rPr>
            </a:br>
            <a:r>
              <a:rPr lang="pl-PL" sz="2400" dirty="0" smtClean="0">
                <a:latin typeface="Ubuntu" pitchFamily="34" charset="0"/>
              </a:rPr>
              <a:t>i </a:t>
            </a:r>
            <a:r>
              <a:rPr lang="pl-PL" sz="2400" dirty="0">
                <a:latin typeface="Ubuntu" pitchFamily="34" charset="0"/>
              </a:rPr>
              <a:t>prawa do </a:t>
            </a:r>
            <a:r>
              <a:rPr lang="pl-PL" sz="2400" dirty="0" smtClean="0">
                <a:latin typeface="Ubuntu" pitchFamily="34" charset="0"/>
              </a:rPr>
              <a:t>świadczeń;</a:t>
            </a:r>
          </a:p>
          <a:p>
            <a:pPr marL="1080770" marR="723265" indent="-635">
              <a:spcBef>
                <a:spcPts val="565"/>
              </a:spcBef>
            </a:pPr>
            <a:r>
              <a:rPr lang="pl-PL" sz="2400" dirty="0">
                <a:latin typeface="Ubuntu"/>
                <a:cs typeface="Ubuntu"/>
              </a:rPr>
              <a:t>pobiera od płatników składki </a:t>
            </a:r>
            <a:br>
              <a:rPr lang="pl-PL" sz="2400" dirty="0">
                <a:latin typeface="Ubuntu"/>
                <a:cs typeface="Ubuntu"/>
              </a:rPr>
            </a:br>
            <a:r>
              <a:rPr lang="pl-PL" sz="2400" dirty="0">
                <a:latin typeface="Ubuntu"/>
                <a:cs typeface="Ubuntu"/>
              </a:rPr>
              <a:t>na </a:t>
            </a:r>
            <a:r>
              <a:rPr lang="pl-PL" sz="2400" spc="-5" dirty="0">
                <a:latin typeface="Ubuntu"/>
                <a:cs typeface="Ubuntu"/>
              </a:rPr>
              <a:t>ubezpieczenie</a:t>
            </a:r>
            <a:r>
              <a:rPr lang="pl-PL" sz="2400" spc="-65" dirty="0">
                <a:latin typeface="Ubuntu"/>
                <a:cs typeface="Ubuntu"/>
              </a:rPr>
              <a:t> </a:t>
            </a:r>
            <a:r>
              <a:rPr lang="pl-PL" sz="2400" spc="-15" dirty="0">
                <a:latin typeface="Ubuntu"/>
                <a:cs typeface="Ubuntu"/>
              </a:rPr>
              <a:t>zdrowotne </a:t>
            </a:r>
            <a:br>
              <a:rPr lang="pl-PL" sz="2400" spc="-15" dirty="0">
                <a:latin typeface="Ubuntu"/>
                <a:cs typeface="Ubuntu"/>
              </a:rPr>
            </a:br>
            <a:r>
              <a:rPr lang="pl-PL" sz="2400" dirty="0">
                <a:latin typeface="Ubuntu"/>
                <a:cs typeface="Ubuntu"/>
              </a:rPr>
              <a:t>i </a:t>
            </a:r>
            <a:r>
              <a:rPr lang="pl-PL" sz="2400" spc="-10" dirty="0">
                <a:latin typeface="Ubuntu"/>
                <a:cs typeface="Ubuntu"/>
              </a:rPr>
              <a:t>przekazuje </a:t>
            </a:r>
            <a:r>
              <a:rPr lang="pl-PL" sz="2400" dirty="0">
                <a:latin typeface="Ubuntu"/>
                <a:cs typeface="Ubuntu"/>
              </a:rPr>
              <a:t>je do</a:t>
            </a:r>
            <a:r>
              <a:rPr lang="pl-PL" sz="2400" spc="-60" dirty="0">
                <a:latin typeface="Ubuntu"/>
                <a:cs typeface="Ubuntu"/>
              </a:rPr>
              <a:t> </a:t>
            </a:r>
            <a:r>
              <a:rPr lang="pl-PL" sz="2400" spc="-5" dirty="0">
                <a:latin typeface="Ubuntu"/>
                <a:cs typeface="Ubuntu"/>
              </a:rPr>
              <a:t>Narodowego </a:t>
            </a:r>
            <a:br>
              <a:rPr lang="pl-PL" sz="2400" spc="-5" dirty="0">
                <a:latin typeface="Ubuntu"/>
                <a:cs typeface="Ubuntu"/>
              </a:rPr>
            </a:br>
            <a:r>
              <a:rPr lang="pl-PL" sz="2400" spc="-15" dirty="0">
                <a:latin typeface="Ubuntu"/>
                <a:cs typeface="Ubuntu"/>
              </a:rPr>
              <a:t>Funduszu</a:t>
            </a:r>
            <a:r>
              <a:rPr lang="pl-PL" sz="2400" spc="-5" dirty="0">
                <a:latin typeface="Ubuntu"/>
                <a:cs typeface="Ubuntu"/>
              </a:rPr>
              <a:t>  </a:t>
            </a:r>
            <a:r>
              <a:rPr lang="pl-PL" sz="2400" spc="-10" dirty="0" smtClean="0">
                <a:latin typeface="Ubuntu"/>
                <a:cs typeface="Ubuntu"/>
              </a:rPr>
              <a:t>Zdrowia</a:t>
            </a:r>
            <a:r>
              <a:rPr lang="pl-PL" sz="2400" dirty="0" smtClean="0">
                <a:latin typeface="Ubuntu" pitchFamily="34" charset="0"/>
              </a:rPr>
              <a:t>.</a:t>
            </a:r>
            <a:endParaRPr sz="2400" dirty="0">
              <a:latin typeface="Ubuntu" pitchFamily="34" charset="0"/>
              <a:cs typeface="Ubuntu"/>
            </a:endParaRPr>
          </a:p>
        </p:txBody>
      </p:sp>
      <p:sp>
        <p:nvSpPr>
          <p:cNvPr id="14" name="object 14" descr="Rysunek. Świnka-skarbonka wypłaca świadczenia, bo wpłacane są do niej składki."/>
          <p:cNvSpPr/>
          <p:nvPr/>
        </p:nvSpPr>
        <p:spPr>
          <a:xfrm>
            <a:off x="6591300" y="3436856"/>
            <a:ext cx="3121658" cy="3010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Prostokąt 16"/>
          <p:cNvSpPr/>
          <p:nvPr/>
        </p:nvSpPr>
        <p:spPr>
          <a:xfrm>
            <a:off x="76200" y="2092325"/>
            <a:ext cx="342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dirty="0" smtClean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5</a:t>
            </a:r>
            <a:endParaRPr lang="pl-PL" sz="3000" dirty="0"/>
          </a:p>
        </p:txBody>
      </p:sp>
      <p:sp>
        <p:nvSpPr>
          <p:cNvPr id="16" name="object 11"/>
          <p:cNvSpPr/>
          <p:nvPr/>
        </p:nvSpPr>
        <p:spPr>
          <a:xfrm>
            <a:off x="901307" y="3758438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/>
          <p:cNvSpPr/>
          <p:nvPr/>
        </p:nvSpPr>
        <p:spPr>
          <a:xfrm>
            <a:off x="907668" y="49117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80694"/>
            <a:ext cx="1797321" cy="26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1400" dirty="0">
              <a:latin typeface="Ubuntu Medium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93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Ubuntu Medium" pitchFamily="34" charset="0"/>
              </a:rPr>
              <a:t>Najważniejsze </a:t>
            </a:r>
            <a:r>
              <a:rPr dirty="0">
                <a:latin typeface="Ubuntu Medium" pitchFamily="34" charset="0"/>
              </a:rPr>
              <a:t>zadania, jakie </a:t>
            </a:r>
            <a:r>
              <a:rPr spc="-20" dirty="0">
                <a:latin typeface="Ubuntu Medium" pitchFamily="34" charset="0"/>
              </a:rPr>
              <a:t>ZUS  </a:t>
            </a:r>
            <a:r>
              <a:rPr spc="-10" dirty="0">
                <a:latin typeface="Ubuntu Medium" pitchFamily="34" charset="0"/>
              </a:rPr>
              <a:t>wykonuje wobec</a:t>
            </a:r>
            <a:r>
              <a:rPr spc="-20" dirty="0">
                <a:latin typeface="Ubuntu Medium" pitchFamily="34" charset="0"/>
              </a:rPr>
              <a:t> </a:t>
            </a:r>
            <a:r>
              <a:rPr b="1" spc="-15" dirty="0">
                <a:latin typeface="Ubuntu"/>
                <a:cs typeface="Ubuntu"/>
              </a:rPr>
              <a:t>świadczeniobiorców</a:t>
            </a:r>
            <a:r>
              <a:rPr spc="-15" dirty="0"/>
              <a:t>:</a:t>
            </a:r>
          </a:p>
        </p:txBody>
      </p:sp>
      <p:sp>
        <p:nvSpPr>
          <p:cNvPr id="10" name="object 10" descr="Rysunek. Lekarz wskazuje pacjentowi z ręką na temblaku drzwi z napisem &quot;rehabilitacja&quot;."/>
          <p:cNvSpPr/>
          <p:nvPr/>
        </p:nvSpPr>
        <p:spPr>
          <a:xfrm>
            <a:off x="5801563" y="2919742"/>
            <a:ext cx="4113524" cy="3494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005" y="3012472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0005" y="4181752"/>
            <a:ext cx="203593" cy="238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005" y="5716793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9096" y="2061946"/>
            <a:ext cx="5303520" cy="43832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3000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6</a:t>
            </a:r>
            <a:endParaRPr sz="3000" dirty="0">
              <a:latin typeface="Ubuntu Medium" pitchFamily="34" charset="0"/>
              <a:cs typeface="Ubuntu-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080770" marR="116205" indent="-635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przyznaje i </a:t>
            </a:r>
            <a:r>
              <a:rPr sz="2400" spc="5" dirty="0">
                <a:latin typeface="Ubuntu"/>
                <a:cs typeface="Ubuntu"/>
              </a:rPr>
              <a:t>wypłaca </a:t>
            </a:r>
            <a:r>
              <a:rPr sz="2400" spc="-20" dirty="0">
                <a:latin typeface="Ubuntu"/>
                <a:cs typeface="Ubuntu"/>
              </a:rPr>
              <a:t>tzw.  </a:t>
            </a:r>
            <a:r>
              <a:rPr sz="2400" spc="-5" dirty="0">
                <a:latin typeface="Ubuntu"/>
                <a:cs typeface="Ubuntu"/>
              </a:rPr>
              <a:t>świadczenia</a:t>
            </a:r>
            <a:r>
              <a:rPr sz="2400" spc="-80" dirty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długoterminowe,  </a:t>
            </a:r>
            <a:r>
              <a:rPr sz="2400" dirty="0">
                <a:latin typeface="Ubuntu"/>
                <a:cs typeface="Ubuntu"/>
              </a:rPr>
              <a:t>m.in. </a:t>
            </a:r>
            <a:r>
              <a:rPr sz="2400" spc="10" dirty="0">
                <a:latin typeface="Ubuntu"/>
                <a:cs typeface="Ubuntu"/>
              </a:rPr>
              <a:t>emerytury,</a:t>
            </a:r>
            <a:r>
              <a:rPr sz="2400" spc="-1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renty;</a:t>
            </a:r>
          </a:p>
          <a:p>
            <a:pPr marL="1080770" marR="5080" indent="-635">
              <a:lnSpc>
                <a:spcPct val="100000"/>
              </a:lnSpc>
              <a:spcBef>
                <a:spcPts val="565"/>
              </a:spcBef>
            </a:pPr>
            <a:r>
              <a:rPr sz="2400" dirty="0">
                <a:latin typeface="Ubuntu"/>
                <a:cs typeface="Ubuntu"/>
              </a:rPr>
              <a:t>przyznaje i </a:t>
            </a:r>
            <a:r>
              <a:rPr sz="2400" spc="5" dirty="0">
                <a:latin typeface="Ubuntu"/>
                <a:cs typeface="Ubuntu"/>
              </a:rPr>
              <a:t>wypłaca </a:t>
            </a:r>
            <a:r>
              <a:rPr sz="2400" spc="-20" dirty="0">
                <a:latin typeface="Ubuntu"/>
                <a:cs typeface="Ubuntu"/>
              </a:rPr>
              <a:t>tzw.  </a:t>
            </a:r>
            <a:r>
              <a:rPr sz="2400" spc="-5" dirty="0">
                <a:latin typeface="Ubuntu"/>
                <a:cs typeface="Ubuntu"/>
              </a:rPr>
              <a:t>świadczenia</a:t>
            </a:r>
            <a:r>
              <a:rPr sz="2400" spc="-65" dirty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krótkoterminowe,  </a:t>
            </a:r>
            <a:r>
              <a:rPr sz="2400" dirty="0">
                <a:latin typeface="Ubuntu"/>
                <a:cs typeface="Ubuntu"/>
              </a:rPr>
              <a:t>m.in. zasiłki </a:t>
            </a:r>
            <a:r>
              <a:rPr sz="2400" spc="-5" dirty="0">
                <a:latin typeface="Ubuntu"/>
                <a:cs typeface="Ubuntu"/>
              </a:rPr>
              <a:t>chorobowe,  </a:t>
            </a:r>
            <a:r>
              <a:rPr sz="2400" dirty="0">
                <a:latin typeface="Ubuntu"/>
                <a:cs typeface="Ubuntu"/>
              </a:rPr>
              <a:t>macierzyńskie,</a:t>
            </a:r>
            <a:r>
              <a:rPr sz="2400" spc="-15" dirty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opiekuńcze;</a:t>
            </a:r>
            <a:endParaRPr sz="2400" dirty="0">
              <a:latin typeface="Ubuntu"/>
              <a:cs typeface="Ubuntu"/>
            </a:endParaRPr>
          </a:p>
          <a:p>
            <a:pPr marL="1080770" marR="1083310" indent="-635">
              <a:lnSpc>
                <a:spcPct val="100000"/>
              </a:lnSpc>
              <a:spcBef>
                <a:spcPts val="570"/>
              </a:spcBef>
            </a:pPr>
            <a:r>
              <a:rPr sz="2400" dirty="0">
                <a:latin typeface="Ubuntu"/>
                <a:cs typeface="Ubuntu"/>
              </a:rPr>
              <a:t>kieruje na</a:t>
            </a:r>
            <a:r>
              <a:rPr sz="2400" spc="-10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rehabilitację  leczniczą.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80694"/>
            <a:ext cx="1797321" cy="26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1400" dirty="0">
              <a:latin typeface="Ubuntu Medium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93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Ubuntu Medium" pitchFamily="34" charset="0"/>
              </a:rPr>
              <a:t>Najważniejsze </a:t>
            </a:r>
            <a:r>
              <a:rPr dirty="0">
                <a:latin typeface="Ubuntu Medium" pitchFamily="34" charset="0"/>
              </a:rPr>
              <a:t>zadania, jakie </a:t>
            </a:r>
            <a:r>
              <a:rPr spc="-20" dirty="0">
                <a:latin typeface="Ubuntu Medium" pitchFamily="34" charset="0"/>
              </a:rPr>
              <a:t>ZUS  </a:t>
            </a:r>
            <a:r>
              <a:rPr spc="-10" dirty="0">
                <a:latin typeface="Ubuntu Medium" pitchFamily="34" charset="0"/>
              </a:rPr>
              <a:t>wykonuje wobec </a:t>
            </a:r>
            <a:r>
              <a:rPr b="1" spc="-15" dirty="0">
                <a:latin typeface="Ubuntu"/>
                <a:cs typeface="Ubuntu"/>
              </a:rPr>
              <a:t>płatników</a:t>
            </a:r>
            <a:r>
              <a:rPr b="1" spc="-25" dirty="0">
                <a:latin typeface="Ubuntu"/>
                <a:cs typeface="Ubuntu"/>
              </a:rPr>
              <a:t> </a:t>
            </a:r>
            <a:r>
              <a:rPr b="1" spc="5" dirty="0">
                <a:latin typeface="Ubuntu"/>
                <a:cs typeface="Ubuntu"/>
              </a:rPr>
              <a:t>składek</a:t>
            </a:r>
            <a:r>
              <a:rPr spc="5" dirty="0"/>
              <a:t>:</a:t>
            </a:r>
          </a:p>
        </p:txBody>
      </p:sp>
      <p:sp>
        <p:nvSpPr>
          <p:cNvPr id="10" name="object 10" descr="Rysunek. Bizneswoman odbiera koło ratunkowe od mężczyzny z plakietką „ZUS” na marynarce"/>
          <p:cNvSpPr/>
          <p:nvPr/>
        </p:nvSpPr>
        <p:spPr>
          <a:xfrm>
            <a:off x="5727166" y="2683560"/>
            <a:ext cx="3796180" cy="3985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005" y="2784060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0005" y="3953342"/>
            <a:ext cx="203593" cy="23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005" y="5122622"/>
            <a:ext cx="203593" cy="238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149096" y="1829068"/>
            <a:ext cx="5451604" cy="4748736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lang="pl-PL" dirty="0">
                <a:latin typeface="Ubuntu Medium" pitchFamily="34" charset="0"/>
              </a:rPr>
              <a:t>7</a:t>
            </a:r>
            <a:endParaRPr dirty="0">
              <a:latin typeface="Ubuntu Medium" pitchFamily="34" charset="0"/>
            </a:endParaRPr>
          </a:p>
          <a:p>
            <a:pPr marL="1080770" marR="58419" indent="-635">
              <a:lnSpc>
                <a:spcPct val="100000"/>
              </a:lnSpc>
              <a:spcBef>
                <a:spcPts val="1470"/>
              </a:spcBef>
            </a:pPr>
            <a:r>
              <a:rPr sz="2400" spc="-5" dirty="0">
                <a:solidFill>
                  <a:srgbClr val="000000"/>
                </a:solidFill>
                <a:latin typeface="Ubuntu"/>
                <a:cs typeface="Ubuntu"/>
              </a:rPr>
              <a:t>prowadzi </a:t>
            </a:r>
            <a:r>
              <a:rPr sz="2400" spc="-15" dirty="0">
                <a:solidFill>
                  <a:srgbClr val="000000"/>
                </a:solidFill>
                <a:latin typeface="Ubuntu"/>
                <a:cs typeface="Ubuntu"/>
              </a:rPr>
              <a:t>konta płatników  </a:t>
            </a:r>
            <a:r>
              <a:rPr sz="2400" dirty="0">
                <a:solidFill>
                  <a:srgbClr val="000000"/>
                </a:solidFill>
                <a:latin typeface="Ubuntu"/>
                <a:cs typeface="Ubuntu"/>
              </a:rPr>
              <a:t>składek </a:t>
            </a:r>
            <a:r>
              <a:rPr sz="2400" dirty="0" err="1">
                <a:solidFill>
                  <a:srgbClr val="000000"/>
                </a:solidFill>
                <a:latin typeface="Ubuntu"/>
                <a:cs typeface="Ubuntu"/>
              </a:rPr>
              <a:t>i</a:t>
            </a:r>
            <a:r>
              <a:rPr sz="2400" dirty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400" spc="-10" dirty="0" err="1" smtClean="0">
                <a:solidFill>
                  <a:srgbClr val="000000"/>
                </a:solidFill>
                <a:latin typeface="Ubuntu"/>
                <a:cs typeface="Ubuntu"/>
              </a:rPr>
              <a:t>rozliczenia</a:t>
            </a:r>
            <a:r>
              <a:rPr sz="2400" spc="-10" dirty="0" smtClean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lang="pl-PL" sz="2400" spc="-10" dirty="0" smtClean="0">
                <a:solidFill>
                  <a:srgbClr val="000000"/>
                </a:solidFill>
                <a:latin typeface="Ubuntu"/>
                <a:cs typeface="Ubuntu"/>
              </a:rPr>
              <a:t/>
            </a:r>
            <a:br>
              <a:rPr lang="pl-PL" sz="2400" spc="-10" dirty="0" smtClean="0">
                <a:solidFill>
                  <a:srgbClr val="000000"/>
                </a:solidFill>
                <a:latin typeface="Ubuntu"/>
                <a:cs typeface="Ubuntu"/>
              </a:rPr>
            </a:br>
            <a:r>
              <a:rPr sz="2400" dirty="0" smtClean="0">
                <a:solidFill>
                  <a:srgbClr val="000000"/>
                </a:solidFill>
                <a:latin typeface="Ubuntu"/>
                <a:cs typeface="Ubuntu"/>
              </a:rPr>
              <a:t>z</a:t>
            </a:r>
            <a:r>
              <a:rPr sz="2400" spc="-5" dirty="0" smtClean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Ubuntu"/>
                <a:cs typeface="Ubuntu"/>
              </a:rPr>
              <a:t>płatnikami</a:t>
            </a:r>
            <a:r>
              <a:rPr sz="2400" dirty="0" smtClean="0">
                <a:solidFill>
                  <a:srgbClr val="000000"/>
                </a:solidFill>
                <a:latin typeface="Ubuntu"/>
                <a:cs typeface="Ubuntu"/>
              </a:rPr>
              <a:t>;</a:t>
            </a:r>
            <a:endParaRPr sz="2400" dirty="0">
              <a:latin typeface="Ubuntu"/>
              <a:cs typeface="Ubuntu"/>
            </a:endParaRPr>
          </a:p>
          <a:p>
            <a:pPr marL="1080770" marR="5080" indent="-635">
              <a:lnSpc>
                <a:spcPct val="100000"/>
              </a:lnSpc>
              <a:spcBef>
                <a:spcPts val="565"/>
              </a:spcBef>
            </a:pPr>
            <a:r>
              <a:rPr sz="2400" dirty="0">
                <a:solidFill>
                  <a:srgbClr val="000000"/>
                </a:solidFill>
                <a:latin typeface="Ubuntu"/>
                <a:cs typeface="Ubuntu"/>
              </a:rPr>
              <a:t>na wniosek dłużnika </a:t>
            </a:r>
            <a:r>
              <a:rPr sz="2400" spc="-25" dirty="0">
                <a:solidFill>
                  <a:srgbClr val="000000"/>
                </a:solidFill>
                <a:latin typeface="Ubuntu"/>
                <a:cs typeface="Ubuntu"/>
              </a:rPr>
              <a:t>może  </a:t>
            </a:r>
            <a:r>
              <a:rPr sz="2400" dirty="0">
                <a:solidFill>
                  <a:srgbClr val="000000"/>
                </a:solidFill>
                <a:latin typeface="Ubuntu"/>
                <a:cs typeface="Ubuntu"/>
              </a:rPr>
              <a:t>odroczyć </a:t>
            </a:r>
            <a:r>
              <a:rPr sz="2400" spc="-5" dirty="0">
                <a:solidFill>
                  <a:srgbClr val="000000"/>
                </a:solidFill>
                <a:latin typeface="Ubuntu"/>
                <a:cs typeface="Ubuntu"/>
              </a:rPr>
              <a:t>termin </a:t>
            </a:r>
            <a:r>
              <a:rPr sz="2400" dirty="0">
                <a:solidFill>
                  <a:srgbClr val="000000"/>
                </a:solidFill>
                <a:latin typeface="Ubuntu"/>
                <a:cs typeface="Ubuntu"/>
              </a:rPr>
              <a:t>płatności  składek, </a:t>
            </a:r>
            <a:r>
              <a:rPr sz="2400" spc="-15" dirty="0" err="1">
                <a:solidFill>
                  <a:srgbClr val="000000"/>
                </a:solidFill>
                <a:latin typeface="Ubuntu"/>
                <a:cs typeface="Ubuntu"/>
              </a:rPr>
              <a:t>rozłożyć</a:t>
            </a:r>
            <a:r>
              <a:rPr sz="2400" spc="-15" dirty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lang="pl-PL" sz="2400" spc="-15" dirty="0">
                <a:solidFill>
                  <a:srgbClr val="000000"/>
                </a:solidFill>
                <a:latin typeface="Ubuntu"/>
                <a:cs typeface="Ubuntu"/>
              </a:rPr>
              <a:t>dług </a:t>
            </a:r>
            <a:r>
              <a:rPr sz="2400" dirty="0" err="1">
                <a:solidFill>
                  <a:srgbClr val="000000"/>
                </a:solidFill>
                <a:latin typeface="Ubuntu"/>
                <a:cs typeface="Ubuntu"/>
              </a:rPr>
              <a:t>na</a:t>
            </a:r>
            <a:r>
              <a:rPr sz="2400" dirty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Ubuntu"/>
                <a:cs typeface="Ubuntu"/>
              </a:rPr>
              <a:t>raty</a:t>
            </a:r>
            <a:r>
              <a:rPr sz="2400" dirty="0">
                <a:solidFill>
                  <a:srgbClr val="000000"/>
                </a:solidFill>
                <a:latin typeface="Ubuntu"/>
                <a:cs typeface="Ubuntu"/>
              </a:rPr>
              <a:t>;</a:t>
            </a:r>
            <a:endParaRPr sz="2400" dirty="0">
              <a:latin typeface="Ubuntu"/>
              <a:cs typeface="Ubuntu"/>
            </a:endParaRPr>
          </a:p>
          <a:p>
            <a:pPr marL="1080770">
              <a:lnSpc>
                <a:spcPct val="100000"/>
              </a:lnSpc>
              <a:spcBef>
                <a:spcPts val="570"/>
              </a:spcBef>
            </a:pPr>
            <a:r>
              <a:rPr sz="2400" spc="-5" dirty="0" err="1">
                <a:solidFill>
                  <a:srgbClr val="000000"/>
                </a:solidFill>
                <a:latin typeface="Ubuntu"/>
                <a:cs typeface="Ubuntu"/>
              </a:rPr>
              <a:t>dofinansowuje</a:t>
            </a:r>
            <a:r>
              <a:rPr sz="2400" spc="-5" dirty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Ubuntu"/>
                <a:cs typeface="Ubuntu"/>
              </a:rPr>
              <a:t>projekty</a:t>
            </a:r>
            <a:r>
              <a:rPr lang="pl-PL" sz="2400" dirty="0" smtClean="0">
                <a:solidFill>
                  <a:srgbClr val="000000"/>
                </a:solidFill>
                <a:latin typeface="Ubuntu"/>
                <a:cs typeface="Ubuntu"/>
              </a:rPr>
              <a:t>,</a:t>
            </a:r>
            <a:endParaRPr sz="2400" dirty="0">
              <a:latin typeface="Ubuntu"/>
              <a:cs typeface="Ubuntu"/>
            </a:endParaRPr>
          </a:p>
          <a:p>
            <a:pPr marL="1080770" marR="229235">
              <a:lnSpc>
                <a:spcPct val="100000"/>
              </a:lnSpc>
            </a:pPr>
            <a:r>
              <a:rPr lang="pl-PL" sz="2400" smtClean="0">
                <a:solidFill>
                  <a:srgbClr val="000000"/>
                </a:solidFill>
                <a:latin typeface="Ubuntu"/>
                <a:cs typeface="Ubuntu"/>
              </a:rPr>
              <a:t>które </a:t>
            </a:r>
            <a:r>
              <a:rPr lang="pl-PL" sz="2400" dirty="0" smtClean="0">
                <a:solidFill>
                  <a:srgbClr val="000000"/>
                </a:solidFill>
                <a:latin typeface="Ubuntu"/>
                <a:cs typeface="Ubuntu"/>
              </a:rPr>
              <a:t>poprawiają bezpieczeństwo i warunki </a:t>
            </a:r>
            <a:r>
              <a:rPr sz="2400" spc="-10" dirty="0" smtClean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400" spc="5" dirty="0" err="1" smtClean="0">
                <a:solidFill>
                  <a:srgbClr val="000000"/>
                </a:solidFill>
                <a:latin typeface="Ubuntu"/>
                <a:cs typeface="Ubuntu"/>
              </a:rPr>
              <a:t>pracy</a:t>
            </a:r>
            <a:r>
              <a:rPr lang="pl-PL" sz="2400" spc="5" dirty="0" smtClean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Ubuntu"/>
                <a:cs typeface="Ubuntu"/>
              </a:rPr>
              <a:t>na</a:t>
            </a:r>
            <a:r>
              <a:rPr sz="2400" dirty="0" smtClean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Ubuntu"/>
                <a:cs typeface="Ubuntu"/>
              </a:rPr>
              <a:t>stanowiskach</a:t>
            </a:r>
            <a:r>
              <a:rPr sz="2400" spc="-10" dirty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400" dirty="0">
                <a:solidFill>
                  <a:srgbClr val="000000"/>
                </a:solidFill>
                <a:latin typeface="Ubuntu"/>
                <a:cs typeface="Ubuntu"/>
              </a:rPr>
              <a:t>pracy.</a:t>
            </a:r>
            <a:endParaRPr sz="2400" dirty="0">
              <a:latin typeface="Ubuntu"/>
              <a:cs typeface="Ubuntu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80694"/>
            <a:ext cx="1797321" cy="26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887299" y="3638520"/>
            <a:ext cx="6223635" cy="348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3319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Ubuntu"/>
                <a:cs typeface="Ubuntu"/>
              </a:rPr>
              <a:t>Ze </a:t>
            </a:r>
            <a:r>
              <a:rPr sz="2400" spc="-15" dirty="0">
                <a:latin typeface="Ubuntu"/>
                <a:cs typeface="Ubuntu"/>
              </a:rPr>
              <a:t>środków </a:t>
            </a:r>
            <a:r>
              <a:rPr sz="2400" dirty="0">
                <a:latin typeface="Ubuntu"/>
                <a:cs typeface="Ubuntu"/>
              </a:rPr>
              <a:t>FUS </a:t>
            </a:r>
            <a:r>
              <a:rPr sz="2400" spc="-5" dirty="0">
                <a:latin typeface="Ubuntu"/>
                <a:cs typeface="Ubuntu"/>
              </a:rPr>
              <a:t>finansowane </a:t>
            </a:r>
            <a:r>
              <a:rPr sz="2400" dirty="0">
                <a:latin typeface="Ubuntu"/>
                <a:cs typeface="Ubuntu"/>
              </a:rPr>
              <a:t>są  </a:t>
            </a:r>
            <a:r>
              <a:rPr sz="2400" spc="-5" dirty="0">
                <a:latin typeface="Ubuntu"/>
                <a:cs typeface="Ubuntu"/>
              </a:rPr>
              <a:t>świadczenia, </a:t>
            </a:r>
            <a:r>
              <a:rPr sz="2400" dirty="0">
                <a:latin typeface="Ubuntu"/>
                <a:cs typeface="Ubuntu"/>
              </a:rPr>
              <a:t>m.in. </a:t>
            </a:r>
            <a:r>
              <a:rPr sz="2400" spc="5" dirty="0">
                <a:latin typeface="Ubuntu"/>
                <a:cs typeface="Ubuntu"/>
              </a:rPr>
              <a:t>emerytury,  </a:t>
            </a:r>
            <a:r>
              <a:rPr sz="2400" dirty="0">
                <a:latin typeface="Ubuntu"/>
                <a:cs typeface="Ubuntu"/>
              </a:rPr>
              <a:t>renty i zasiłki. </a:t>
            </a:r>
            <a:r>
              <a:rPr sz="2400" spc="-5" dirty="0">
                <a:latin typeface="Ubuntu"/>
                <a:cs typeface="Ubuntu"/>
              </a:rPr>
              <a:t>Świadczenia </a:t>
            </a:r>
            <a:r>
              <a:rPr sz="2400" spc="-15" dirty="0">
                <a:latin typeface="Ubuntu"/>
                <a:cs typeface="Ubuntu"/>
              </a:rPr>
              <a:t>te  </a:t>
            </a:r>
            <a:r>
              <a:rPr sz="2400" spc="5" dirty="0">
                <a:latin typeface="Ubuntu"/>
                <a:cs typeface="Ubuntu"/>
              </a:rPr>
              <a:t>wypłaca </a:t>
            </a:r>
            <a:r>
              <a:rPr sz="2400" spc="-15" dirty="0">
                <a:latin typeface="Ubuntu"/>
                <a:cs typeface="Ubuntu"/>
              </a:rPr>
              <a:t>ZUS </a:t>
            </a:r>
            <a:r>
              <a:rPr sz="2400" dirty="0" err="1">
                <a:latin typeface="Ubuntu"/>
                <a:cs typeface="Ubuntu"/>
              </a:rPr>
              <a:t>albo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lang="pl-PL" sz="2400" dirty="0">
                <a:latin typeface="Ubuntu"/>
                <a:cs typeface="Ubuntu"/>
              </a:rPr>
              <a:t>wypłacają je </a:t>
            </a:r>
            <a:r>
              <a:rPr sz="2400" dirty="0" err="1">
                <a:latin typeface="Ubuntu"/>
                <a:cs typeface="Ubuntu"/>
              </a:rPr>
              <a:t>płatnicy</a:t>
            </a:r>
            <a:r>
              <a:rPr sz="2400" spc="-5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składek.</a:t>
            </a: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15" dirty="0">
                <a:solidFill>
                  <a:srgbClr val="5BC0C9"/>
                </a:solidFill>
                <a:latin typeface="Ubuntu"/>
                <a:cs typeface="Ubuntu"/>
              </a:rPr>
              <a:t>Funduszem </a:t>
            </a:r>
            <a:r>
              <a:rPr sz="2400" b="1" spc="-5" dirty="0">
                <a:solidFill>
                  <a:srgbClr val="5BC0C9"/>
                </a:solidFill>
                <a:latin typeface="Ubuntu"/>
                <a:cs typeface="Ubuntu"/>
              </a:rPr>
              <a:t>Ubezpieczeń </a:t>
            </a:r>
            <a:r>
              <a:rPr sz="2400" b="1" spc="-10" dirty="0">
                <a:solidFill>
                  <a:srgbClr val="5BC0C9"/>
                </a:solidFill>
                <a:latin typeface="Ubuntu"/>
                <a:cs typeface="Ubuntu"/>
              </a:rPr>
              <a:t>Społecznych  </a:t>
            </a:r>
            <a:r>
              <a:rPr sz="2400" b="1" spc="-15" dirty="0">
                <a:solidFill>
                  <a:srgbClr val="5BC0C9"/>
                </a:solidFill>
                <a:latin typeface="Ubuntu"/>
                <a:cs typeface="Ubuntu"/>
              </a:rPr>
              <a:t>zarządza </a:t>
            </a:r>
            <a:r>
              <a:rPr sz="2400" b="1" spc="10" dirty="0">
                <a:solidFill>
                  <a:srgbClr val="5BC0C9"/>
                </a:solidFill>
                <a:latin typeface="Ubuntu"/>
                <a:cs typeface="Ubuntu"/>
              </a:rPr>
              <a:t>Zakład </a:t>
            </a:r>
            <a:r>
              <a:rPr sz="2400" b="1" spc="-5" dirty="0">
                <a:solidFill>
                  <a:srgbClr val="5BC0C9"/>
                </a:solidFill>
                <a:latin typeface="Ubuntu"/>
                <a:cs typeface="Ubuntu"/>
              </a:rPr>
              <a:t>Ubezpieczeń</a:t>
            </a:r>
            <a:r>
              <a:rPr sz="2400" b="1" spc="-105" dirty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2400" b="1" spc="-10" dirty="0">
                <a:solidFill>
                  <a:srgbClr val="5BC0C9"/>
                </a:solidFill>
                <a:latin typeface="Ubuntu"/>
                <a:cs typeface="Ubuntu"/>
              </a:rPr>
              <a:t>Społecznych.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1</a:t>
            </a:r>
            <a:endParaRPr sz="1400" dirty="0">
              <a:latin typeface="Ubuntu Medium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5863" y="593496"/>
            <a:ext cx="23863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Ubuntu Medium" pitchFamily="34" charset="0"/>
              </a:rPr>
              <a:t>ZUS </a:t>
            </a:r>
            <a:r>
              <a:rPr dirty="0">
                <a:latin typeface="Ubuntu Medium" pitchFamily="34" charset="0"/>
              </a:rPr>
              <a:t>≠</a:t>
            </a:r>
            <a:r>
              <a:rPr spc="-70" dirty="0">
                <a:latin typeface="Ubuntu Medium" pitchFamily="34" charset="0"/>
              </a:rPr>
              <a:t> </a:t>
            </a:r>
            <a:r>
              <a:rPr dirty="0">
                <a:latin typeface="Ubuntu Medium" pitchFamily="34" charset="0"/>
              </a:rPr>
              <a:t>FUS</a:t>
            </a:r>
          </a:p>
        </p:txBody>
      </p:sp>
      <p:sp>
        <p:nvSpPr>
          <p:cNvPr id="10" name="object 10" descr="Rysunek. Mężczyzna z plakietką &quot;ZUS&quot; na klapie ma wiele rąk, dzięki czemu może jednocześnie: pobierać i wypłacać pieniądze, pisać na komputerze, obsługiwać sejf."/>
          <p:cNvSpPr/>
          <p:nvPr/>
        </p:nvSpPr>
        <p:spPr>
          <a:xfrm>
            <a:off x="5858617" y="2080527"/>
            <a:ext cx="4035025" cy="3389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7299" y="1963094"/>
            <a:ext cx="467804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Ubuntu"/>
                <a:cs typeface="Ubuntu"/>
              </a:rPr>
              <a:t>Składki na </a:t>
            </a:r>
            <a:r>
              <a:rPr sz="2400" spc="-5" dirty="0">
                <a:latin typeface="Ubuntu"/>
                <a:cs typeface="Ubuntu"/>
              </a:rPr>
              <a:t>ubezpieczenia  </a:t>
            </a:r>
            <a:r>
              <a:rPr sz="2400" dirty="0">
                <a:latin typeface="Ubuntu"/>
                <a:cs typeface="Ubuntu"/>
              </a:rPr>
              <a:t>społeczne wpływają do  specjalnego </a:t>
            </a:r>
            <a:r>
              <a:rPr sz="2400" spc="-5" dirty="0">
                <a:latin typeface="Ubuntu"/>
                <a:cs typeface="Ubuntu"/>
              </a:rPr>
              <a:t>funduszu </a:t>
            </a:r>
            <a:r>
              <a:rPr sz="2400" dirty="0">
                <a:latin typeface="Ubuntu"/>
                <a:cs typeface="Ubuntu"/>
              </a:rPr>
              <a:t>–</a:t>
            </a:r>
            <a:r>
              <a:rPr sz="2400" spc="-85" dirty="0">
                <a:latin typeface="Ubuntu"/>
                <a:cs typeface="Ubuntu"/>
              </a:rPr>
              <a:t> </a:t>
            </a:r>
            <a:r>
              <a:rPr sz="2400" b="1" spc="-10" dirty="0">
                <a:solidFill>
                  <a:srgbClr val="5BC0C9"/>
                </a:solidFill>
                <a:latin typeface="Ubuntu"/>
                <a:cs typeface="Ubuntu"/>
              </a:rPr>
              <a:t>Funduszu  </a:t>
            </a:r>
            <a:r>
              <a:rPr sz="2400" b="1" spc="-5" dirty="0">
                <a:solidFill>
                  <a:srgbClr val="5BC0C9"/>
                </a:solidFill>
                <a:latin typeface="Ubuntu"/>
                <a:cs typeface="Ubuntu"/>
              </a:rPr>
              <a:t>Ubezpieczeń </a:t>
            </a:r>
            <a:r>
              <a:rPr sz="2400" b="1" spc="-10" dirty="0">
                <a:solidFill>
                  <a:srgbClr val="5BC0C9"/>
                </a:solidFill>
                <a:latin typeface="Ubuntu"/>
                <a:cs typeface="Ubuntu"/>
              </a:rPr>
              <a:t>Społecznych</a:t>
            </a:r>
            <a:r>
              <a:rPr sz="2400" b="1" spc="-35" dirty="0">
                <a:solidFill>
                  <a:srgbClr val="5BC0C9"/>
                </a:solidFill>
                <a:latin typeface="Ubuntu"/>
                <a:cs typeface="Ubuntu"/>
              </a:rPr>
              <a:t> </a:t>
            </a:r>
            <a:r>
              <a:rPr sz="2400" b="1" spc="-5" dirty="0">
                <a:solidFill>
                  <a:srgbClr val="5BC0C9"/>
                </a:solidFill>
                <a:latin typeface="Ubuntu"/>
                <a:cs typeface="Ubuntu"/>
              </a:rPr>
              <a:t>(FUS).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3000" dirty="0">
                <a:solidFill>
                  <a:srgbClr val="FFFFFF"/>
                </a:solidFill>
                <a:latin typeface="Ubuntu Medium" pitchFamily="34" charset="0"/>
                <a:cs typeface="Ubuntu-Medium"/>
              </a:rPr>
              <a:t>8</a:t>
            </a:r>
            <a:endParaRPr sz="3000" dirty="0">
              <a:latin typeface="Ubuntu Medium" pitchFamily="34" charset="0"/>
              <a:cs typeface="Ubuntu-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9998" y="5902325"/>
            <a:ext cx="1134745" cy="144145"/>
          </a:xfrm>
          <a:custGeom>
            <a:avLst/>
            <a:gdLst/>
            <a:ahLst/>
            <a:cxnLst/>
            <a:rect l="l" t="t" r="r" b="b"/>
            <a:pathLst>
              <a:path w="1134745" h="144145">
                <a:moveTo>
                  <a:pt x="1134275" y="0"/>
                </a:moveTo>
                <a:lnTo>
                  <a:pt x="0" y="0"/>
                </a:lnTo>
                <a:lnTo>
                  <a:pt x="0" y="144005"/>
                </a:lnTo>
                <a:lnTo>
                  <a:pt x="1134275" y="144005"/>
                </a:lnTo>
                <a:lnTo>
                  <a:pt x="1134275" y="0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80694"/>
            <a:ext cx="1797321" cy="26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39700" rIns="0" bIns="0" rtlCol="0">
        <a:spAutoFit/>
      </a:bodyPr>
      <a:lstStyle>
        <a:defPPr marL="12700">
          <a:lnSpc>
            <a:spcPct val="100000"/>
          </a:lnSpc>
          <a:spcBef>
            <a:spcPts val="1100"/>
          </a:spcBef>
          <a:defRPr sz="3000" dirty="0">
            <a:solidFill>
              <a:srgbClr val="FFFFFF"/>
            </a:solidFill>
            <a:latin typeface="Ubuntu Medium" pitchFamily="34" charset="0"/>
            <a:cs typeface="Ubuntu-Medium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383</Words>
  <Application>Microsoft Office PowerPoint</Application>
  <PresentationFormat>Niestandardowy</PresentationFormat>
  <Paragraphs>92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3" baseType="lpstr">
      <vt:lpstr>Arial</vt:lpstr>
      <vt:lpstr>Calibri</vt:lpstr>
      <vt:lpstr>Caflisch Script Pro</vt:lpstr>
      <vt:lpstr>Times New Roman</vt:lpstr>
      <vt:lpstr>Ubuntu-Medium</vt:lpstr>
      <vt:lpstr>Ubuntu Medium</vt:lpstr>
      <vt:lpstr>Mistral</vt:lpstr>
      <vt:lpstr>Ubuntu-MediumItalic</vt:lpstr>
      <vt:lpstr>Ubuntu</vt:lpstr>
      <vt:lpstr>Office Theme</vt:lpstr>
      <vt:lpstr>Lekcja 1: Świadomy  zawsze ubezpieczony</vt:lpstr>
      <vt:lpstr>Cel ubezpieczeń</vt:lpstr>
      <vt:lpstr>Historia ubezpieczeń</vt:lpstr>
      <vt:lpstr>Prezentacja programu PowerPoint</vt:lpstr>
      <vt:lpstr>Uczestnicy powszechnego systemu  ubezpieczeń społecznych to:</vt:lpstr>
      <vt:lpstr>Najważniejsze zadania, jakie ZUS  wykonuje wobec ubezpieczonych:</vt:lpstr>
      <vt:lpstr>Najważniejsze zadania, jakie ZUS  wykonuje wobec świadczeniobiorców:</vt:lpstr>
      <vt:lpstr>Najważniejsze zadania, jakie ZUS  wykonuje wobec płatników składek:</vt:lpstr>
      <vt:lpstr>ZUS ≠ FUS</vt:lpstr>
      <vt:lpstr>ZUS działa na podstawie ustawy</vt:lpstr>
      <vt:lpstr>ZUS nie tworzy prawa</vt:lpstr>
      <vt:lpstr>Wydatki FUS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1: Świadomy  zawsze ubezpieczony</dc:title>
  <dc:creator>Anna Zamorska</dc:creator>
  <cp:lastModifiedBy>BPL</cp:lastModifiedBy>
  <cp:revision>74</cp:revision>
  <cp:lastPrinted>2025-08-06T12:51:18Z</cp:lastPrinted>
  <dcterms:created xsi:type="dcterms:W3CDTF">2019-07-09T07:48:29Z</dcterms:created>
  <dcterms:modified xsi:type="dcterms:W3CDTF">2025-08-06T12:51:49Z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2019-07-09T00:00:00Z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2019-07-09T00:00:00Z</vt:filetime>
  </property>
</Properties>
</file>