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439400" cy="7385050"/>
  <p:notesSz cx="10234613" cy="7099300"/>
  <p:embeddedFontLst>
    <p:embeddedFont>
      <p:font typeface="Ubuntu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B93"/>
    <a:srgbClr val="00993F"/>
    <a:srgbClr val="95609B"/>
    <a:srgbClr val="A5C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3" d="100"/>
          <a:sy n="153" d="100"/>
        </p:scale>
        <p:origin x="-1608" y="-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5475" cy="355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FEDCA-DCB3-43FF-AA82-EB3BF43A72FB}" type="datetimeFigureOut">
              <a:rPr lang="pl-PL" smtClean="0"/>
              <a:t>18.07.2025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31813"/>
            <a:ext cx="3762375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6737" cy="31956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5475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E7136-51A4-4FE6-B30E-BACC5198E6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881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E7136-51A4-4FE6-B30E-BACC5198E6EE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0915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3431" y="2289365"/>
            <a:ext cx="8878888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135628"/>
            <a:ext cx="7312025" cy="1846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85B93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Ubuntu"/>
                <a:cs typeface="Ubunt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85B93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698561"/>
            <a:ext cx="4543901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698561"/>
            <a:ext cx="4543901" cy="4874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885B93"/>
                </a:solidFill>
                <a:latin typeface="Ubuntu" panose="020B0504030602030204" pitchFamily="34" charset="0"/>
                <a:cs typeface="Ubuntu" panose="020B0504030602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900005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044077"/>
            <a:ext cx="540385" cy="5336540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7299" y="593496"/>
            <a:ext cx="867115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885B93"/>
                </a:solidFill>
                <a:latin typeface="Ubuntu-Medium"/>
                <a:cs typeface="Ubuntu-Medium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50695" y="1318574"/>
            <a:ext cx="8744358" cy="4212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Ubuntu"/>
                <a:cs typeface="Ubuntu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555" y="6868096"/>
            <a:ext cx="3342640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7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0940" y="6868096"/>
            <a:ext cx="2402522" cy="3692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Ubuntu" panose="020B0504030602030204" pitchFamily="34" charset="0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4" name="object 14" descr="Rysunek. Komputer, na którego ekranie wyświetla się napis: „Zaloguj się do ubezpieczeń ZUS”."/>
          <p:cNvSpPr/>
          <p:nvPr/>
        </p:nvSpPr>
        <p:spPr>
          <a:xfrm>
            <a:off x="5844844" y="2646974"/>
            <a:ext cx="3755176" cy="31302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4406900" cy="120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780"/>
              </a:lnSpc>
              <a:spcBef>
                <a:spcPts val="100"/>
              </a:spcBef>
            </a:pPr>
            <a:r>
              <a:rPr spc="-25" dirty="0">
                <a:solidFill>
                  <a:srgbClr val="95609B"/>
                </a:solidFill>
                <a:latin typeface="Ubuntu" panose="020B0504030602030204" pitchFamily="34" charset="0"/>
              </a:rPr>
              <a:t>Lekcja </a:t>
            </a:r>
            <a:r>
              <a:rPr dirty="0">
                <a:solidFill>
                  <a:srgbClr val="95609B"/>
                </a:solidFill>
                <a:latin typeface="Ubuntu" panose="020B0504030602030204" pitchFamily="34" charset="0"/>
              </a:rPr>
              <a:t>4: </a:t>
            </a:r>
            <a:r>
              <a:rPr sz="3800" spc="-20" dirty="0">
                <a:solidFill>
                  <a:srgbClr val="95609B"/>
                </a:solidFill>
                <a:latin typeface="Ubuntu" panose="020B0504030602030204" pitchFamily="34" charset="0"/>
              </a:rPr>
              <a:t>E-ZUS,</a:t>
            </a:r>
            <a:endParaRPr sz="3800" dirty="0">
              <a:solidFill>
                <a:srgbClr val="95609B"/>
              </a:solidFill>
              <a:latin typeface="Ubuntu" panose="020B0504030602030204" pitchFamily="34" charset="0"/>
            </a:endParaRPr>
          </a:p>
          <a:p>
            <a:pPr marL="12700">
              <a:lnSpc>
                <a:spcPts val="4540"/>
              </a:lnSpc>
            </a:pPr>
            <a:r>
              <a:rPr sz="3800" dirty="0">
                <a:solidFill>
                  <a:srgbClr val="95609B"/>
                </a:solidFill>
                <a:latin typeface="Ubuntu" panose="020B0504030602030204" pitchFamily="34" charset="0"/>
              </a:rPr>
              <a:t>czyli firma pod</a:t>
            </a:r>
            <a:r>
              <a:rPr sz="3800" spc="-85" dirty="0">
                <a:solidFill>
                  <a:srgbClr val="95609B"/>
                </a:solidFill>
                <a:latin typeface="Ubuntu" panose="020B0504030602030204" pitchFamily="34" charset="0"/>
              </a:rPr>
              <a:t> </a:t>
            </a:r>
            <a:r>
              <a:rPr sz="3800" dirty="0">
                <a:solidFill>
                  <a:srgbClr val="95609B"/>
                </a:solidFill>
                <a:latin typeface="Ubuntu" panose="020B0504030602030204" pitchFamily="34" charset="0"/>
              </a:rPr>
              <a:t>ręką</a:t>
            </a:r>
          </a:p>
        </p:txBody>
      </p:sp>
      <p:sp>
        <p:nvSpPr>
          <p:cNvPr id="22" name="object 22"/>
          <p:cNvSpPr/>
          <p:nvPr/>
        </p:nvSpPr>
        <p:spPr>
          <a:xfrm>
            <a:off x="900005" y="3159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900005" y="3548625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object 24"/>
          <p:cNvSpPr/>
          <p:nvPr/>
        </p:nvSpPr>
        <p:spPr>
          <a:xfrm>
            <a:off x="900005" y="3938124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900005" y="4327624"/>
            <a:ext cx="203593" cy="238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217392" y="3086462"/>
            <a:ext cx="3240308" cy="158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7800"/>
              </a:lnSpc>
              <a:spcBef>
                <a:spcPts val="100"/>
              </a:spcBef>
            </a:pPr>
            <a:r>
              <a:rPr sz="2000" b="1" dirty="0">
                <a:solidFill>
                  <a:srgbClr val="95609B"/>
                </a:solidFill>
                <a:latin typeface="Ubuntu"/>
                <a:cs typeface="Ubuntu"/>
              </a:rPr>
              <a:t>Rejestracja </a:t>
            </a:r>
            <a:r>
              <a:rPr sz="2000" b="1" spc="-10" dirty="0">
                <a:solidFill>
                  <a:srgbClr val="95609B"/>
                </a:solidFill>
                <a:latin typeface="Ubuntu"/>
                <a:cs typeface="Ubuntu"/>
              </a:rPr>
              <a:t>firmy  Zgłoszenie </a:t>
            </a:r>
            <a:r>
              <a:rPr sz="2000" b="1" dirty="0">
                <a:solidFill>
                  <a:srgbClr val="95609B"/>
                </a:solidFill>
                <a:latin typeface="Ubuntu"/>
                <a:cs typeface="Ubuntu"/>
              </a:rPr>
              <a:t>do</a:t>
            </a:r>
            <a:r>
              <a:rPr sz="2000" b="1" spc="-114" dirty="0">
                <a:solidFill>
                  <a:srgbClr val="95609B"/>
                </a:solidFill>
                <a:latin typeface="Ubuntu"/>
                <a:cs typeface="Ubuntu"/>
              </a:rPr>
              <a:t> </a:t>
            </a:r>
            <a:r>
              <a:rPr sz="2000" b="1" spc="-5" dirty="0">
                <a:solidFill>
                  <a:srgbClr val="95609B"/>
                </a:solidFill>
                <a:latin typeface="Ubuntu"/>
                <a:cs typeface="Ubuntu"/>
              </a:rPr>
              <a:t>ubezpieczeń  </a:t>
            </a:r>
            <a:r>
              <a:rPr sz="2000" b="1" dirty="0">
                <a:solidFill>
                  <a:srgbClr val="95609B"/>
                </a:solidFill>
                <a:latin typeface="Ubuntu"/>
                <a:cs typeface="Ubuntu"/>
              </a:rPr>
              <a:t>Ulgi w płaceniu składek  </a:t>
            </a:r>
            <a:r>
              <a:rPr sz="2000" b="1" spc="-10" dirty="0">
                <a:solidFill>
                  <a:srgbClr val="95609B"/>
                </a:solidFill>
                <a:latin typeface="Ubuntu"/>
                <a:cs typeface="Ubuntu"/>
              </a:rPr>
              <a:t>Rozliczenia </a:t>
            </a:r>
            <a:r>
              <a:rPr sz="2000" b="1" dirty="0">
                <a:solidFill>
                  <a:srgbClr val="95609B"/>
                </a:solidFill>
                <a:latin typeface="Ubuntu"/>
                <a:cs typeface="Ubuntu"/>
              </a:rPr>
              <a:t>z </a:t>
            </a:r>
            <a:r>
              <a:rPr sz="2000" b="1" spc="-10" dirty="0">
                <a:solidFill>
                  <a:srgbClr val="95609B"/>
                </a:solidFill>
                <a:latin typeface="Ubuntu"/>
                <a:cs typeface="Ubuntu"/>
              </a:rPr>
              <a:t>ZUS</a:t>
            </a:r>
            <a:endParaRPr sz="2000" b="1" dirty="0">
              <a:solidFill>
                <a:srgbClr val="95609B"/>
              </a:solidFill>
              <a:latin typeface="Ubuntu"/>
              <a:cs typeface="Ubuntu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1" y="6379434"/>
            <a:ext cx="2082392" cy="470317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6435725"/>
            <a:ext cx="3624552" cy="530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Działalność</a:t>
            </a:r>
            <a:r>
              <a:rPr spc="-55" dirty="0">
                <a:latin typeface="Ubuntu" panose="020B0504030602030204" pitchFamily="34" charset="0"/>
              </a:rPr>
              <a:t> </a:t>
            </a:r>
            <a:r>
              <a:rPr spc="-5" dirty="0">
                <a:latin typeface="Ubuntu" panose="020B0504030602030204" pitchFamily="34" charset="0"/>
              </a:rPr>
              <a:t>nieewidencjonowana  </a:t>
            </a:r>
            <a:r>
              <a:rPr spc="-10" dirty="0">
                <a:latin typeface="Ubuntu" panose="020B0504030602030204" pitchFamily="34" charset="0"/>
              </a:rPr>
              <a:t>(nierejestrowana)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096" y="2061946"/>
            <a:ext cx="5756404" cy="30495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9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750570" marR="5080">
              <a:lnSpc>
                <a:spcPct val="100000"/>
              </a:lnSpc>
              <a:spcBef>
                <a:spcPts val="2790"/>
              </a:spcBef>
            </a:pPr>
            <a:r>
              <a:rPr sz="2400" kern="0" dirty="0">
                <a:latin typeface="Ubuntu"/>
                <a:cs typeface="Ubuntu"/>
              </a:rPr>
              <a:t>Jeśli </a:t>
            </a:r>
            <a:r>
              <a:rPr sz="2400" kern="0" spc="-5" dirty="0" err="1">
                <a:latin typeface="Ubuntu"/>
                <a:cs typeface="Ubuntu"/>
              </a:rPr>
              <a:t>prowadzisz</a:t>
            </a:r>
            <a:r>
              <a:rPr sz="2400" kern="0" spc="-5" dirty="0">
                <a:latin typeface="Ubuntu"/>
                <a:cs typeface="Ubuntu"/>
              </a:rPr>
              <a:t> </a:t>
            </a:r>
            <a:r>
              <a:rPr sz="2400" kern="0" dirty="0" err="1" smtClean="0">
                <a:latin typeface="Ubuntu"/>
                <a:cs typeface="Ubuntu"/>
              </a:rPr>
              <a:t>drobną</a:t>
            </a:r>
            <a:r>
              <a:rPr lang="pl-PL" sz="2400" kern="0" dirty="0" smtClean="0">
                <a:latin typeface="Ubuntu"/>
                <a:cs typeface="Ubuntu"/>
              </a:rPr>
              <a:t> </a:t>
            </a:r>
            <a:br>
              <a:rPr lang="pl-PL" sz="2400" kern="0" dirty="0" smtClean="0">
                <a:latin typeface="Ubuntu"/>
                <a:cs typeface="Ubuntu"/>
              </a:rPr>
            </a:br>
            <a:r>
              <a:rPr sz="2400" kern="0" dirty="0" err="1" smtClean="0">
                <a:latin typeface="Ubuntu"/>
                <a:cs typeface="Ubuntu"/>
              </a:rPr>
              <a:t>działalność</a:t>
            </a:r>
            <a:r>
              <a:rPr lang="pl-PL" sz="2400" kern="0" spc="-45" dirty="0" smtClean="0">
                <a:latin typeface="Ubuntu"/>
                <a:cs typeface="Ubuntu"/>
              </a:rPr>
              <a:t> </a:t>
            </a:r>
            <a:r>
              <a:rPr sz="2400" kern="0" spc="-5" dirty="0" err="1" smtClean="0">
                <a:latin typeface="Ubuntu"/>
                <a:cs typeface="Ubuntu"/>
              </a:rPr>
              <a:t>nieewidencjonowaną</a:t>
            </a:r>
            <a:r>
              <a:rPr sz="2400" kern="0" spc="-5" dirty="0" smtClean="0">
                <a:latin typeface="Ubuntu"/>
                <a:cs typeface="Ubuntu"/>
              </a:rPr>
              <a:t>  </a:t>
            </a:r>
            <a:r>
              <a:rPr lang="pl-PL" sz="2400" kern="0" spc="-5" dirty="0" smtClean="0">
                <a:latin typeface="Ubuntu"/>
                <a:cs typeface="Ubuntu"/>
              </a:rPr>
              <a:t/>
            </a:r>
            <a:br>
              <a:rPr lang="pl-PL" sz="2400" kern="0" spc="-5" dirty="0" smtClean="0">
                <a:latin typeface="Ubuntu"/>
                <a:cs typeface="Ubuntu"/>
              </a:rPr>
            </a:br>
            <a:r>
              <a:rPr sz="2400" kern="0" dirty="0" smtClean="0">
                <a:latin typeface="Ubuntu"/>
                <a:cs typeface="Ubuntu"/>
              </a:rPr>
              <a:t>(</a:t>
            </a:r>
            <a:r>
              <a:rPr sz="2400" kern="0" dirty="0">
                <a:latin typeface="Ubuntu"/>
                <a:cs typeface="Ubuntu"/>
              </a:rPr>
              <a:t>bez </a:t>
            </a:r>
            <a:r>
              <a:rPr sz="2400" kern="0" spc="-10" dirty="0">
                <a:latin typeface="Ubuntu"/>
                <a:cs typeface="Ubuntu"/>
              </a:rPr>
              <a:t>konieczności </a:t>
            </a:r>
            <a:r>
              <a:rPr sz="2400" kern="0" dirty="0">
                <a:latin typeface="Ubuntu"/>
                <a:cs typeface="Ubuntu"/>
              </a:rPr>
              <a:t>rejestracji</a:t>
            </a:r>
          </a:p>
          <a:p>
            <a:pPr marL="750570" marR="367665">
              <a:lnSpc>
                <a:spcPct val="100000"/>
              </a:lnSpc>
            </a:pPr>
            <a:r>
              <a:rPr sz="2400" kern="0" dirty="0">
                <a:latin typeface="Ubuntu"/>
                <a:cs typeface="Ubuntu"/>
              </a:rPr>
              <a:t>w </a:t>
            </a:r>
            <a:r>
              <a:rPr sz="2400" kern="0" spc="-5" dirty="0">
                <a:latin typeface="Ubuntu"/>
                <a:cs typeface="Ubuntu"/>
              </a:rPr>
              <a:t>CEIDG), </a:t>
            </a:r>
            <a:r>
              <a:rPr sz="2400" kern="0" dirty="0">
                <a:latin typeface="Ubuntu"/>
                <a:cs typeface="Ubuntu"/>
              </a:rPr>
              <a:t>np. </a:t>
            </a:r>
            <a:r>
              <a:rPr lang="pl-PL" sz="2400" kern="0" spc="-10" dirty="0" smtClean="0">
                <a:latin typeface="Ubuntu"/>
                <a:cs typeface="Ubuntu"/>
              </a:rPr>
              <a:t>prowadzisz bloga</a:t>
            </a:r>
            <a:r>
              <a:rPr sz="2400" kern="0" dirty="0" smtClean="0">
                <a:latin typeface="Ubuntu"/>
                <a:cs typeface="Ubuntu"/>
              </a:rPr>
              <a:t>, </a:t>
            </a:r>
            <a:r>
              <a:rPr sz="2400" kern="0" dirty="0">
                <a:latin typeface="Ubuntu"/>
                <a:cs typeface="Ubuntu"/>
              </a:rPr>
              <a:t>nie </a:t>
            </a:r>
            <a:r>
              <a:rPr sz="2400" kern="0" spc="-5" dirty="0">
                <a:latin typeface="Ubuntu"/>
                <a:cs typeface="Ubuntu"/>
              </a:rPr>
              <a:t>jesteś </a:t>
            </a:r>
            <a:r>
              <a:rPr sz="2400" kern="0" dirty="0" err="1">
                <a:latin typeface="Ubuntu"/>
                <a:cs typeface="Ubuntu"/>
              </a:rPr>
              <a:t>objęty</a:t>
            </a:r>
            <a:r>
              <a:rPr sz="2400" kern="0" dirty="0">
                <a:latin typeface="Ubuntu"/>
                <a:cs typeface="Ubuntu"/>
              </a:rPr>
              <a:t> </a:t>
            </a:r>
            <a:r>
              <a:rPr lang="pl-PL" sz="2400" kern="0" dirty="0" smtClean="0">
                <a:latin typeface="Ubuntu"/>
                <a:cs typeface="Ubuntu"/>
              </a:rPr>
              <a:t>u</a:t>
            </a:r>
            <a:r>
              <a:rPr sz="2400" kern="0" spc="-5" dirty="0" err="1" smtClean="0">
                <a:latin typeface="Ubuntu"/>
                <a:cs typeface="Ubuntu"/>
              </a:rPr>
              <a:t>bezpieczeniami</a:t>
            </a:r>
            <a:r>
              <a:rPr sz="2400" kern="0" spc="-60" dirty="0" smtClean="0">
                <a:latin typeface="Ubuntu"/>
                <a:cs typeface="Ubuntu"/>
              </a:rPr>
              <a:t> </a:t>
            </a:r>
            <a:r>
              <a:rPr lang="pl-PL" sz="2400" kern="0" spc="-60" dirty="0" smtClean="0">
                <a:latin typeface="Ubuntu"/>
                <a:cs typeface="Ubuntu"/>
              </a:rPr>
              <a:t> </a:t>
            </a:r>
            <a:r>
              <a:rPr sz="2400" kern="0" spc="-5" dirty="0" err="1" smtClean="0">
                <a:latin typeface="Ubuntu"/>
                <a:cs typeface="Ubuntu"/>
              </a:rPr>
              <a:t>społecznymi</a:t>
            </a:r>
            <a:r>
              <a:rPr sz="2400" kern="0" spc="-5" dirty="0">
                <a:latin typeface="Ubuntu"/>
                <a:cs typeface="Ubuntu"/>
              </a:rPr>
              <a:t>.</a:t>
            </a:r>
            <a:endParaRPr sz="2400" kern="0" dirty="0">
              <a:latin typeface="Ubuntu"/>
              <a:cs typeface="Ubuntu"/>
            </a:endParaRPr>
          </a:p>
        </p:txBody>
      </p:sp>
      <p:sp>
        <p:nvSpPr>
          <p:cNvPr id="10" name="object 10" descr="Rysunek. Przekreślone na czerwono komputer, dokumenty i teczki."/>
          <p:cNvSpPr/>
          <p:nvPr/>
        </p:nvSpPr>
        <p:spPr>
          <a:xfrm>
            <a:off x="5987621" y="2520444"/>
            <a:ext cx="3309413" cy="2939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9998" y="5993282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299" y="6239535"/>
            <a:ext cx="86029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Skutki </a:t>
            </a:r>
            <a:r>
              <a:rPr sz="2400" spc="-10" dirty="0">
                <a:latin typeface="Ubuntu"/>
                <a:cs typeface="Ubuntu"/>
              </a:rPr>
              <a:t>prowadzenia </a:t>
            </a:r>
            <a:r>
              <a:rPr sz="2400" dirty="0">
                <a:latin typeface="Ubuntu"/>
                <a:cs typeface="Ubuntu"/>
              </a:rPr>
              <a:t>działalności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nieewidencjonowanej:</a:t>
            </a:r>
            <a:endParaRPr sz="24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brak </a:t>
            </a:r>
            <a:r>
              <a:rPr sz="2400" b="1" spc="5" dirty="0">
                <a:solidFill>
                  <a:srgbClr val="885B93"/>
                </a:solidFill>
                <a:latin typeface="Ubuntu"/>
                <a:cs typeface="Ubuntu"/>
              </a:rPr>
              <a:t>składek </a:t>
            </a:r>
            <a:r>
              <a:rPr sz="2400" b="1" spc="-25" dirty="0">
                <a:solidFill>
                  <a:srgbClr val="885B93"/>
                </a:solidFill>
                <a:latin typeface="Ubuntu"/>
                <a:cs typeface="Ubuntu"/>
              </a:rPr>
              <a:t>to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brak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świadczeń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ubezpieczeń</a:t>
            </a:r>
            <a:r>
              <a:rPr sz="2400" b="1" spc="4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społecznych</a:t>
            </a:r>
            <a:r>
              <a:rPr sz="2400" spc="-10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21584" y="2741459"/>
            <a:ext cx="2278380" cy="2278380"/>
          </a:xfrm>
          <a:custGeom>
            <a:avLst/>
            <a:gdLst/>
            <a:ahLst/>
            <a:cxnLst/>
            <a:rect l="l" t="t" r="r" b="b"/>
            <a:pathLst>
              <a:path w="2278379" h="2278379">
                <a:moveTo>
                  <a:pt x="229107" y="0"/>
                </a:moveTo>
                <a:lnTo>
                  <a:pt x="0" y="229095"/>
                </a:lnTo>
                <a:lnTo>
                  <a:pt x="910043" y="1139139"/>
                </a:lnTo>
                <a:lnTo>
                  <a:pt x="12" y="2049183"/>
                </a:lnTo>
                <a:lnTo>
                  <a:pt x="229107" y="2278291"/>
                </a:lnTo>
                <a:lnTo>
                  <a:pt x="1139151" y="1368247"/>
                </a:lnTo>
                <a:lnTo>
                  <a:pt x="1597367" y="1368247"/>
                </a:lnTo>
                <a:lnTo>
                  <a:pt x="1368259" y="1139139"/>
                </a:lnTo>
                <a:lnTo>
                  <a:pt x="1597367" y="910031"/>
                </a:lnTo>
                <a:lnTo>
                  <a:pt x="1139151" y="910031"/>
                </a:lnTo>
                <a:lnTo>
                  <a:pt x="229107" y="0"/>
                </a:lnTo>
                <a:close/>
              </a:path>
              <a:path w="2278379" h="2278379">
                <a:moveTo>
                  <a:pt x="1597367" y="1368247"/>
                </a:moveTo>
                <a:lnTo>
                  <a:pt x="1139151" y="1368247"/>
                </a:lnTo>
                <a:lnTo>
                  <a:pt x="2049208" y="2278291"/>
                </a:lnTo>
                <a:lnTo>
                  <a:pt x="2278303" y="2049183"/>
                </a:lnTo>
                <a:lnTo>
                  <a:pt x="1597367" y="1368247"/>
                </a:lnTo>
                <a:close/>
              </a:path>
              <a:path w="2278379" h="2278379">
                <a:moveTo>
                  <a:pt x="2049195" y="0"/>
                </a:moveTo>
                <a:lnTo>
                  <a:pt x="1139151" y="910031"/>
                </a:lnTo>
                <a:lnTo>
                  <a:pt x="1597367" y="910031"/>
                </a:lnTo>
                <a:lnTo>
                  <a:pt x="2278303" y="229095"/>
                </a:lnTo>
                <a:lnTo>
                  <a:pt x="2049195" y="0"/>
                </a:lnTo>
                <a:close/>
              </a:path>
            </a:pathLst>
          </a:custGeom>
          <a:solidFill>
            <a:srgbClr val="E4032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94" y="2061946"/>
            <a:ext cx="4584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10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20028"/>
              </p:ext>
            </p:extLst>
          </p:nvPr>
        </p:nvGraphicFramePr>
        <p:xfrm>
          <a:off x="900024" y="2778125"/>
          <a:ext cx="8818500" cy="3850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52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14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75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CEDF"/>
                    </a:solidFill>
                  </a:tcPr>
                </a:tc>
                <a:tc>
                  <a:txBody>
                    <a:bodyPr/>
                    <a:lstStyle/>
                    <a:p>
                      <a:pPr marL="1033144" marR="585470" indent="-44069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00" dirty="0">
                          <a:latin typeface="Ubuntu"/>
                          <a:cs typeface="Ubuntu"/>
                        </a:rPr>
                        <a:t>Standard</a:t>
                      </a:r>
                      <a:r>
                        <a:rPr sz="2400" spc="-35" dirty="0">
                          <a:latin typeface="Ubuntu"/>
                          <a:cs typeface="Ubuntu"/>
                        </a:rPr>
                        <a:t>o</a:t>
                      </a:r>
                      <a:r>
                        <a:rPr sz="2400" dirty="0">
                          <a:latin typeface="Ubuntu"/>
                          <a:cs typeface="Ubuntu"/>
                        </a:rPr>
                        <a:t>we  składki</a:t>
                      </a:r>
                    </a:p>
                  </a:txBody>
                  <a:tcPr marL="0" marR="0" marT="71120" marB="0">
                    <a:lnL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DE0"/>
                    </a:solidFill>
                  </a:tcPr>
                </a:tc>
                <a:tc>
                  <a:txBody>
                    <a:bodyPr/>
                    <a:lstStyle/>
                    <a:p>
                      <a:pPr marL="1033144" marR="532130" indent="-493395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2400" dirty="0" err="1">
                          <a:latin typeface="Ubuntu"/>
                          <a:cs typeface="Ubuntu"/>
                        </a:rPr>
                        <a:t>Preferen</a:t>
                      </a:r>
                      <a:r>
                        <a:rPr sz="2400" spc="25" dirty="0" err="1">
                          <a:latin typeface="Ubuntu"/>
                          <a:cs typeface="Ubuntu"/>
                        </a:rPr>
                        <a:t>c</a:t>
                      </a:r>
                      <a:r>
                        <a:rPr sz="2400" dirty="0" err="1">
                          <a:latin typeface="Ubuntu"/>
                          <a:cs typeface="Ubuntu"/>
                        </a:rPr>
                        <a:t>yje</a:t>
                      </a:r>
                      <a:r>
                        <a:rPr sz="2400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2400" dirty="0" err="1" smtClean="0">
                          <a:latin typeface="Ubuntu"/>
                          <a:cs typeface="Ubuntu"/>
                        </a:rPr>
                        <a:t>składki</a:t>
                      </a:r>
                      <a:endParaRPr sz="2400" dirty="0">
                        <a:latin typeface="Ubuntu"/>
                        <a:cs typeface="Ubuntu"/>
                      </a:endParaRPr>
                    </a:p>
                  </a:txBody>
                  <a:tcPr marL="0" marR="0" marT="71120" marB="0">
                    <a:lnL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D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59560">
                <a:tc>
                  <a:txBody>
                    <a:bodyPr/>
                    <a:lstStyle/>
                    <a:p>
                      <a:pPr marL="39370" marR="57975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spc="-10" dirty="0">
                          <a:latin typeface="Ubuntu"/>
                          <a:cs typeface="Ubuntu"/>
                        </a:rPr>
                        <a:t>Podstawa  </a:t>
                      </a:r>
                      <a:r>
                        <a:rPr sz="1800" spc="5" dirty="0" err="1">
                          <a:latin typeface="Ubuntu"/>
                          <a:cs typeface="Ubuntu"/>
                        </a:rPr>
                        <a:t>wymiaru</a:t>
                      </a:r>
                      <a:r>
                        <a:rPr sz="1800" spc="5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1800" dirty="0" err="1" smtClean="0">
                          <a:latin typeface="Ubuntu"/>
                          <a:cs typeface="Ubuntu"/>
                        </a:rPr>
                        <a:t>składek</a:t>
                      </a:r>
                      <a:endParaRPr sz="1800" dirty="0">
                        <a:latin typeface="Ubuntu"/>
                        <a:cs typeface="Ubuntu"/>
                      </a:endParaRPr>
                    </a:p>
                  </a:txBody>
                  <a:tcPr marL="0" marR="0" marT="14604" marB="0" anchor="ctr"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D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8575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0" algn="ctr"/>
                        </a:tabLst>
                      </a:pPr>
                      <a:r>
                        <a:rPr lang="pl-PL" sz="1800" spc="-80" baseline="0" dirty="0">
                          <a:latin typeface="Ubuntu"/>
                          <a:cs typeface="Ubuntu"/>
                        </a:rPr>
                        <a:t>od 60% prognozowanego</a:t>
                      </a:r>
                    </a:p>
                    <a:p>
                      <a:pPr marL="0" marR="28575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0" algn="ctr"/>
                        </a:tabLst>
                      </a:pPr>
                      <a:r>
                        <a:rPr sz="1800" spc="-5" dirty="0" err="1">
                          <a:latin typeface="Ubuntu"/>
                          <a:cs typeface="Ubuntu"/>
                        </a:rPr>
                        <a:t>przeciętnego</a:t>
                      </a:r>
                      <a:r>
                        <a:rPr lang="pl-PL" sz="1800" spc="-5" dirty="0">
                          <a:latin typeface="Ubuntu"/>
                          <a:cs typeface="Ubuntu"/>
                        </a:rPr>
                        <a:t/>
                      </a:r>
                      <a:br>
                        <a:rPr lang="pl-PL" sz="1800" spc="-5" dirty="0">
                          <a:latin typeface="Ubuntu"/>
                          <a:cs typeface="Ubuntu"/>
                        </a:rPr>
                      </a:br>
                      <a:r>
                        <a:rPr lang="pl-PL" sz="1800" spc="-5" dirty="0">
                          <a:latin typeface="Ubuntu"/>
                          <a:cs typeface="Ubuntu"/>
                        </a:rPr>
                        <a:t>w</a:t>
                      </a:r>
                      <a:r>
                        <a:rPr sz="1800" spc="-5" dirty="0" err="1">
                          <a:latin typeface="Ubuntu"/>
                          <a:cs typeface="Ubuntu"/>
                        </a:rPr>
                        <a:t>ynagrodzenia</a:t>
                      </a:r>
                      <a:r>
                        <a:rPr lang="pl-PL" sz="1800" spc="-5" dirty="0">
                          <a:latin typeface="Ubuntu"/>
                          <a:cs typeface="Ubuntu"/>
                        </a:rPr>
                        <a:t> miesięcznego</a:t>
                      </a:r>
                    </a:p>
                    <a:p>
                      <a:pPr marL="0" indent="0" algn="ctr" defTabSz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0" algn="ctr"/>
                        </a:tabLst>
                      </a:pPr>
                      <a:r>
                        <a:rPr sz="1800" dirty="0">
                          <a:latin typeface="Ubuntu"/>
                          <a:cs typeface="Ubuntu"/>
                        </a:rPr>
                        <a:t>(w 20</a:t>
                      </a:r>
                      <a:r>
                        <a:rPr lang="pl-PL" sz="1800" dirty="0" smtClean="0">
                          <a:latin typeface="Ubuntu"/>
                          <a:cs typeface="Ubuntu"/>
                        </a:rPr>
                        <a:t>25</a:t>
                      </a:r>
                      <a:r>
                        <a:rPr sz="1800" dirty="0" smtClean="0">
                          <a:latin typeface="Ubuntu"/>
                          <a:cs typeface="Ubuntu"/>
                        </a:rPr>
                        <a:t> </a:t>
                      </a:r>
                      <a:r>
                        <a:rPr sz="1800" spc="-60" dirty="0">
                          <a:latin typeface="Ubuntu"/>
                          <a:cs typeface="Ubuntu"/>
                        </a:rPr>
                        <a:t>r</a:t>
                      </a:r>
                      <a:r>
                        <a:rPr sz="1800" b="0" spc="-60" dirty="0">
                          <a:latin typeface="Ubuntu"/>
                          <a:cs typeface="Ubuntu"/>
                        </a:rPr>
                        <a:t>.</a:t>
                      </a:r>
                      <a:r>
                        <a:rPr sz="1800" spc="-60" dirty="0">
                          <a:latin typeface="Ubuntu"/>
                          <a:cs typeface="Ubuntu"/>
                        </a:rPr>
                        <a:t> </a:t>
                      </a:r>
                      <a:r>
                        <a:rPr sz="1800" dirty="0">
                          <a:latin typeface="Ubuntu"/>
                          <a:cs typeface="Ubuntu"/>
                        </a:rPr>
                        <a:t>od </a:t>
                      </a:r>
                      <a:r>
                        <a:rPr lang="pl-PL" sz="1800" dirty="0" smtClean="0">
                          <a:latin typeface="Ubuntu"/>
                          <a:cs typeface="Ubuntu"/>
                        </a:rPr>
                        <a:t>5203,80</a:t>
                      </a:r>
                      <a:r>
                        <a:rPr sz="1800" spc="10" dirty="0" smtClean="0">
                          <a:latin typeface="Ubuntu"/>
                          <a:cs typeface="Ubuntu"/>
                        </a:rPr>
                        <a:t> </a:t>
                      </a:r>
                      <a:r>
                        <a:rPr sz="1800" dirty="0" err="1">
                          <a:latin typeface="Ubuntu"/>
                          <a:cs typeface="Ubuntu"/>
                        </a:rPr>
                        <a:t>zł</a:t>
                      </a:r>
                      <a:r>
                        <a:rPr sz="1800" dirty="0">
                          <a:latin typeface="Ubuntu"/>
                          <a:cs typeface="Ubuntu"/>
                        </a:rPr>
                        <a:t>)</a:t>
                      </a:r>
                    </a:p>
                  </a:txBody>
                  <a:tcPr marL="0" marR="0" marT="0" marB="0" anchor="ctr" anchorCtr="1">
                    <a:lnL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94640"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800" dirty="0" smtClean="0">
                          <a:latin typeface="Ubuntu" pitchFamily="34" charset="0"/>
                          <a:cs typeface="Ubuntu"/>
                        </a:rPr>
                        <a:t>od </a:t>
                      </a:r>
                      <a:r>
                        <a:rPr sz="1800" dirty="0">
                          <a:latin typeface="Ubuntu" pitchFamily="34" charset="0"/>
                          <a:cs typeface="Ubuntu"/>
                        </a:rPr>
                        <a:t>30% </a:t>
                      </a:r>
                      <a:r>
                        <a:rPr sz="1800" dirty="0" err="1" smtClean="0">
                          <a:latin typeface="Ubuntu" pitchFamily="34" charset="0"/>
                          <a:cs typeface="Ubuntu"/>
                        </a:rPr>
                        <a:t>minimalnego</a:t>
                      </a:r>
                      <a:r>
                        <a:rPr lang="pl-PL" sz="1800" dirty="0" smtClean="0">
                          <a:latin typeface="Ubuntu" pitchFamily="34" charset="0"/>
                          <a:cs typeface="Ubuntu"/>
                        </a:rPr>
                        <a:t/>
                      </a:r>
                      <a:br>
                        <a:rPr lang="pl-PL" sz="1800" dirty="0" smtClean="0">
                          <a:latin typeface="Ubuntu" pitchFamily="34" charset="0"/>
                          <a:cs typeface="Ubuntu"/>
                        </a:rPr>
                      </a:br>
                      <a:r>
                        <a:rPr sz="1800" spc="-5" dirty="0" err="1" smtClean="0">
                          <a:latin typeface="Ubuntu" pitchFamily="34" charset="0"/>
                          <a:cs typeface="Ubuntu"/>
                        </a:rPr>
                        <a:t>wynagrodzenia</a:t>
                      </a:r>
                      <a:r>
                        <a:rPr lang="pl-PL" sz="1800" spc="-5" dirty="0">
                          <a:latin typeface="Ubuntu" pitchFamily="34" charset="0"/>
                          <a:cs typeface="Ubuntu"/>
                        </a:rPr>
                        <a:t/>
                      </a:r>
                      <a:br>
                        <a:rPr lang="pl-PL" sz="1800" spc="-5" dirty="0">
                          <a:latin typeface="Ubuntu" pitchFamily="34" charset="0"/>
                          <a:cs typeface="Ubuntu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Ubuntu" pitchFamily="34" charset="0"/>
                          <a:ea typeface="+mn-ea"/>
                          <a:cs typeface="+mn-cs"/>
                        </a:rPr>
                        <a:t>(w 2025 r. od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1399,80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Ubuntu" pitchFamily="34" charset="0"/>
                          <a:ea typeface="+mn-ea"/>
                          <a:cs typeface="+mn-cs"/>
                        </a:rPr>
                        <a:t> zł)</a:t>
                      </a:r>
                    </a:p>
                    <a:p>
                      <a:pPr marL="0" marR="294640" lvl="0" algn="ctr">
                        <a:lnSpc>
                          <a:spcPts val="1300"/>
                        </a:lnSpc>
                        <a:spcBef>
                          <a:spcPts val="0"/>
                        </a:spcBef>
                      </a:pPr>
                      <a:endParaRPr sz="1800" dirty="0">
                        <a:latin typeface="Ubuntu" pitchFamily="34" charset="0"/>
                        <a:cs typeface="Ubuntu"/>
                      </a:endParaRPr>
                    </a:p>
                  </a:txBody>
                  <a:tcPr marL="0" marR="0" marT="167005" marB="0" anchor="ctr">
                    <a:lnL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8339">
                <a:tc>
                  <a:txBody>
                    <a:bodyPr/>
                    <a:lstStyle/>
                    <a:p>
                      <a:pPr marL="39370" marR="57785" algn="l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800" dirty="0">
                          <a:latin typeface="Ubuntu" pitchFamily="34" charset="0"/>
                          <a:cs typeface="Ubuntu"/>
                        </a:rPr>
                        <a:t>Łączna </a:t>
                      </a:r>
                      <a:r>
                        <a:rPr sz="1800" spc="-5" dirty="0" err="1">
                          <a:latin typeface="Ubuntu" pitchFamily="34" charset="0"/>
                          <a:cs typeface="Ubuntu"/>
                        </a:rPr>
                        <a:t>kwota</a:t>
                      </a:r>
                      <a:r>
                        <a:rPr sz="1800" spc="-100" dirty="0">
                          <a:latin typeface="Ubuntu" pitchFamily="34" charset="0"/>
                          <a:cs typeface="Ubuntu"/>
                        </a:rPr>
                        <a:t> </a:t>
                      </a:r>
                      <a:r>
                        <a:rPr sz="1800" dirty="0" err="1" smtClean="0">
                          <a:latin typeface="Ubuntu" pitchFamily="34" charset="0"/>
                          <a:cs typeface="Ubuntu"/>
                        </a:rPr>
                        <a:t>składe</a:t>
                      </a:r>
                      <a:r>
                        <a:rPr lang="pl-PL" sz="1800" dirty="0" smtClean="0">
                          <a:latin typeface="Ubuntu" pitchFamily="34" charset="0"/>
                          <a:cs typeface="Ubuntu"/>
                        </a:rPr>
                        <a:t>k na ubezpieczenia: emerytalne,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Ubuntu" pitchFamily="34" charset="0"/>
                          <a:ea typeface="+mn-ea"/>
                          <a:cs typeface="+mn-cs"/>
                        </a:rPr>
                        <a:t>rentowe </a:t>
                      </a:r>
                      <a:br>
                        <a:rPr lang="pl-PL" sz="1800" dirty="0" smtClean="0">
                          <a:solidFill>
                            <a:schemeClr val="tx1"/>
                          </a:solidFill>
                          <a:latin typeface="Ubuntu" pitchFamily="34" charset="0"/>
                          <a:ea typeface="+mn-ea"/>
                          <a:cs typeface="+mn-cs"/>
                        </a:rPr>
                      </a:b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Ubuntu" pitchFamily="34" charset="0"/>
                          <a:ea typeface="+mn-ea"/>
                          <a:cs typeface="+mn-cs"/>
                        </a:rPr>
                        <a:t>i wypadkowe (ryczałt 1,67%)</a:t>
                      </a:r>
                      <a:r>
                        <a:rPr sz="1800" dirty="0" smtClean="0">
                          <a:latin typeface="Ubuntu" pitchFamily="34" charset="0"/>
                          <a:cs typeface="Ubuntu"/>
                        </a:rPr>
                        <a:t>  </a:t>
                      </a:r>
                      <a:endParaRPr sz="1800" dirty="0">
                        <a:latin typeface="Ubuntu" pitchFamily="34" charset="0"/>
                        <a:cs typeface="Ubuntu"/>
                      </a:endParaRPr>
                    </a:p>
                  </a:txBody>
                  <a:tcPr marL="0" marR="0" marT="14604" marB="0"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CD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969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1518,98</a:t>
                      </a:r>
                      <a:r>
                        <a:rPr lang="pl-PL" sz="1800" b="0" dirty="0" smtClean="0">
                          <a:latin typeface="Ubuntu" pitchFamily="34" charset="0"/>
                          <a:cs typeface="Ubuntu"/>
                        </a:rPr>
                        <a:t> </a:t>
                      </a:r>
                      <a:r>
                        <a:rPr lang="pl-PL" sz="1800" b="0" dirty="0">
                          <a:latin typeface="Ubuntu" pitchFamily="34" charset="0"/>
                          <a:cs typeface="Ubuntu"/>
                        </a:rPr>
                        <a:t>zł</a:t>
                      </a:r>
                      <a:endParaRPr sz="1800" b="0" dirty="0">
                        <a:latin typeface="Ubuntu" pitchFamily="34" charset="0"/>
                        <a:cs typeface="Ubuntu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l-PL" sz="1800" dirty="0" smtClean="0">
                        <a:solidFill>
                          <a:schemeClr val="tx1"/>
                        </a:solidFill>
                        <a:latin typeface="Ubuntu" pitchFamily="34" charset="0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2000"/>
                        </a:spcBef>
                      </a:pP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408,60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latin typeface="Ubuntu" pitchFamily="34" charset="0"/>
                          <a:ea typeface="+mn-ea"/>
                          <a:cs typeface="+mn-cs"/>
                        </a:rPr>
                        <a:t>zł</a:t>
                      </a:r>
                      <a:endParaRPr sz="1800" dirty="0">
                        <a:latin typeface="Ubuntu" pitchFamily="34" charset="0"/>
                        <a:cs typeface="Ubuntu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900024" y="873125"/>
            <a:ext cx="8671151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400" dirty="0"/>
              <a:t>Minimalne </a:t>
            </a:r>
            <a:r>
              <a:rPr sz="3400" spc="-10" dirty="0" err="1"/>
              <a:t>kwoty</a:t>
            </a:r>
            <a:r>
              <a:rPr sz="3400" spc="-95" dirty="0"/>
              <a:t> </a:t>
            </a:r>
            <a:r>
              <a:rPr sz="3400" dirty="0" err="1" smtClean="0"/>
              <a:t>składek</a:t>
            </a:r>
            <a:r>
              <a:rPr lang="pl-PL" sz="3400" dirty="0" smtClean="0"/>
              <a:t> </a:t>
            </a:r>
            <a:br>
              <a:rPr lang="pl-PL" sz="3400" dirty="0" smtClean="0"/>
            </a:br>
            <a:r>
              <a:rPr lang="pl-PL" sz="3400" dirty="0" smtClean="0"/>
              <a:t>na ubezpieczenia społeczne</a:t>
            </a:r>
            <a:r>
              <a:rPr sz="3400" dirty="0" smtClean="0"/>
              <a:t>  </a:t>
            </a:r>
            <a:r>
              <a:rPr lang="pl-PL" sz="3400" dirty="0"/>
              <a:t>przedsiębiorcy (bez ubezpieczenia chorobowego)</a:t>
            </a:r>
            <a:endParaRPr sz="3400" spc="-5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91730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Ubuntu" panose="020B0504030602030204" pitchFamily="34" charset="0"/>
              </a:rPr>
              <a:t>Wyższe </a:t>
            </a:r>
            <a:r>
              <a:rPr dirty="0">
                <a:latin typeface="Ubuntu" panose="020B0504030602030204" pitchFamily="34" charset="0"/>
              </a:rPr>
              <a:t>składki </a:t>
            </a:r>
            <a:r>
              <a:rPr spc="-25" dirty="0">
                <a:latin typeface="Ubuntu" panose="020B0504030602030204" pitchFamily="34" charset="0"/>
              </a:rPr>
              <a:t>to </a:t>
            </a:r>
            <a:r>
              <a:rPr spc="-5" dirty="0">
                <a:latin typeface="Ubuntu" panose="020B0504030602030204" pitchFamily="34" charset="0"/>
              </a:rPr>
              <a:t>wyższe</a:t>
            </a:r>
            <a:r>
              <a:rPr spc="20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świadczenia</a:t>
            </a:r>
          </a:p>
        </p:txBody>
      </p:sp>
      <p:sp>
        <p:nvSpPr>
          <p:cNvPr id="9" name="object 9" descr="Rysunek. Dwie wagi szalkowe. Na jednej nieduża składka równoważy się z niedużym świadczeniem. Na drugiej duża składka równoważy się z dużym świadczeniem."/>
          <p:cNvSpPr/>
          <p:nvPr/>
        </p:nvSpPr>
        <p:spPr>
          <a:xfrm>
            <a:off x="6249662" y="2804346"/>
            <a:ext cx="3162290" cy="3414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0894" y="2061946"/>
            <a:ext cx="5361305" cy="467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11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858519">
              <a:lnSpc>
                <a:spcPts val="2480"/>
              </a:lnSpc>
            </a:pPr>
            <a:r>
              <a:rPr sz="2400" spc="-15" dirty="0">
                <a:latin typeface="Ubuntu"/>
                <a:cs typeface="Ubuntu"/>
              </a:rPr>
              <a:t>Prawo </a:t>
            </a:r>
            <a:r>
              <a:rPr sz="2400" dirty="0">
                <a:latin typeface="Ubuntu"/>
                <a:cs typeface="Ubuntu"/>
              </a:rPr>
              <a:t>określa minimalne</a:t>
            </a:r>
            <a:r>
              <a:rPr sz="2400" spc="-5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kwoty,</a:t>
            </a:r>
            <a:endParaRPr sz="2400" dirty="0">
              <a:latin typeface="Ubuntu"/>
              <a:cs typeface="Ubuntu"/>
            </a:endParaRPr>
          </a:p>
          <a:p>
            <a:pPr marL="858519" marR="777875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od </a:t>
            </a:r>
            <a:r>
              <a:rPr sz="2400" dirty="0" err="1">
                <a:latin typeface="Ubuntu"/>
                <a:cs typeface="Ubuntu"/>
              </a:rPr>
              <a:t>których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musi</a:t>
            </a:r>
            <a:r>
              <a:rPr lang="pl-PL" sz="2400" dirty="0" err="1" smtClean="0">
                <a:latin typeface="Ubuntu"/>
                <a:cs typeface="Ubuntu"/>
              </a:rPr>
              <a:t>sz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nalicz</a:t>
            </a:r>
            <a:r>
              <a:rPr lang="pl-PL" sz="2400" dirty="0" smtClean="0">
                <a:latin typeface="Ubuntu"/>
                <a:cs typeface="Ubuntu"/>
              </a:rPr>
              <a:t>a</a:t>
            </a:r>
            <a:r>
              <a:rPr sz="2400" dirty="0" smtClean="0">
                <a:latin typeface="Ubuntu"/>
                <a:cs typeface="Ubuntu"/>
              </a:rPr>
              <a:t>ć </a:t>
            </a:r>
            <a:r>
              <a:rPr sz="2400" spc="-10" dirty="0">
                <a:latin typeface="Ubuntu"/>
                <a:cs typeface="Ubuntu"/>
              </a:rPr>
              <a:t>swoje </a:t>
            </a:r>
            <a:r>
              <a:rPr sz="2400" dirty="0">
                <a:latin typeface="Ubuntu"/>
                <a:cs typeface="Ubuntu"/>
              </a:rPr>
              <a:t>składki </a:t>
            </a:r>
            <a:r>
              <a:rPr sz="2400" spc="-20" dirty="0" err="1">
                <a:latin typeface="Ubuntu"/>
                <a:cs typeface="Ubuntu"/>
              </a:rPr>
              <a:t>jako</a:t>
            </a:r>
            <a:r>
              <a:rPr sz="2400" spc="-20" dirty="0">
                <a:latin typeface="Ubuntu"/>
                <a:cs typeface="Ubuntu"/>
              </a:rPr>
              <a:t>  </a:t>
            </a:r>
            <a:r>
              <a:rPr sz="2400" spc="-5" dirty="0" err="1" smtClean="0">
                <a:latin typeface="Ubuntu"/>
                <a:cs typeface="Ubuntu"/>
              </a:rPr>
              <a:t>przedsiębiorca</a:t>
            </a:r>
            <a:r>
              <a:rPr sz="2400" spc="-5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950" dirty="0">
              <a:latin typeface="Times New Roman"/>
              <a:cs typeface="Times New Roman"/>
            </a:endParaRPr>
          </a:p>
          <a:p>
            <a:pPr marL="858519" marR="231140">
              <a:lnSpc>
                <a:spcPct val="100000"/>
              </a:lnSpc>
            </a:pPr>
            <a:r>
              <a:rPr lang="pl-PL" sz="2400" spc="-15" dirty="0">
                <a:latin typeface="Ubuntu"/>
                <a:cs typeface="Ubuntu"/>
              </a:rPr>
              <a:t>Jednak</a:t>
            </a:r>
            <a:r>
              <a:rPr sz="2400" spc="-15" dirty="0">
                <a:latin typeface="Ubuntu"/>
                <a:cs typeface="Ubuntu"/>
              </a:rPr>
              <a:t> </a:t>
            </a: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spc="-5" dirty="0">
                <a:latin typeface="Ubuntu"/>
                <a:cs typeface="Ubuntu"/>
              </a:rPr>
              <a:t>zadeklarować  </a:t>
            </a:r>
            <a:r>
              <a:rPr sz="2400" spc="5" dirty="0">
                <a:latin typeface="Ubuntu"/>
                <a:cs typeface="Ubuntu"/>
              </a:rPr>
              <a:t>wyższą </a:t>
            </a:r>
            <a:r>
              <a:rPr sz="2400" spc="-10" dirty="0">
                <a:latin typeface="Ubuntu"/>
                <a:cs typeface="Ubuntu"/>
              </a:rPr>
              <a:t>kwotę. </a:t>
            </a:r>
            <a:r>
              <a:rPr sz="2400" dirty="0">
                <a:latin typeface="Ubuntu"/>
                <a:cs typeface="Ubuntu"/>
              </a:rPr>
              <a:t>Im </a:t>
            </a:r>
            <a:r>
              <a:rPr sz="2400" spc="-5" dirty="0">
                <a:latin typeface="Ubuntu"/>
                <a:cs typeface="Ubuntu"/>
              </a:rPr>
              <a:t>wyższe  </a:t>
            </a:r>
            <a:r>
              <a:rPr sz="2400" dirty="0">
                <a:latin typeface="Ubuntu"/>
                <a:cs typeface="Ubuntu"/>
              </a:rPr>
              <a:t>składki będziesz płacić, tym  </a:t>
            </a:r>
            <a:r>
              <a:rPr sz="2400" spc="-5" dirty="0">
                <a:latin typeface="Ubuntu"/>
                <a:cs typeface="Ubuntu"/>
              </a:rPr>
              <a:t>wyższe </a:t>
            </a:r>
            <a:r>
              <a:rPr sz="2400" dirty="0">
                <a:latin typeface="Ubuntu"/>
                <a:cs typeface="Ubuntu"/>
              </a:rPr>
              <a:t>otrzymasz</a:t>
            </a:r>
            <a:r>
              <a:rPr sz="2400" spc="-65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świadczenia,</a:t>
            </a:r>
            <a:endParaRPr sz="2400" dirty="0">
              <a:latin typeface="Ubuntu"/>
              <a:cs typeface="Ubuntu"/>
            </a:endParaRPr>
          </a:p>
          <a:p>
            <a:pPr marL="858519" marR="5080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np. w razie </a:t>
            </a:r>
            <a:r>
              <a:rPr sz="2400" spc="-5" dirty="0">
                <a:latin typeface="Ubuntu"/>
                <a:cs typeface="Ubuntu"/>
              </a:rPr>
              <a:t>choroby </a:t>
            </a:r>
            <a:r>
              <a:rPr sz="2400" dirty="0">
                <a:latin typeface="Ubuntu"/>
                <a:cs typeface="Ubuntu"/>
              </a:rPr>
              <a:t>czy</a:t>
            </a:r>
            <a:r>
              <a:rPr sz="2400" spc="-90" dirty="0">
                <a:latin typeface="Ubuntu"/>
                <a:cs typeface="Ubuntu"/>
              </a:rPr>
              <a:t> </a:t>
            </a:r>
            <a:r>
              <a:rPr sz="2400" spc="5" dirty="0">
                <a:latin typeface="Ubuntu"/>
                <a:cs typeface="Ubuntu"/>
              </a:rPr>
              <a:t>wypadku  </a:t>
            </a:r>
            <a:r>
              <a:rPr sz="2400" dirty="0">
                <a:latin typeface="Ubuntu"/>
                <a:cs typeface="Ubuntu"/>
              </a:rPr>
              <a:t>przy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pracy.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73088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Ubuntu" panose="020B0504030602030204" pitchFamily="34" charset="0"/>
              </a:rPr>
              <a:t>Zgłoszenie </a:t>
            </a:r>
            <a:r>
              <a:rPr dirty="0">
                <a:latin typeface="Ubuntu" panose="020B0504030602030204" pitchFamily="34" charset="0"/>
              </a:rPr>
              <a:t>osób</a:t>
            </a:r>
            <a:r>
              <a:rPr spc="-80" dirty="0">
                <a:latin typeface="Ubuntu" panose="020B0504030602030204" pitchFamily="34" charset="0"/>
              </a:rPr>
              <a:t> </a:t>
            </a:r>
            <a:r>
              <a:rPr spc="-5" dirty="0">
                <a:latin typeface="Ubuntu" panose="020B0504030602030204" pitchFamily="34" charset="0"/>
              </a:rPr>
              <a:t>zatrudnionych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900" y="1659979"/>
            <a:ext cx="6019800" cy="4939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8519">
              <a:lnSpc>
                <a:spcPts val="2560"/>
              </a:lnSpc>
            </a:pPr>
            <a:r>
              <a:rPr sz="2400" spc="-10" dirty="0" err="1">
                <a:latin typeface="Ubuntu"/>
                <a:cs typeface="Ubuntu"/>
              </a:rPr>
              <a:t>Jeżeli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zatrudnisz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spc="-20" dirty="0">
                <a:latin typeface="Ubuntu"/>
                <a:cs typeface="Ubuntu"/>
              </a:rPr>
              <a:t>pracowników</a:t>
            </a:r>
            <a:endParaRPr sz="2400" dirty="0">
              <a:latin typeface="Ubuntu"/>
              <a:cs typeface="Ubuntu"/>
            </a:endParaRPr>
          </a:p>
          <a:p>
            <a:pPr marL="858519" marR="5080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albo </a:t>
            </a:r>
            <a:r>
              <a:rPr sz="2400" spc="-10" dirty="0">
                <a:latin typeface="Ubuntu"/>
                <a:cs typeface="Ubuntu"/>
              </a:rPr>
              <a:t>zleceniobiorców, </a:t>
            </a:r>
            <a:r>
              <a:rPr sz="2400" spc="-20" dirty="0">
                <a:latin typeface="Ubuntu"/>
                <a:cs typeface="Ubuntu"/>
              </a:rPr>
              <a:t>to</a:t>
            </a:r>
            <a:r>
              <a:rPr sz="2400" spc="-75" dirty="0">
                <a:latin typeface="Ubuntu"/>
                <a:cs typeface="Ubuntu"/>
              </a:rPr>
              <a:t> </a:t>
            </a:r>
            <a:r>
              <a:rPr sz="2400" dirty="0" err="1" smtClean="0">
                <a:latin typeface="Ubuntu"/>
                <a:cs typeface="Ubuntu"/>
              </a:rPr>
              <a:t>musi</a:t>
            </a:r>
            <a:r>
              <a:rPr lang="pl-PL" sz="2400" dirty="0" err="1" smtClean="0">
                <a:latin typeface="Ubuntu"/>
                <a:cs typeface="Ubuntu"/>
              </a:rPr>
              <a:t>sz</a:t>
            </a:r>
            <a:r>
              <a:rPr lang="pl-PL" sz="2400" dirty="0" smtClean="0">
                <a:latin typeface="Ubuntu"/>
                <a:cs typeface="Ubuntu"/>
              </a:rPr>
              <a:t/>
            </a:r>
            <a:br>
              <a:rPr lang="pl-PL" sz="2400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w </a:t>
            </a:r>
            <a:r>
              <a:rPr sz="2400" dirty="0">
                <a:latin typeface="Ubuntu"/>
                <a:cs typeface="Ubuntu"/>
              </a:rPr>
              <a:t>ciągu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7 </a:t>
            </a:r>
            <a:r>
              <a:rPr sz="2400" b="1" dirty="0" err="1">
                <a:solidFill>
                  <a:srgbClr val="885B93"/>
                </a:solidFill>
                <a:latin typeface="Ubuntu"/>
                <a:cs typeface="Ubuntu"/>
              </a:rPr>
              <a:t>dni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lang="pl-PL" sz="2400" spc="-10" dirty="0">
                <a:latin typeface="Ubuntu"/>
                <a:cs typeface="Ubuntu"/>
              </a:rPr>
              <a:t>od dnia zatrudnienia z</a:t>
            </a:r>
            <a:r>
              <a:rPr sz="2400" spc="-10" dirty="0" err="1">
                <a:latin typeface="Ubuntu"/>
                <a:cs typeface="Ubuntu"/>
              </a:rPr>
              <a:t>głosić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ich</a:t>
            </a:r>
            <a:r>
              <a:rPr sz="2400" dirty="0">
                <a:latin typeface="Ubuntu"/>
                <a:cs typeface="Ubuntu"/>
              </a:rPr>
              <a:t> do </a:t>
            </a:r>
            <a:r>
              <a:rPr sz="2400" spc="-5" dirty="0">
                <a:latin typeface="Ubuntu"/>
                <a:cs typeface="Ubuntu"/>
              </a:rPr>
              <a:t>ubezpieczeń </a:t>
            </a:r>
            <a:r>
              <a:rPr sz="2400" dirty="0">
                <a:latin typeface="Ubuntu"/>
                <a:cs typeface="Ubuntu"/>
              </a:rPr>
              <a:t>w</a:t>
            </a:r>
            <a:r>
              <a:rPr sz="2400" spc="-10" dirty="0">
                <a:latin typeface="Ubuntu"/>
                <a:cs typeface="Ubuntu"/>
              </a:rPr>
              <a:t> ZUS.</a:t>
            </a:r>
            <a:endParaRPr sz="240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858519" marR="418465">
              <a:lnSpc>
                <a:spcPct val="100000"/>
              </a:lnSpc>
            </a:pP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Osoby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zatrudnione </a:t>
            </a:r>
            <a:r>
              <a:rPr sz="2400" b="1" spc="-15" dirty="0">
                <a:solidFill>
                  <a:srgbClr val="885B93"/>
                </a:solidFill>
                <a:latin typeface="Ubuntu"/>
                <a:cs typeface="Ubuntu"/>
              </a:rPr>
              <a:t>możesz  także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zgłosić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do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ubezpieczeń 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wraz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z wnioskiem</a:t>
            </a:r>
            <a:r>
              <a:rPr sz="2400" b="1" spc="-2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spc="5" dirty="0">
                <a:solidFill>
                  <a:srgbClr val="885B93"/>
                </a:solidFill>
                <a:latin typeface="Ubuntu"/>
                <a:cs typeface="Ubuntu"/>
              </a:rPr>
              <a:t>CEIDG-1</a:t>
            </a:r>
            <a:endParaRPr sz="2400" dirty="0">
              <a:latin typeface="Ubuntu"/>
              <a:cs typeface="Ubuntu"/>
            </a:endParaRPr>
          </a:p>
          <a:p>
            <a:pPr marL="858519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(na </a:t>
            </a:r>
            <a:r>
              <a:rPr sz="2400" spc="-10" dirty="0">
                <a:latin typeface="Ubuntu"/>
                <a:cs typeface="Ubuntu"/>
              </a:rPr>
              <a:t>dodatkowych</a:t>
            </a:r>
            <a:r>
              <a:rPr sz="2400" spc="-20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formularzach).</a:t>
            </a:r>
            <a:endParaRPr sz="2400" dirty="0">
              <a:latin typeface="Ubuntu"/>
              <a:cs typeface="Ubuntu"/>
            </a:endParaRPr>
          </a:p>
          <a:p>
            <a:pPr marL="858519"/>
            <a:endParaRPr lang="pl-PL" sz="2400" dirty="0">
              <a:latin typeface="Times New Roman"/>
              <a:cs typeface="Times New Roman"/>
            </a:endParaRPr>
          </a:p>
          <a:p>
            <a:pPr marL="858519">
              <a:lnSpc>
                <a:spcPct val="100000"/>
              </a:lnSpc>
            </a:pPr>
            <a:r>
              <a:rPr sz="2400" dirty="0" err="1">
                <a:latin typeface="Ubuntu"/>
                <a:cs typeface="Ubuntu"/>
              </a:rPr>
              <a:t>Dokumenty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20" dirty="0">
                <a:latin typeface="Ubuntu"/>
                <a:cs typeface="Ubuntu"/>
              </a:rPr>
              <a:t>możesz</a:t>
            </a:r>
            <a:r>
              <a:rPr sz="2400" spc="-10" dirty="0">
                <a:latin typeface="Ubuntu"/>
                <a:cs typeface="Ubuntu"/>
              </a:rPr>
              <a:t> złożyć</a:t>
            </a:r>
            <a:endParaRPr sz="2400" dirty="0">
              <a:latin typeface="Ubuntu"/>
              <a:cs typeface="Ubuntu"/>
            </a:endParaRPr>
          </a:p>
          <a:p>
            <a:pPr marL="858519" marR="74295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w </a:t>
            </a:r>
            <a:r>
              <a:rPr sz="2400" spc="-10" dirty="0">
                <a:latin typeface="Ubuntu"/>
                <a:cs typeface="Ubuntu"/>
              </a:rPr>
              <a:t>urzędzie </a:t>
            </a:r>
            <a:r>
              <a:rPr sz="2400" dirty="0">
                <a:latin typeface="Ubuntu"/>
                <a:cs typeface="Ubuntu"/>
              </a:rPr>
              <a:t>miasta lub </a:t>
            </a:r>
            <a:r>
              <a:rPr sz="2400" spc="-10" dirty="0">
                <a:latin typeface="Ubuntu"/>
                <a:cs typeface="Ubuntu"/>
              </a:rPr>
              <a:t>gminy</a:t>
            </a:r>
            <a:r>
              <a:rPr sz="2400" spc="-5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albo  </a:t>
            </a:r>
            <a:r>
              <a:rPr sz="2400" spc="5" dirty="0">
                <a:latin typeface="Ubuntu"/>
                <a:cs typeface="Ubuntu"/>
              </a:rPr>
              <a:t>wysłać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elektronicznie.</a:t>
            </a:r>
          </a:p>
        </p:txBody>
      </p:sp>
      <p:sp>
        <p:nvSpPr>
          <p:cNvPr id="10" name="object 10" descr="Rysunek. Uśmiechnięty mężczyzna siedzi przy stoliku na tle okna, za którym pada deszcz. Ma przed sobą laptop z widocznym logo ZUS, w ręce ma kubek herbaty lub kawy."/>
          <p:cNvSpPr/>
          <p:nvPr/>
        </p:nvSpPr>
        <p:spPr>
          <a:xfrm>
            <a:off x="6280424" y="2739622"/>
            <a:ext cx="3323049" cy="3544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Prostokąt 11"/>
          <p:cNvSpPr/>
          <p:nvPr/>
        </p:nvSpPr>
        <p:spPr>
          <a:xfrm>
            <a:off x="-45977" y="2016125"/>
            <a:ext cx="6174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12</a:t>
            </a:r>
            <a:endParaRPr lang="pl-PL" sz="3000" dirty="0"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69843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>
                <a:latin typeface="Ubuntu" panose="020B0504030602030204" pitchFamily="34" charset="0"/>
              </a:rPr>
              <a:t>Terminy </a:t>
            </a:r>
            <a:r>
              <a:rPr dirty="0">
                <a:latin typeface="Ubuntu" panose="020B0504030602030204" pitchFamily="34" charset="0"/>
              </a:rPr>
              <a:t>opłacania</a:t>
            </a:r>
            <a:r>
              <a:rPr spc="25" dirty="0">
                <a:latin typeface="Ubuntu" panose="020B0504030602030204" pitchFamily="34" charset="0"/>
              </a:rPr>
              <a:t> </a:t>
            </a:r>
            <a:r>
              <a:rPr dirty="0">
                <a:latin typeface="Ubuntu" panose="020B0504030602030204" pitchFamily="34" charset="0"/>
              </a:rPr>
              <a:t>składek</a:t>
            </a:r>
          </a:p>
          <a:p>
            <a:pPr marL="12700">
              <a:lnSpc>
                <a:spcPct val="100000"/>
              </a:lnSpc>
            </a:pPr>
            <a:r>
              <a:rPr dirty="0">
                <a:latin typeface="Ubuntu" panose="020B0504030602030204" pitchFamily="34" charset="0"/>
              </a:rPr>
              <a:t>i </a:t>
            </a:r>
            <a:r>
              <a:rPr spc="-10" dirty="0">
                <a:latin typeface="Ubuntu" panose="020B0504030602030204" pitchFamily="34" charset="0"/>
              </a:rPr>
              <a:t>przekazywania</a:t>
            </a:r>
            <a:r>
              <a:rPr spc="-35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dokumentów</a:t>
            </a:r>
          </a:p>
        </p:txBody>
      </p:sp>
      <p:sp>
        <p:nvSpPr>
          <p:cNvPr id="9" name="object 9"/>
          <p:cNvSpPr/>
          <p:nvPr/>
        </p:nvSpPr>
        <p:spPr>
          <a:xfrm>
            <a:off x="900005" y="3866177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5" y="5434839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0894" y="1938026"/>
            <a:ext cx="6550406" cy="4918654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13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858519" marR="384175">
              <a:lnSpc>
                <a:spcPct val="100000"/>
              </a:lnSpc>
              <a:spcBef>
                <a:spcPts val="780"/>
              </a:spcBef>
            </a:pPr>
            <a:r>
              <a:rPr sz="2400" dirty="0">
                <a:latin typeface="Ubuntu"/>
                <a:cs typeface="Ubuntu"/>
              </a:rPr>
              <a:t>Opłacasz składki i</a:t>
            </a:r>
            <a:r>
              <a:rPr sz="2400" spc="-6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przekazujesz  </a:t>
            </a:r>
            <a:r>
              <a:rPr sz="2400" dirty="0">
                <a:latin typeface="Ubuntu"/>
                <a:cs typeface="Ubuntu"/>
              </a:rPr>
              <a:t>dokumenty za </a:t>
            </a:r>
            <a:r>
              <a:rPr sz="2400" spc="-15" dirty="0">
                <a:latin typeface="Ubuntu"/>
                <a:cs typeface="Ubuntu"/>
              </a:rPr>
              <a:t>dany</a:t>
            </a:r>
            <a:r>
              <a:rPr sz="2400" spc="-3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miesiąc</a:t>
            </a:r>
          </a:p>
          <a:p>
            <a:pPr marL="858519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w </a:t>
            </a:r>
            <a:r>
              <a:rPr sz="2400" spc="-5" dirty="0">
                <a:latin typeface="Ubuntu"/>
                <a:cs typeface="Ubuntu"/>
              </a:rPr>
              <a:t>terminie </a:t>
            </a:r>
            <a:r>
              <a:rPr sz="2400" dirty="0">
                <a:latin typeface="Ubuntu"/>
                <a:cs typeface="Ubuntu"/>
              </a:rPr>
              <a:t>do:</a:t>
            </a:r>
          </a:p>
          <a:p>
            <a:pPr marL="1188720">
              <a:lnSpc>
                <a:spcPct val="100000"/>
              </a:lnSpc>
              <a:spcBef>
                <a:spcPts val="565"/>
              </a:spcBef>
            </a:pPr>
            <a:r>
              <a:rPr lang="pl-PL" sz="2400" b="1" dirty="0" smtClean="0">
                <a:solidFill>
                  <a:srgbClr val="885B93"/>
                </a:solidFill>
                <a:latin typeface="Ubuntu"/>
                <a:cs typeface="Ubuntu"/>
              </a:rPr>
              <a:t>15.</a:t>
            </a:r>
            <a:r>
              <a:rPr sz="2400" b="1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dnia </a:t>
            </a:r>
            <a:r>
              <a:rPr sz="2400" spc="-5" dirty="0">
                <a:latin typeface="Ubuntu"/>
                <a:cs typeface="Ubuntu"/>
              </a:rPr>
              <a:t>następnego</a:t>
            </a:r>
            <a:r>
              <a:rPr sz="2400" spc="-6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miesiąca</a:t>
            </a:r>
          </a:p>
          <a:p>
            <a:pPr marL="1188720" marR="1258570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– </a:t>
            </a:r>
            <a:r>
              <a:rPr lang="pl-PL" sz="2400" dirty="0" smtClean="0">
                <a:latin typeface="Ubuntu"/>
                <a:cs typeface="Ubuntu"/>
              </a:rPr>
              <a:t>m.in. j</a:t>
            </a:r>
            <a:r>
              <a:rPr sz="2400" dirty="0" err="1" smtClean="0">
                <a:latin typeface="Ubuntu"/>
                <a:cs typeface="Ubuntu"/>
              </a:rPr>
              <a:t>eśl</a:t>
            </a:r>
            <a:r>
              <a:rPr lang="pl-PL" sz="2400" dirty="0" smtClean="0">
                <a:latin typeface="Ubuntu"/>
                <a:cs typeface="Ubuntu"/>
              </a:rPr>
              <a:t>i prowadzisz spółkę kapitałową, spółdzielnię, stowarzyszenie, fundację</a:t>
            </a:r>
            <a:r>
              <a:rPr sz="2400" dirty="0" smtClean="0">
                <a:latin typeface="Ubuntu"/>
                <a:cs typeface="Ubuntu"/>
              </a:rPr>
              <a:t>;</a:t>
            </a:r>
            <a:endParaRPr sz="2400" dirty="0">
              <a:latin typeface="Ubuntu"/>
              <a:cs typeface="Ubuntu"/>
            </a:endParaRPr>
          </a:p>
          <a:p>
            <a:pPr marL="1188720">
              <a:lnSpc>
                <a:spcPct val="100000"/>
              </a:lnSpc>
              <a:spcBef>
                <a:spcPts val="570"/>
              </a:spcBef>
            </a:pPr>
            <a:r>
              <a:rPr lang="pl-PL" sz="2400" b="1" dirty="0" smtClean="0">
                <a:solidFill>
                  <a:srgbClr val="885B93"/>
                </a:solidFill>
                <a:latin typeface="Ubuntu"/>
                <a:cs typeface="Ubuntu"/>
              </a:rPr>
              <a:t>20.</a:t>
            </a:r>
            <a:r>
              <a:rPr sz="2400" b="1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dnia </a:t>
            </a:r>
            <a:r>
              <a:rPr sz="2400" spc="-5" dirty="0">
                <a:latin typeface="Ubuntu"/>
                <a:cs typeface="Ubuntu"/>
              </a:rPr>
              <a:t>następnego</a:t>
            </a:r>
            <a:r>
              <a:rPr sz="2400" spc="-6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miesiąca</a:t>
            </a:r>
          </a:p>
          <a:p>
            <a:pPr marL="1188720" marR="5080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– </a:t>
            </a:r>
            <a:r>
              <a:rPr lang="pl-PL" sz="2400" dirty="0" smtClean="0">
                <a:latin typeface="Ubuntu"/>
                <a:cs typeface="Ubuntu"/>
              </a:rPr>
              <a:t>m.in. </a:t>
            </a:r>
            <a:r>
              <a:rPr sz="2400" dirty="0" err="1" smtClean="0">
                <a:latin typeface="Ubuntu"/>
                <a:cs typeface="Ubuntu"/>
              </a:rPr>
              <a:t>jeśli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opłacasz </a:t>
            </a:r>
            <a:r>
              <a:rPr sz="2400" dirty="0" err="1">
                <a:latin typeface="Ubuntu"/>
                <a:cs typeface="Ubuntu"/>
              </a:rPr>
              <a:t>składki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 smtClean="0">
                <a:latin typeface="Ubuntu"/>
                <a:cs typeface="Ubuntu"/>
              </a:rPr>
              <a:t>wyłącznie na własne ubezpieczenia, prowadzisz spółkę osobową.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3" name="Obraz 12" descr="Rysunek. Mężczyzna kolorowymi flamastrami zakreśla w kalendarzu ważne daty.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2062904"/>
            <a:ext cx="4062984" cy="408432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4408601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latin typeface="Ubuntu" panose="020B0504030602030204" pitchFamily="34" charset="0"/>
              </a:rPr>
              <a:t>Rozliczenia </a:t>
            </a:r>
            <a:r>
              <a:rPr dirty="0">
                <a:latin typeface="Ubuntu" panose="020B0504030602030204" pitchFamily="34" charset="0"/>
              </a:rPr>
              <a:t>z</a:t>
            </a:r>
            <a:r>
              <a:rPr spc="-55" dirty="0">
                <a:latin typeface="Ubuntu" panose="020B0504030602030204" pitchFamily="34" charset="0"/>
              </a:rPr>
              <a:t> </a:t>
            </a:r>
            <a:r>
              <a:rPr spc="-20" dirty="0">
                <a:latin typeface="Ubuntu" panose="020B0504030602030204" pitchFamily="34" charset="0"/>
              </a:rPr>
              <a:t>ZUS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0894" y="1948584"/>
            <a:ext cx="5120005" cy="434467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14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858519" marR="854075">
              <a:lnSpc>
                <a:spcPct val="100000"/>
              </a:lnSpc>
              <a:spcBef>
                <a:spcPts val="715"/>
              </a:spcBef>
            </a:pPr>
            <a:r>
              <a:rPr sz="2400" dirty="0">
                <a:latin typeface="Ubuntu"/>
                <a:cs typeface="Ubuntu"/>
              </a:rPr>
              <a:t>Jeśli będziesz </a:t>
            </a:r>
            <a:r>
              <a:rPr sz="2400" spc="-10" dirty="0">
                <a:latin typeface="Ubuntu"/>
                <a:cs typeface="Ubuntu"/>
              </a:rPr>
              <a:t>rozliczać  </a:t>
            </a:r>
            <a:r>
              <a:rPr sz="2400" dirty="0">
                <a:latin typeface="Ubuntu"/>
                <a:cs typeface="Ubuntu"/>
              </a:rPr>
              <a:t>składki za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ponad 5</a:t>
            </a:r>
            <a:r>
              <a:rPr sz="2400" b="1" spc="-8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osób</a:t>
            </a:r>
            <a:r>
              <a:rPr sz="2400" spc="-5" dirty="0">
                <a:latin typeface="Ubuntu"/>
                <a:cs typeface="Ubuntu"/>
              </a:rPr>
              <a:t>,</a:t>
            </a:r>
            <a:endParaRPr sz="2400" dirty="0">
              <a:latin typeface="Ubuntu"/>
              <a:cs typeface="Ubuntu"/>
            </a:endParaRPr>
          </a:p>
          <a:p>
            <a:pPr marL="858519" marR="5080">
              <a:lnSpc>
                <a:spcPct val="100000"/>
              </a:lnSpc>
            </a:pPr>
            <a:r>
              <a:rPr sz="2400" spc="-20" dirty="0">
                <a:latin typeface="Ubuntu"/>
                <a:cs typeface="Ubuntu"/>
              </a:rPr>
              <a:t>to </a:t>
            </a:r>
            <a:r>
              <a:rPr sz="2400" dirty="0">
                <a:latin typeface="Ubuntu"/>
                <a:cs typeface="Ubuntu"/>
              </a:rPr>
              <a:t>dokumenty do </a:t>
            </a:r>
            <a:r>
              <a:rPr sz="2400" spc="-15" dirty="0">
                <a:latin typeface="Ubuntu"/>
                <a:cs typeface="Ubuntu"/>
              </a:rPr>
              <a:t>ZUS</a:t>
            </a:r>
            <a:r>
              <a:rPr sz="2400" spc="-14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będziesz  </a:t>
            </a:r>
            <a:r>
              <a:rPr sz="2400" spc="-20" dirty="0">
                <a:latin typeface="Ubuntu"/>
                <a:cs typeface="Ubuntu"/>
              </a:rPr>
              <a:t>obowiązkowo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spc="-5" dirty="0">
                <a:latin typeface="Ubuntu"/>
                <a:cs typeface="Ubuntu"/>
              </a:rPr>
              <a:t>przekazywać</a:t>
            </a:r>
            <a:endParaRPr sz="2400" dirty="0">
              <a:latin typeface="Ubuntu"/>
              <a:cs typeface="Ubuntu"/>
            </a:endParaRPr>
          </a:p>
          <a:p>
            <a:pPr marL="858519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w formie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elektronicznej.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858519" marR="751840">
              <a:lnSpc>
                <a:spcPct val="100000"/>
              </a:lnSpc>
            </a:pPr>
            <a:r>
              <a:rPr lang="pl-PL" sz="2400" dirty="0" smtClean="0">
                <a:latin typeface="Ubuntu"/>
                <a:cs typeface="Ubuntu"/>
              </a:rPr>
              <a:t>Możesz</a:t>
            </a:r>
            <a:r>
              <a:rPr sz="2400" spc="-70" dirty="0" smtClean="0">
                <a:latin typeface="Ubuntu"/>
                <a:cs typeface="Ubuntu"/>
              </a:rPr>
              <a:t> </a:t>
            </a:r>
            <a:r>
              <a:rPr sz="2400" spc="-10" dirty="0" err="1">
                <a:latin typeface="Ubuntu"/>
                <a:cs typeface="Ubuntu"/>
              </a:rPr>
              <a:t>skorzystać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lang="pl-PL" sz="2400" spc="-10" dirty="0" smtClean="0">
                <a:latin typeface="Ubuntu"/>
                <a:cs typeface="Ubuntu"/>
              </a:rPr>
              <a:t/>
            </a:r>
            <a:br>
              <a:rPr lang="pl-PL" sz="2400" spc="-10" dirty="0" smtClean="0">
                <a:latin typeface="Ubuntu"/>
                <a:cs typeface="Ubuntu"/>
              </a:rPr>
            </a:br>
            <a:r>
              <a:rPr sz="2400" dirty="0" smtClean="0">
                <a:latin typeface="Ubuntu"/>
                <a:cs typeface="Ubuntu"/>
              </a:rPr>
              <a:t>z </a:t>
            </a:r>
            <a:r>
              <a:rPr sz="2400" spc="-5" dirty="0">
                <a:latin typeface="Ubuntu"/>
                <a:cs typeface="Ubuntu"/>
              </a:rPr>
              <a:t>przygotowanego</a:t>
            </a:r>
            <a:r>
              <a:rPr sz="2400" spc="-5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przez</a:t>
            </a:r>
            <a:endParaRPr sz="2400" dirty="0">
              <a:latin typeface="Ubuntu"/>
              <a:cs typeface="Ubuntu"/>
            </a:endParaRPr>
          </a:p>
          <a:p>
            <a:pPr marL="858519" marR="414020">
              <a:lnSpc>
                <a:spcPct val="100000"/>
              </a:lnSpc>
            </a:pPr>
            <a:r>
              <a:rPr sz="2400" spc="-15" dirty="0">
                <a:latin typeface="Ubuntu"/>
                <a:cs typeface="Ubuntu"/>
              </a:rPr>
              <a:t>ZUS </a:t>
            </a:r>
            <a:r>
              <a:rPr sz="2400" dirty="0">
                <a:latin typeface="Ubuntu"/>
                <a:cs typeface="Ubuntu"/>
              </a:rPr>
              <a:t>bezpłatnego</a:t>
            </a:r>
            <a:r>
              <a:rPr sz="2400" spc="-50" dirty="0">
                <a:latin typeface="Ubuntu"/>
                <a:cs typeface="Ubuntu"/>
              </a:rPr>
              <a:t>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programu  </a:t>
            </a:r>
            <a:r>
              <a:rPr sz="2400" b="1" spc="5" dirty="0">
                <a:solidFill>
                  <a:srgbClr val="885B93"/>
                </a:solidFill>
                <a:latin typeface="Ubuntu"/>
                <a:cs typeface="Ubuntu"/>
              </a:rPr>
              <a:t>Płatnik </a:t>
            </a:r>
            <a:r>
              <a:rPr sz="2400" dirty="0">
                <a:latin typeface="Ubuntu"/>
                <a:cs typeface="Ubuntu"/>
              </a:rPr>
              <a:t>albo</a:t>
            </a:r>
            <a:r>
              <a:rPr sz="2400" spc="-50" dirty="0"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ePłatnik</a:t>
            </a:r>
            <a:r>
              <a:rPr sz="2400" dirty="0">
                <a:latin typeface="Ubuntu"/>
                <a:cs typeface="Ubuntu"/>
              </a:rPr>
              <a:t>.</a:t>
            </a:r>
          </a:p>
        </p:txBody>
      </p:sp>
      <p:sp>
        <p:nvSpPr>
          <p:cNvPr id="10" name="object 10" descr="Rysunek. Komputer, dokumenty i teczki"/>
          <p:cNvSpPr/>
          <p:nvPr/>
        </p:nvSpPr>
        <p:spPr>
          <a:xfrm>
            <a:off x="5418249" y="2589089"/>
            <a:ext cx="4129985" cy="368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5963" y="593496"/>
            <a:ext cx="846853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15" dirty="0" smtClean="0">
                <a:latin typeface="Ubuntu" panose="020B0504030602030204" pitchFamily="34" charset="0"/>
              </a:rPr>
              <a:t>Dofinansowanie płatników składek</a:t>
            </a:r>
            <a:endParaRPr spc="-20" dirty="0">
              <a:latin typeface="Ubuntu" panose="020B05040306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94" y="1787525"/>
            <a:ext cx="7693406" cy="2925160"/>
          </a:xfrm>
          <a:prstGeom prst="rect">
            <a:avLst/>
          </a:prstGeom>
        </p:spPr>
        <p:txBody>
          <a:bodyPr vert="horz" wrap="square" lIns="0" tIns="125730" rIns="0" bIns="0" rtlCol="0">
            <a:spAutoFit/>
          </a:bodyPr>
          <a:lstStyle/>
          <a:p>
            <a:pPr marL="858519" marR="854075">
              <a:lnSpc>
                <a:spcPct val="100000"/>
              </a:lnSpc>
              <a:spcBef>
                <a:spcPts val="715"/>
              </a:spcBef>
            </a:pPr>
            <a:r>
              <a:rPr sz="2200" dirty="0" err="1" smtClean="0">
                <a:latin typeface="Ubuntu" pitchFamily="34" charset="0"/>
                <a:cs typeface="Ubuntu"/>
              </a:rPr>
              <a:t>Jeśli</a:t>
            </a:r>
            <a:r>
              <a:rPr sz="2200" dirty="0" smtClean="0">
                <a:latin typeface="Ubuntu" pitchFamily="34" charset="0"/>
                <a:cs typeface="Ubuntu"/>
              </a:rPr>
              <a:t> </a:t>
            </a:r>
            <a:r>
              <a:rPr lang="pl-PL" sz="2200" dirty="0">
                <a:latin typeface="Ubuntu" pitchFamily="34" charset="0"/>
              </a:rPr>
              <a:t>nie </a:t>
            </a:r>
            <a:r>
              <a:rPr lang="pl-PL" sz="2200" dirty="0" smtClean="0">
                <a:latin typeface="Ubuntu" pitchFamily="34" charset="0"/>
              </a:rPr>
              <a:t>będziesz </a:t>
            </a:r>
            <a:r>
              <a:rPr lang="pl-PL" sz="2200" spc="-10" dirty="0" smtClean="0">
                <a:latin typeface="Ubuntu" pitchFamily="34" charset="0"/>
                <a:cs typeface="Ubuntu"/>
              </a:rPr>
              <a:t>zalegać </a:t>
            </a:r>
            <a:r>
              <a:rPr lang="pl-PL" sz="2200" spc="-10" dirty="0" smtClean="0">
                <a:latin typeface="Ubuntu"/>
                <a:cs typeface="Ubuntu"/>
              </a:rPr>
              <a:t>z opłacaniem </a:t>
            </a:r>
            <a:r>
              <a:rPr sz="2200" dirty="0" err="1" smtClean="0">
                <a:latin typeface="Ubuntu"/>
                <a:cs typeface="Ubuntu"/>
              </a:rPr>
              <a:t>skład</a:t>
            </a:r>
            <a:r>
              <a:rPr lang="pl-PL" sz="2200" dirty="0" smtClean="0">
                <a:latin typeface="Ubuntu"/>
                <a:cs typeface="Ubuntu"/>
              </a:rPr>
              <a:t>e</a:t>
            </a:r>
            <a:r>
              <a:rPr sz="2200" dirty="0" smtClean="0">
                <a:latin typeface="Ubuntu"/>
                <a:cs typeface="Ubuntu"/>
              </a:rPr>
              <a:t>k</a:t>
            </a:r>
            <a:r>
              <a:rPr lang="pl-PL" sz="2200" dirty="0" smtClean="0">
                <a:latin typeface="Ubuntu"/>
                <a:cs typeface="Ubuntu"/>
              </a:rPr>
              <a:t> </a:t>
            </a:r>
            <a:br>
              <a:rPr lang="pl-PL" sz="2200" dirty="0" smtClean="0">
                <a:latin typeface="Ubuntu"/>
                <a:cs typeface="Ubuntu"/>
              </a:rPr>
            </a:br>
            <a:r>
              <a:rPr lang="pl-PL" sz="2200" dirty="0" smtClean="0">
                <a:latin typeface="Ubuntu"/>
                <a:cs typeface="Ubuntu"/>
              </a:rPr>
              <a:t>w ZUS, możesz uzyskać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dofinansowanie </a:t>
            </a:r>
            <a:b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na poprawę warunków bezpieczeństwa</a:t>
            </a:r>
            <a:b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i 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higieny pracy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w Twojej firmie</a:t>
            </a:r>
            <a:r>
              <a:rPr lang="pl-PL" sz="2200" dirty="0" smtClean="0">
                <a:latin typeface="Ubuntu"/>
                <a:cs typeface="Ubuntu"/>
              </a:rPr>
              <a:t>.</a:t>
            </a:r>
          </a:p>
          <a:p>
            <a:pPr marL="858519" marR="854075">
              <a:lnSpc>
                <a:spcPct val="100000"/>
              </a:lnSpc>
              <a:spcBef>
                <a:spcPts val="715"/>
              </a:spcBef>
            </a:pPr>
            <a:r>
              <a:rPr lang="pl-PL" sz="2200" dirty="0" smtClean="0">
                <a:latin typeface="Ubuntu"/>
                <a:cs typeface="Ubuntu"/>
              </a:rPr>
              <a:t>ZUS przyznaje dofinansowanie w ramach </a:t>
            </a:r>
            <a:br>
              <a:rPr lang="pl-PL" sz="2200" dirty="0" smtClean="0">
                <a:latin typeface="Ubuntu"/>
                <a:cs typeface="Ubuntu"/>
              </a:rPr>
            </a:br>
            <a:r>
              <a:rPr lang="pl-PL" sz="2200" dirty="0" smtClean="0">
                <a:latin typeface="Ubuntu"/>
                <a:cs typeface="Ubuntu"/>
              </a:rPr>
              <a:t>corocznego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konkursu na projekty </a:t>
            </a:r>
            <a:b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dotyczące utrzymania zdolności do pracy </a:t>
            </a:r>
            <a:b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przez cały okres aktywności zawodowej</a:t>
            </a:r>
            <a:r>
              <a:rPr lang="pl-PL" sz="2200" dirty="0" smtClean="0">
                <a:latin typeface="Ubuntu"/>
                <a:cs typeface="Ubuntu"/>
              </a:rPr>
              <a:t>.</a:t>
            </a:r>
          </a:p>
        </p:txBody>
      </p:sp>
      <p:sp>
        <p:nvSpPr>
          <p:cNvPr id="11" name="object 8"/>
          <p:cNvSpPr txBox="1"/>
          <p:nvPr/>
        </p:nvSpPr>
        <p:spPr>
          <a:xfrm>
            <a:off x="40894" y="2061946"/>
            <a:ext cx="4680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15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59245" y="5215543"/>
            <a:ext cx="6370655" cy="16773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854075" lvl="0"/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Maksymalna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kwota dofinansowania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:</a:t>
            </a:r>
          </a:p>
          <a:p>
            <a:pPr marL="432000" marR="854075" lvl="0">
              <a:spcBef>
                <a:spcPts val="600"/>
              </a:spcBef>
            </a:pPr>
            <a:r>
              <a:rPr lang="pl-PL" sz="2200" dirty="0">
                <a:solidFill>
                  <a:prstClr val="black"/>
                </a:solidFill>
                <a:latin typeface="Ubuntu"/>
                <a:cs typeface="Ubuntu"/>
              </a:rPr>
              <a:t>do 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80%</a:t>
            </a:r>
            <a:r>
              <a:rPr lang="pl-PL" sz="2200" dirty="0">
                <a:solidFill>
                  <a:prstClr val="black"/>
                </a:solidFill>
                <a:latin typeface="Ubuntu"/>
                <a:cs typeface="Ubuntu"/>
              </a:rPr>
              <a:t> szacowanej </a:t>
            </a:r>
            <a:r>
              <a:rPr lang="pl-PL" sz="2200" dirty="0" smtClean="0">
                <a:solidFill>
                  <a:prstClr val="black"/>
                </a:solidFill>
                <a:latin typeface="Ubuntu"/>
                <a:cs typeface="Ubuntu"/>
              </a:rPr>
              <a:t>wartości projektu</a:t>
            </a:r>
            <a:r>
              <a:rPr lang="pl-PL" sz="2200" dirty="0">
                <a:solidFill>
                  <a:prstClr val="black"/>
                </a:solidFill>
                <a:latin typeface="Ubuntu"/>
                <a:cs typeface="Ubuntu"/>
              </a:rPr>
              <a:t>,</a:t>
            </a:r>
          </a:p>
          <a:p>
            <a:pPr marL="432000" marR="854075" lvl="0">
              <a:spcBef>
                <a:spcPts val="600"/>
              </a:spcBef>
            </a:pPr>
            <a:r>
              <a:rPr lang="pl-PL" sz="2200" dirty="0">
                <a:solidFill>
                  <a:prstClr val="black"/>
                </a:solidFill>
                <a:latin typeface="Ubuntu"/>
                <a:cs typeface="Ubuntu"/>
              </a:rPr>
              <a:t>nie mniej niż 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10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tys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.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zł</a:t>
            </a:r>
            <a:r>
              <a:rPr lang="pl-PL" sz="2200" dirty="0" smtClean="0">
                <a:solidFill>
                  <a:prstClr val="black"/>
                </a:solidFill>
                <a:latin typeface="Ubuntu"/>
                <a:cs typeface="Ubuntu"/>
              </a:rPr>
              <a:t>,</a:t>
            </a:r>
            <a:endParaRPr lang="pl-PL" sz="2200" dirty="0">
              <a:solidFill>
                <a:prstClr val="black"/>
              </a:solidFill>
              <a:latin typeface="Ubuntu"/>
              <a:cs typeface="Ubuntu"/>
            </a:endParaRPr>
          </a:p>
          <a:p>
            <a:pPr marL="432000" marR="854075" lvl="0">
              <a:spcBef>
                <a:spcPts val="600"/>
              </a:spcBef>
            </a:pPr>
            <a:r>
              <a:rPr lang="pl-PL" sz="2200" dirty="0">
                <a:solidFill>
                  <a:prstClr val="black"/>
                </a:solidFill>
                <a:latin typeface="Ubuntu"/>
                <a:cs typeface="Ubuntu"/>
              </a:rPr>
              <a:t>nie więcej niż 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300 tys. </a:t>
            </a:r>
            <a:r>
              <a:rPr lang="pl-PL" sz="2200" b="1" dirty="0" smtClean="0">
                <a:solidFill>
                  <a:srgbClr val="885B93"/>
                </a:solidFill>
                <a:latin typeface="Ubuntu"/>
                <a:cs typeface="Ubuntu"/>
              </a:rPr>
              <a:t>zł</a:t>
            </a:r>
            <a:r>
              <a:rPr lang="pl-PL" sz="2200" dirty="0" smtClean="0">
                <a:solidFill>
                  <a:prstClr val="black"/>
                </a:solidFill>
                <a:latin typeface="Ubuntu"/>
                <a:cs typeface="Ubuntu"/>
              </a:rPr>
              <a:t>.</a:t>
            </a:r>
            <a:endParaRPr lang="pl-PL" sz="2200" dirty="0">
              <a:solidFill>
                <a:prstClr val="black"/>
              </a:solidFill>
              <a:latin typeface="Ubuntu"/>
              <a:cs typeface="Ubuntu"/>
            </a:endParaRPr>
          </a:p>
        </p:txBody>
      </p:sp>
      <p:sp>
        <p:nvSpPr>
          <p:cNvPr id="14" name="object 9"/>
          <p:cNvSpPr/>
          <p:nvPr/>
        </p:nvSpPr>
        <p:spPr>
          <a:xfrm>
            <a:off x="4381501" y="57499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9"/>
          <p:cNvSpPr/>
          <p:nvPr/>
        </p:nvSpPr>
        <p:spPr>
          <a:xfrm>
            <a:off x="4381500" y="6207125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9"/>
          <p:cNvSpPr/>
          <p:nvPr/>
        </p:nvSpPr>
        <p:spPr>
          <a:xfrm>
            <a:off x="4381501" y="6577838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C:\Program Files (x86)\Microsoft Office\MEDIA\CAGCAT10\j0291984.w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835525"/>
            <a:ext cx="2193832" cy="232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az 14" descr="Logo Programu Dofinansowania Płatników Składek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2311098"/>
            <a:ext cx="2518049" cy="1914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 descr="Rysunek. Uśmiechnięty mężczyzna siedzi przy stoliku na tle okna, za którym pada deszcz. Ma przed sobą laptop z widocznym logo ZUS, w ręce ma kubek herbaty lub kawy."/>
          <p:cNvSpPr/>
          <p:nvPr/>
        </p:nvSpPr>
        <p:spPr>
          <a:xfrm>
            <a:off x="5524500" y="2053081"/>
            <a:ext cx="4364053" cy="43725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87642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Rejestracja działalności</a:t>
            </a:r>
            <a:r>
              <a:rPr spc="-50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gospodarczej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1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299" y="1963094"/>
            <a:ext cx="492887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594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Działalność gospodarczą  zarejestrujesz w </a:t>
            </a:r>
            <a:r>
              <a:rPr sz="2400" spc="-10" dirty="0">
                <a:latin typeface="Ubuntu"/>
                <a:cs typeface="Ubuntu"/>
              </a:rPr>
              <a:t>urzędzie</a:t>
            </a:r>
            <a:r>
              <a:rPr sz="2400" spc="-65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gminy  </a:t>
            </a:r>
            <a:r>
              <a:rPr sz="2400" dirty="0">
                <a:latin typeface="Ubuntu"/>
                <a:cs typeface="Ubuntu"/>
              </a:rPr>
              <a:t>lub miasta. </a:t>
            </a: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spc="-10" dirty="0">
                <a:latin typeface="Ubuntu"/>
                <a:cs typeface="Ubuntu"/>
              </a:rPr>
              <a:t>też </a:t>
            </a:r>
            <a:r>
              <a:rPr sz="2400" spc="5" dirty="0">
                <a:latin typeface="Ubuntu"/>
                <a:cs typeface="Ubuntu"/>
              </a:rPr>
              <a:t>wysłać  </a:t>
            </a:r>
            <a:r>
              <a:rPr sz="2400" dirty="0">
                <a:latin typeface="Ubuntu"/>
                <a:cs typeface="Ubuntu"/>
              </a:rPr>
              <a:t>elektronicznie wniosek o</a:t>
            </a:r>
            <a:r>
              <a:rPr sz="2400" spc="-5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wpis</a:t>
            </a:r>
          </a:p>
          <a:p>
            <a:pPr marL="12700" marR="5080">
              <a:lnSpc>
                <a:spcPct val="100000"/>
              </a:lnSpc>
            </a:pPr>
            <a:r>
              <a:rPr sz="2400" dirty="0">
                <a:latin typeface="Ubuntu"/>
                <a:cs typeface="Ubuntu"/>
              </a:rPr>
              <a:t>do CEIDG. </a:t>
            </a:r>
            <a:r>
              <a:rPr sz="2400" spc="-10" dirty="0">
                <a:latin typeface="Ubuntu"/>
                <a:cs typeface="Ubuntu"/>
              </a:rPr>
              <a:t>Zgłosisz </a:t>
            </a:r>
            <a:r>
              <a:rPr sz="2400" dirty="0">
                <a:latin typeface="Ubuntu"/>
                <a:cs typeface="Ubuntu"/>
              </a:rPr>
              <a:t>się w </a:t>
            </a:r>
            <a:r>
              <a:rPr sz="2400" spc="-10" dirty="0">
                <a:latin typeface="Ubuntu"/>
                <a:cs typeface="Ubuntu"/>
              </a:rPr>
              <a:t>ten</a:t>
            </a:r>
            <a:r>
              <a:rPr sz="2400" spc="-6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sposób  </a:t>
            </a:r>
            <a:r>
              <a:rPr sz="2400" spc="-10" dirty="0">
                <a:latin typeface="Ubuntu"/>
                <a:cs typeface="Ubuntu"/>
              </a:rPr>
              <a:t>także </a:t>
            </a:r>
            <a:r>
              <a:rPr sz="2400" spc="-20" dirty="0">
                <a:latin typeface="Ubuntu"/>
                <a:cs typeface="Ubuntu"/>
              </a:rPr>
              <a:t>jako </a:t>
            </a:r>
            <a:r>
              <a:rPr sz="2400" dirty="0">
                <a:latin typeface="Ubuntu"/>
                <a:cs typeface="Ubuntu"/>
              </a:rPr>
              <a:t>płatnik składek.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Zrobisz  </a:t>
            </a:r>
            <a:r>
              <a:rPr sz="2400" b="1" spc="-25" dirty="0">
                <a:solidFill>
                  <a:srgbClr val="885B93"/>
                </a:solidFill>
                <a:latin typeface="Ubuntu"/>
                <a:cs typeface="Ubuntu"/>
              </a:rPr>
              <a:t>to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na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jednym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wniosku</a:t>
            </a:r>
            <a:r>
              <a:rPr sz="2400" b="1" spc="5" dirty="0">
                <a:solidFill>
                  <a:srgbClr val="885B93"/>
                </a:solidFill>
                <a:latin typeface="Ubuntu"/>
                <a:cs typeface="Ubuntu"/>
              </a:rPr>
              <a:t> CEIDG-1</a:t>
            </a:r>
            <a:r>
              <a:rPr sz="2400" spc="5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99998" y="5268239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 txBox="1"/>
          <p:nvPr/>
        </p:nvSpPr>
        <p:spPr>
          <a:xfrm>
            <a:off x="887299" y="5512741"/>
            <a:ext cx="41319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CEIDG </a:t>
            </a:r>
            <a:r>
              <a:rPr sz="2400" spc="-20" dirty="0">
                <a:latin typeface="Ubuntu"/>
                <a:cs typeface="Ubuntu"/>
              </a:rPr>
              <a:t>to </a:t>
            </a:r>
            <a:r>
              <a:rPr sz="2400" spc="-5" dirty="0">
                <a:latin typeface="Ubuntu"/>
                <a:cs typeface="Ubuntu"/>
              </a:rPr>
              <a:t>Centralna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Ewidencja  </a:t>
            </a:r>
            <a:r>
              <a:rPr sz="2400" dirty="0">
                <a:latin typeface="Ubuntu"/>
                <a:cs typeface="Ubuntu"/>
              </a:rPr>
              <a:t>i Informacja o Działalności  </a:t>
            </a:r>
            <a:r>
              <a:rPr sz="2400" spc="-5" dirty="0">
                <a:latin typeface="Ubuntu"/>
                <a:cs typeface="Ubuntu"/>
              </a:rPr>
              <a:t>Gospodarczej, </a:t>
            </a:r>
            <a:r>
              <a:rPr sz="2400" dirty="0">
                <a:latin typeface="Ubuntu"/>
                <a:cs typeface="Ubuntu"/>
              </a:rPr>
              <a:t>czyli spis  </a:t>
            </a:r>
            <a:r>
              <a:rPr sz="2400" spc="-15" dirty="0">
                <a:latin typeface="Ubuntu"/>
                <a:cs typeface="Ubuntu"/>
              </a:rPr>
              <a:t>przedsiębiorców.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9185"/>
            <a:ext cx="602678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-15" dirty="0">
                <a:latin typeface="Ubuntu" panose="020B0504030602030204" pitchFamily="34" charset="0"/>
              </a:rPr>
              <a:t>Zgłoszenie </a:t>
            </a:r>
            <a:r>
              <a:rPr sz="3800" dirty="0">
                <a:latin typeface="Ubuntu" panose="020B0504030602030204" pitchFamily="34" charset="0"/>
              </a:rPr>
              <a:t>do</a:t>
            </a:r>
            <a:r>
              <a:rPr sz="3800" spc="-40" dirty="0">
                <a:latin typeface="Ubuntu" panose="020B0504030602030204" pitchFamily="34" charset="0"/>
              </a:rPr>
              <a:t> </a:t>
            </a:r>
            <a:r>
              <a:rPr sz="3800" spc="-10" dirty="0">
                <a:latin typeface="Ubuntu" panose="020B0504030602030204" pitchFamily="34" charset="0"/>
              </a:rPr>
              <a:t>ubezpieczeń</a:t>
            </a:r>
            <a:endParaRPr sz="3800" dirty="0">
              <a:latin typeface="Ubuntu" panose="020B0504030602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2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0005" y="2551227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00005" y="3324269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900005" y="3746787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900005" y="4870348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850694" y="1318574"/>
            <a:ext cx="9550606" cy="42473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dirty="0"/>
              <a:t>Przy rejestracji </a:t>
            </a:r>
            <a:r>
              <a:rPr spc="-10" dirty="0"/>
              <a:t>firmy </a:t>
            </a:r>
            <a:r>
              <a:rPr dirty="0"/>
              <a:t>w </a:t>
            </a:r>
            <a:r>
              <a:rPr spc="-10" dirty="0"/>
              <a:t>urzędzie gminy </a:t>
            </a:r>
            <a:r>
              <a:rPr dirty="0"/>
              <a:t>lub</a:t>
            </a:r>
            <a:r>
              <a:rPr spc="15" dirty="0"/>
              <a:t> </a:t>
            </a:r>
            <a:r>
              <a:rPr dirty="0"/>
              <a:t>miasta</a:t>
            </a:r>
          </a:p>
          <a:p>
            <a:pPr marL="48895" marR="492125">
              <a:lnSpc>
                <a:spcPct val="100000"/>
              </a:lnSpc>
            </a:pPr>
            <a:r>
              <a:rPr dirty="0"/>
              <a:t>(wraz z wnioskiem CEIDG-1) </a:t>
            </a:r>
            <a:r>
              <a:rPr spc="-20" dirty="0"/>
              <a:t>możesz </a:t>
            </a:r>
            <a:r>
              <a:rPr spc="-10" dirty="0"/>
              <a:t>też złożyć </a:t>
            </a:r>
            <a:r>
              <a:rPr spc="-5" dirty="0"/>
              <a:t>odpowiednie  </a:t>
            </a:r>
            <a:r>
              <a:rPr dirty="0"/>
              <a:t>dokumenty i</a:t>
            </a:r>
            <a:r>
              <a:rPr spc="-5" dirty="0"/>
              <a:t> </a:t>
            </a:r>
            <a:r>
              <a:rPr spc="-10" dirty="0"/>
              <a:t>zgłosić:</a:t>
            </a:r>
          </a:p>
          <a:p>
            <a:pPr marL="379095" marR="1644014">
              <a:lnSpc>
                <a:spcPct val="100000"/>
              </a:lnSpc>
              <a:spcBef>
                <a:spcPts val="545"/>
              </a:spcBef>
            </a:pPr>
            <a:r>
              <a:rPr sz="2300" b="1" dirty="0">
                <a:solidFill>
                  <a:srgbClr val="885B93"/>
                </a:solidFill>
                <a:latin typeface="Ubuntu"/>
                <a:cs typeface="Ubuntu"/>
              </a:rPr>
              <a:t>siebie </a:t>
            </a:r>
            <a:r>
              <a:rPr sz="2300" dirty="0"/>
              <a:t>do </a:t>
            </a:r>
            <a:r>
              <a:rPr sz="2300" spc="-5" dirty="0"/>
              <a:t>ubezpieczeń społecznych </a:t>
            </a:r>
            <a:r>
              <a:rPr sz="2300" dirty="0"/>
              <a:t>i</a:t>
            </a:r>
            <a:r>
              <a:rPr sz="2300" spc="-75" dirty="0"/>
              <a:t> </a:t>
            </a:r>
            <a:r>
              <a:rPr sz="2300" spc="-5" dirty="0" err="1"/>
              <a:t>ubezpieczenia</a:t>
            </a:r>
            <a:r>
              <a:rPr sz="2300" spc="-5" dirty="0"/>
              <a:t>  </a:t>
            </a:r>
            <a:r>
              <a:rPr sz="2300" spc="-10" dirty="0" err="1"/>
              <a:t>zdrowotnego</a:t>
            </a:r>
            <a:r>
              <a:rPr lang="pl-PL" sz="2300" spc="-10" dirty="0"/>
              <a:t> (lub tylko do ubezpieczenia zdrowotnego)</a:t>
            </a:r>
            <a:r>
              <a:rPr sz="2300" spc="-10" dirty="0"/>
              <a:t>;</a:t>
            </a:r>
            <a:endParaRPr sz="2300" dirty="0">
              <a:latin typeface="Ubuntu"/>
              <a:cs typeface="Ubuntu"/>
            </a:endParaRPr>
          </a:p>
          <a:p>
            <a:pPr marL="379095">
              <a:lnSpc>
                <a:spcPct val="100000"/>
              </a:lnSpc>
              <a:spcBef>
                <a:spcPts val="565"/>
              </a:spcBef>
            </a:pPr>
            <a:r>
              <a:rPr sz="2300" b="1" spc="-15" dirty="0">
                <a:solidFill>
                  <a:srgbClr val="885B93"/>
                </a:solidFill>
                <a:latin typeface="Ubuntu"/>
                <a:cs typeface="Ubuntu"/>
              </a:rPr>
              <a:t>członków </a:t>
            </a:r>
            <a:r>
              <a:rPr sz="2300" b="1" spc="-5" dirty="0">
                <a:solidFill>
                  <a:srgbClr val="885B93"/>
                </a:solidFill>
                <a:latin typeface="Ubuntu"/>
                <a:cs typeface="Ubuntu"/>
              </a:rPr>
              <a:t>swojej </a:t>
            </a:r>
            <a:r>
              <a:rPr sz="2300" b="1" spc="-10" dirty="0">
                <a:solidFill>
                  <a:srgbClr val="885B93"/>
                </a:solidFill>
                <a:latin typeface="Ubuntu"/>
                <a:cs typeface="Ubuntu"/>
              </a:rPr>
              <a:t>rodziny </a:t>
            </a:r>
            <a:r>
              <a:rPr sz="2300" dirty="0"/>
              <a:t>do </a:t>
            </a:r>
            <a:r>
              <a:rPr sz="2300" spc="-5" dirty="0"/>
              <a:t>ubezpieczenia</a:t>
            </a:r>
            <a:r>
              <a:rPr sz="2300" spc="-15" dirty="0"/>
              <a:t> </a:t>
            </a:r>
            <a:r>
              <a:rPr sz="2300" spc="-10" dirty="0"/>
              <a:t>zdrowotnego;</a:t>
            </a:r>
            <a:endParaRPr sz="2300" dirty="0">
              <a:latin typeface="Ubuntu"/>
              <a:cs typeface="Ubuntu"/>
            </a:endParaRPr>
          </a:p>
          <a:p>
            <a:pPr marL="379095" marR="5080">
              <a:lnSpc>
                <a:spcPct val="100000"/>
              </a:lnSpc>
              <a:spcBef>
                <a:spcPts val="570"/>
              </a:spcBef>
            </a:pPr>
            <a:r>
              <a:rPr sz="2300" b="1" spc="-5" dirty="0">
                <a:solidFill>
                  <a:srgbClr val="885B93"/>
                </a:solidFill>
                <a:latin typeface="Ubuntu"/>
                <a:cs typeface="Ubuntu"/>
              </a:rPr>
              <a:t>zatrudnione </a:t>
            </a:r>
            <a:r>
              <a:rPr sz="2300" b="1" spc="-10" dirty="0">
                <a:solidFill>
                  <a:srgbClr val="885B93"/>
                </a:solidFill>
                <a:latin typeface="Ubuntu"/>
                <a:cs typeface="Ubuntu"/>
              </a:rPr>
              <a:t>osoby</a:t>
            </a:r>
            <a:r>
              <a:rPr sz="2300" spc="-10" dirty="0"/>
              <a:t>, </a:t>
            </a:r>
            <a:r>
              <a:rPr sz="2300" dirty="0"/>
              <a:t>m.in. </a:t>
            </a:r>
            <a:r>
              <a:rPr sz="2300" spc="-20" dirty="0"/>
              <a:t>pracowników, </a:t>
            </a:r>
            <a:r>
              <a:rPr sz="2300" spc="-10" dirty="0"/>
              <a:t>zleceniobiorców,</a:t>
            </a:r>
            <a:r>
              <a:rPr sz="2300" spc="-120" dirty="0"/>
              <a:t> </a:t>
            </a:r>
            <a:r>
              <a:rPr sz="2300" spc="-10" dirty="0" err="1"/>
              <a:t>osoby</a:t>
            </a:r>
            <a:r>
              <a:rPr sz="2300" spc="-10" dirty="0"/>
              <a:t>  </a:t>
            </a:r>
            <a:r>
              <a:rPr sz="2300" dirty="0" err="1" smtClean="0"/>
              <a:t>współpracujące</a:t>
            </a:r>
            <a:r>
              <a:rPr lang="pl-PL" sz="2300" smtClean="0"/>
              <a:t>,</a:t>
            </a:r>
            <a:r>
              <a:rPr sz="2300" smtClean="0"/>
              <a:t> </a:t>
            </a:r>
            <a:r>
              <a:rPr sz="2300" dirty="0"/>
              <a:t>do </a:t>
            </a:r>
            <a:r>
              <a:rPr sz="2300" spc="-5" dirty="0"/>
              <a:t>ubezpieczeń społecznych </a:t>
            </a:r>
            <a:r>
              <a:rPr sz="2300" dirty="0"/>
              <a:t>i </a:t>
            </a:r>
            <a:r>
              <a:rPr sz="2300" spc="-5" dirty="0"/>
              <a:t>ubezpieczenia  </a:t>
            </a:r>
            <a:r>
              <a:rPr sz="2300" spc="-10" dirty="0"/>
              <a:t>zdrowotnego </a:t>
            </a:r>
            <a:r>
              <a:rPr sz="2300" dirty="0"/>
              <a:t>albo </a:t>
            </a:r>
            <a:r>
              <a:rPr sz="2300" spc="-15" dirty="0"/>
              <a:t>tylko </a:t>
            </a:r>
            <a:r>
              <a:rPr sz="2300" dirty="0"/>
              <a:t>do </a:t>
            </a:r>
            <a:r>
              <a:rPr sz="2300" spc="-5" dirty="0"/>
              <a:t>ubezpieczenia</a:t>
            </a:r>
            <a:r>
              <a:rPr sz="2300" spc="5" dirty="0"/>
              <a:t> </a:t>
            </a:r>
            <a:r>
              <a:rPr sz="2300" spc="-10" dirty="0"/>
              <a:t>zdrowotnego;</a:t>
            </a:r>
            <a:endParaRPr sz="2300" dirty="0">
              <a:latin typeface="Ubuntu"/>
              <a:cs typeface="Ubuntu"/>
            </a:endParaRPr>
          </a:p>
          <a:p>
            <a:pPr marL="379095" marR="798830">
              <a:lnSpc>
                <a:spcPct val="100000"/>
              </a:lnSpc>
              <a:spcBef>
                <a:spcPts val="565"/>
              </a:spcBef>
            </a:pPr>
            <a:r>
              <a:rPr sz="2300" b="1" spc="-15" dirty="0">
                <a:solidFill>
                  <a:srgbClr val="885B93"/>
                </a:solidFill>
                <a:latin typeface="Ubuntu"/>
                <a:cs typeface="Ubuntu"/>
              </a:rPr>
              <a:t>członków </a:t>
            </a:r>
            <a:r>
              <a:rPr sz="2300" b="1" spc="-10" dirty="0">
                <a:solidFill>
                  <a:srgbClr val="885B93"/>
                </a:solidFill>
                <a:latin typeface="Ubuntu"/>
                <a:cs typeface="Ubuntu"/>
              </a:rPr>
              <a:t>rodziny zatrudnionych </a:t>
            </a:r>
            <a:r>
              <a:rPr sz="2300" b="1" dirty="0">
                <a:solidFill>
                  <a:srgbClr val="885B93"/>
                </a:solidFill>
                <a:latin typeface="Ubuntu"/>
                <a:cs typeface="Ubuntu"/>
              </a:rPr>
              <a:t>osób </a:t>
            </a:r>
            <a:r>
              <a:rPr sz="2300" dirty="0"/>
              <a:t>do</a:t>
            </a:r>
            <a:r>
              <a:rPr sz="2300" spc="-40" dirty="0"/>
              <a:t> </a:t>
            </a:r>
            <a:r>
              <a:rPr sz="2300" spc="-5" dirty="0"/>
              <a:t>ubezpieczenia  </a:t>
            </a:r>
            <a:r>
              <a:rPr sz="2300" spc="-10" dirty="0"/>
              <a:t>zdrowotnego.</a:t>
            </a:r>
            <a:endParaRPr sz="2300" dirty="0">
              <a:latin typeface="Ubuntu"/>
              <a:cs typeface="Ubuntu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7299" y="5873775"/>
            <a:ext cx="78022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Ubuntu"/>
                <a:cs typeface="Ubuntu"/>
              </a:rPr>
              <a:t>Możesz to </a:t>
            </a:r>
            <a:r>
              <a:rPr sz="2400" spc="-5" dirty="0">
                <a:latin typeface="Ubuntu"/>
                <a:cs typeface="Ubuntu"/>
              </a:rPr>
              <a:t>również </a:t>
            </a:r>
            <a:r>
              <a:rPr sz="2400" dirty="0">
                <a:latin typeface="Ubuntu"/>
                <a:cs typeface="Ubuntu"/>
              </a:rPr>
              <a:t>zrobić bezpośrednio w </a:t>
            </a:r>
            <a:r>
              <a:rPr sz="2400" spc="-15" dirty="0">
                <a:latin typeface="Ubuntu"/>
                <a:cs typeface="Ubuntu"/>
              </a:rPr>
              <a:t>placówce </a:t>
            </a:r>
            <a:r>
              <a:rPr sz="2400" spc="-10" dirty="0">
                <a:latin typeface="Ubuntu"/>
                <a:cs typeface="Ubuntu"/>
              </a:rPr>
              <a:t>ZUS,  listownie </a:t>
            </a:r>
            <a:r>
              <a:rPr sz="2400" dirty="0">
                <a:latin typeface="Ubuntu"/>
                <a:cs typeface="Ubuntu"/>
              </a:rPr>
              <a:t>albo elektronicznie </a:t>
            </a:r>
            <a:r>
              <a:rPr sz="2400" spc="-10" dirty="0">
                <a:latin typeface="Ubuntu"/>
                <a:cs typeface="Ubuntu"/>
              </a:rPr>
              <a:t>(przez </a:t>
            </a:r>
            <a:r>
              <a:rPr sz="2400" dirty="0">
                <a:latin typeface="Ubuntu"/>
                <a:cs typeface="Ubuntu"/>
              </a:rPr>
              <a:t>program Płatnik lub  aplikację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e-Płatnik).</a:t>
            </a:r>
            <a:endParaRPr sz="2400">
              <a:latin typeface="Ubuntu"/>
              <a:cs typeface="Ubuntu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latin typeface="Ubuntu" panose="020B0504030602030204" pitchFamily="34" charset="0"/>
              </a:rPr>
              <a:t>Obowiązkowe </a:t>
            </a:r>
            <a:r>
              <a:rPr spc="-10" dirty="0">
                <a:latin typeface="Ubuntu" panose="020B0504030602030204" pitchFamily="34" charset="0"/>
              </a:rPr>
              <a:t>ubezpieczenia  </a:t>
            </a:r>
            <a:r>
              <a:rPr spc="-5" dirty="0">
                <a:latin typeface="Ubuntu" panose="020B0504030602030204" pitchFamily="34" charset="0"/>
              </a:rPr>
              <a:t>przedsiębiorcy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3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10" name="object 10" descr="Kolaż rysunków: mężczyzna z ręką na temblaku i zabandażowaną głową, kobieta z chustką na głowie pod kroplówką, staruszek z laską, lekarka zaglądająca do gardła mężczyźnie z wysypką."/>
          <p:cNvSpPr/>
          <p:nvPr/>
        </p:nvSpPr>
        <p:spPr>
          <a:xfrm>
            <a:off x="5384485" y="2310606"/>
            <a:ext cx="3905006" cy="3962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3108641"/>
            <a:ext cx="203593" cy="238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005" y="5297440"/>
            <a:ext cx="203593" cy="23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7499" y="2958029"/>
            <a:ext cx="3630295" cy="265239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spc="-5" dirty="0">
                <a:latin typeface="Ubuntu"/>
                <a:cs typeface="Ubuntu"/>
              </a:rPr>
              <a:t>ubezpieczenia</a:t>
            </a:r>
            <a:r>
              <a:rPr sz="2400" spc="-3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społeczne:</a:t>
            </a:r>
          </a:p>
          <a:p>
            <a:pPr marL="330200" indent="-317500">
              <a:lnSpc>
                <a:spcPct val="100000"/>
              </a:lnSpc>
              <a:spcBef>
                <a:spcPts val="565"/>
              </a:spcBef>
              <a:buClr>
                <a:srgbClr val="885B93"/>
              </a:buClr>
              <a:buChar char="•"/>
              <a:tabLst>
                <a:tab pos="329565" algn="l"/>
                <a:tab pos="330835" algn="l"/>
              </a:tabLst>
            </a:pPr>
            <a:r>
              <a:rPr sz="2400" dirty="0">
                <a:latin typeface="Ubuntu"/>
                <a:cs typeface="Ubuntu"/>
              </a:rPr>
              <a:t>emerytalne,</a:t>
            </a:r>
          </a:p>
          <a:p>
            <a:pPr marL="330200" indent="-317500">
              <a:lnSpc>
                <a:spcPct val="100000"/>
              </a:lnSpc>
              <a:spcBef>
                <a:spcPts val="570"/>
              </a:spcBef>
              <a:buClr>
                <a:srgbClr val="885B93"/>
              </a:buClr>
              <a:buChar char="•"/>
              <a:tabLst>
                <a:tab pos="329565" algn="l"/>
                <a:tab pos="330835" algn="l"/>
              </a:tabLst>
            </a:pPr>
            <a:r>
              <a:rPr sz="2400" spc="-10" dirty="0">
                <a:latin typeface="Ubuntu"/>
                <a:cs typeface="Ubuntu"/>
              </a:rPr>
              <a:t>rentowe,</a:t>
            </a:r>
            <a:endParaRPr sz="2400" dirty="0">
              <a:latin typeface="Ubuntu"/>
              <a:cs typeface="Ubuntu"/>
            </a:endParaRPr>
          </a:p>
          <a:p>
            <a:pPr marL="330200" indent="-317500">
              <a:lnSpc>
                <a:spcPct val="100000"/>
              </a:lnSpc>
              <a:spcBef>
                <a:spcPts val="565"/>
              </a:spcBef>
              <a:buClr>
                <a:srgbClr val="885B93"/>
              </a:buClr>
              <a:buChar char="•"/>
              <a:tabLst>
                <a:tab pos="329565" algn="l"/>
                <a:tab pos="330835" algn="l"/>
              </a:tabLst>
            </a:pPr>
            <a:r>
              <a:rPr sz="2400" spc="-10" dirty="0">
                <a:latin typeface="Ubuntu"/>
                <a:cs typeface="Ubuntu"/>
              </a:rPr>
              <a:t>wypadkowe;</a:t>
            </a:r>
            <a:endParaRPr sz="2400" dirty="0">
              <a:latin typeface="Ubuntu"/>
              <a:cs typeface="Ubuntu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Ubuntu"/>
                <a:cs typeface="Ubuntu"/>
              </a:rPr>
              <a:t>ubezpieczenie</a:t>
            </a:r>
            <a:r>
              <a:rPr sz="2400" spc="-45" dirty="0">
                <a:latin typeface="Ubuntu"/>
                <a:cs typeface="Ubuntu"/>
              </a:rPr>
              <a:t> </a:t>
            </a:r>
            <a:r>
              <a:rPr sz="2400" spc="-15" dirty="0">
                <a:latin typeface="Ubuntu"/>
                <a:cs typeface="Ubuntu"/>
              </a:rPr>
              <a:t>zdrowotne.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Ubuntu" panose="020B0504030602030204" pitchFamily="34" charset="0"/>
              </a:rPr>
              <a:t>Dobrowolne</a:t>
            </a:r>
            <a:r>
              <a:rPr spc="-25" dirty="0">
                <a:latin typeface="Ubuntu" panose="020B0504030602030204" pitchFamily="34" charset="0"/>
              </a:rPr>
              <a:t> </a:t>
            </a:r>
            <a:r>
              <a:rPr spc="-10" dirty="0">
                <a:latin typeface="Ubuntu" panose="020B0504030602030204" pitchFamily="34" charset="0"/>
              </a:rPr>
              <a:t>ubezpieczenie  </a:t>
            </a:r>
            <a:r>
              <a:rPr spc="-5" dirty="0">
                <a:latin typeface="Ubuntu" panose="020B0504030602030204" pitchFamily="34" charset="0"/>
              </a:rPr>
              <a:t>przedsiębiorcy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9096" y="1966574"/>
            <a:ext cx="4229735" cy="2863604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3000" dirty="0">
              <a:latin typeface="Ubuntu" panose="020B0504030602030204" pitchFamily="34" charset="0"/>
              <a:cs typeface="Ubuntu-Medium"/>
            </a:endParaRPr>
          </a:p>
          <a:p>
            <a:pPr marL="750570" marR="982344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Ubuntu"/>
                <a:cs typeface="Ubuntu"/>
              </a:rPr>
              <a:t>Jeśli przystąpisz  do</a:t>
            </a:r>
            <a:r>
              <a:rPr sz="2400" spc="-80" dirty="0">
                <a:latin typeface="Ubuntu"/>
                <a:cs typeface="Ubuntu"/>
              </a:rPr>
              <a:t>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ubezpieczenia</a:t>
            </a:r>
            <a:endParaRPr sz="2400" dirty="0">
              <a:latin typeface="Ubuntu"/>
              <a:cs typeface="Ubuntu"/>
            </a:endParaRPr>
          </a:p>
          <a:p>
            <a:pPr marL="750570" marR="153035">
              <a:lnSpc>
                <a:spcPct val="100000"/>
              </a:lnSpc>
            </a:pP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chorobowego</a:t>
            </a:r>
            <a:r>
              <a:rPr sz="2400" spc="-10" dirty="0">
                <a:latin typeface="Ubuntu"/>
                <a:cs typeface="Ubuntu"/>
              </a:rPr>
              <a:t>,</a:t>
            </a:r>
            <a:r>
              <a:rPr sz="2400" spc="-70" dirty="0">
                <a:latin typeface="Ubuntu"/>
                <a:cs typeface="Ubuntu"/>
              </a:rPr>
              <a:t> </a:t>
            </a:r>
            <a:r>
              <a:rPr lang="pl-PL" sz="2400" dirty="0">
                <a:latin typeface="Ubuntu" panose="020B0504030602030204" pitchFamily="34" charset="0"/>
              </a:rPr>
              <a:t>możesz</a:t>
            </a:r>
            <a:r>
              <a:rPr sz="2400" spc="-5" dirty="0" smtClean="0">
                <a:latin typeface="Ubuntu"/>
                <a:cs typeface="Ubuntu"/>
              </a:rPr>
              <a:t> </a:t>
            </a:r>
            <a:r>
              <a:rPr sz="2400" spc="-10" dirty="0" err="1" smtClean="0">
                <a:latin typeface="Ubuntu"/>
                <a:cs typeface="Ubuntu"/>
              </a:rPr>
              <a:t>korzystać</a:t>
            </a:r>
            <a:r>
              <a:rPr lang="pl-PL" sz="2400" spc="-10" dirty="0" smtClean="0">
                <a:latin typeface="Ubuntu"/>
                <a:cs typeface="Ubuntu"/>
              </a:rPr>
              <a:t> </a:t>
            </a:r>
            <a:r>
              <a:rPr sz="2400" spc="-25" dirty="0" err="1" smtClean="0">
                <a:latin typeface="Ubuntu"/>
                <a:cs typeface="Ubuntu"/>
              </a:rPr>
              <a:t>ze</a:t>
            </a:r>
            <a:r>
              <a:rPr sz="2400" spc="-25" dirty="0" smtClean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świadczeń </a:t>
            </a:r>
            <a:r>
              <a:rPr sz="2400" dirty="0">
                <a:latin typeface="Ubuntu"/>
                <a:cs typeface="Ubuntu"/>
              </a:rPr>
              <a:t>w </a:t>
            </a:r>
            <a:r>
              <a:rPr sz="2400" dirty="0" err="1" smtClean="0">
                <a:latin typeface="Ubuntu"/>
                <a:cs typeface="Ubuntu"/>
              </a:rPr>
              <a:t>razie</a:t>
            </a:r>
            <a:r>
              <a:rPr lang="pl-PL" sz="2400" dirty="0" smtClean="0">
                <a:latin typeface="Ubuntu"/>
                <a:cs typeface="Ubuntu"/>
              </a:rPr>
              <a:t> </a:t>
            </a:r>
            <a:r>
              <a:rPr sz="2400" spc="-5" dirty="0" err="1" smtClean="0">
                <a:latin typeface="Ubuntu"/>
                <a:cs typeface="Ubuntu"/>
              </a:rPr>
              <a:t>choroby</a:t>
            </a:r>
            <a:r>
              <a:rPr sz="2400" spc="-5" dirty="0" smtClean="0">
                <a:latin typeface="Ubuntu"/>
                <a:cs typeface="Ubuntu"/>
              </a:rPr>
              <a:t> </a:t>
            </a:r>
            <a:r>
              <a:rPr lang="pl-PL" sz="2400" spc="-5" dirty="0" smtClean="0">
                <a:latin typeface="Ubuntu"/>
                <a:cs typeface="Ubuntu"/>
              </a:rPr>
              <a:t/>
            </a:r>
            <a:br>
              <a:rPr lang="pl-PL" sz="2400" spc="-5" dirty="0" smtClean="0">
                <a:latin typeface="Ubuntu"/>
                <a:cs typeface="Ubuntu"/>
              </a:rPr>
            </a:br>
            <a:r>
              <a:rPr sz="2400" dirty="0" err="1" smtClean="0">
                <a:latin typeface="Ubuntu"/>
                <a:cs typeface="Ubuntu"/>
              </a:rPr>
              <a:t>i</a:t>
            </a:r>
            <a:r>
              <a:rPr sz="2400" spc="-95" dirty="0" smtClean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macierzyństwa</a:t>
            </a:r>
            <a:r>
              <a:rPr sz="2400" dirty="0" smtClean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sp>
        <p:nvSpPr>
          <p:cNvPr id="10" name="object 10" descr="Dwa rysunki. Na jednym mężczyzna zasmarkany, z zaczerwienionymi oczami dłubie śrubokrętem w jakimś pudełku. Na drugim ten sam mężczyzna również zasmarkany, ale leży w łóżku i czyta książkę."/>
          <p:cNvSpPr/>
          <p:nvPr/>
        </p:nvSpPr>
        <p:spPr>
          <a:xfrm>
            <a:off x="5067658" y="2442330"/>
            <a:ext cx="4215279" cy="3894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149096" y="2095584"/>
            <a:ext cx="10187084" cy="5058308"/>
          </a:xfrm>
          <a:prstGeom prst="rect">
            <a:avLst/>
          </a:prstGeom>
        </p:spPr>
        <p:txBody>
          <a:bodyPr vert="horz" wrap="none" lIns="0" tIns="12700" rIns="0" bIns="0" rtlCol="0">
            <a:spAutoFit/>
          </a:bodyPr>
          <a:lstStyle/>
          <a:p>
            <a:pPr marL="750570">
              <a:lnSpc>
                <a:spcPts val="2580"/>
              </a:lnSpc>
              <a:spcBef>
                <a:spcPts val="100"/>
              </a:spcBef>
            </a:pPr>
            <a:r>
              <a:rPr sz="2100" dirty="0">
                <a:latin typeface="Ubuntu"/>
                <a:cs typeface="Ubuntu"/>
              </a:rPr>
              <a:t>Składki na </a:t>
            </a:r>
            <a:r>
              <a:rPr sz="2100" spc="-5" dirty="0">
                <a:latin typeface="Ubuntu"/>
                <a:cs typeface="Ubuntu"/>
              </a:rPr>
              <a:t>ubezpieczenia </a:t>
            </a:r>
            <a:r>
              <a:rPr sz="2100" dirty="0">
                <a:latin typeface="Ubuntu"/>
                <a:cs typeface="Ubuntu"/>
              </a:rPr>
              <a:t>społeczne </a:t>
            </a:r>
            <a:r>
              <a:rPr sz="2100" dirty="0" err="1">
                <a:latin typeface="Ubuntu"/>
                <a:cs typeface="Ubuntu"/>
              </a:rPr>
              <a:t>będziesz</a:t>
            </a:r>
            <a:r>
              <a:rPr sz="2100" spc="-20" dirty="0">
                <a:latin typeface="Ubuntu"/>
                <a:cs typeface="Ubuntu"/>
              </a:rPr>
              <a:t> </a:t>
            </a:r>
            <a:r>
              <a:rPr sz="2100" dirty="0" err="1" smtClean="0">
                <a:latin typeface="Ubuntu"/>
                <a:cs typeface="Ubuntu"/>
              </a:rPr>
              <a:t>naliczać</a:t>
            </a:r>
            <a:r>
              <a:rPr lang="pl-PL" sz="2100" dirty="0" smtClean="0">
                <a:latin typeface="Ubuntu"/>
                <a:cs typeface="Ubuntu"/>
              </a:rPr>
              <a:t> </a:t>
            </a:r>
            <a:br>
              <a:rPr lang="pl-PL" sz="2100" dirty="0" smtClean="0">
                <a:latin typeface="Ubuntu"/>
                <a:cs typeface="Ubuntu"/>
              </a:rPr>
            </a:br>
            <a:r>
              <a:rPr sz="2100" dirty="0" err="1" smtClean="0">
                <a:latin typeface="Ubuntu"/>
                <a:cs typeface="Ubuntu"/>
              </a:rPr>
              <a:t>za</a:t>
            </a:r>
            <a:r>
              <a:rPr sz="2100" dirty="0" smtClean="0">
                <a:latin typeface="Ubuntu"/>
                <a:cs typeface="Ubuntu"/>
              </a:rPr>
              <a:t> </a:t>
            </a:r>
            <a:r>
              <a:rPr sz="2100" dirty="0" err="1" smtClean="0">
                <a:latin typeface="Ubuntu"/>
                <a:cs typeface="Ubuntu"/>
              </a:rPr>
              <a:t>siebie</a:t>
            </a:r>
            <a:r>
              <a:rPr lang="pl-PL" sz="2100" dirty="0" smtClean="0">
                <a:latin typeface="Ubuntu"/>
                <a:cs typeface="Ubuntu"/>
              </a:rPr>
              <a:t> </a:t>
            </a:r>
            <a:r>
              <a:rPr sz="2100" dirty="0" smtClean="0">
                <a:latin typeface="Ubuntu"/>
                <a:cs typeface="Ubuntu"/>
              </a:rPr>
              <a:t>od</a:t>
            </a:r>
            <a:r>
              <a:rPr lang="pl-PL" sz="2100" dirty="0" smtClean="0">
                <a:latin typeface="Ubuntu"/>
                <a:cs typeface="Ubuntu"/>
              </a:rPr>
              <a:t> co najmniej</a:t>
            </a:r>
            <a:r>
              <a:rPr sz="2100" dirty="0" smtClean="0">
                <a:latin typeface="Ubuntu"/>
                <a:cs typeface="Ubuntu"/>
              </a:rPr>
              <a:t> </a:t>
            </a:r>
            <a:r>
              <a:rPr sz="2100" b="1" dirty="0">
                <a:solidFill>
                  <a:srgbClr val="885B93"/>
                </a:solidFill>
                <a:latin typeface="Ubuntu"/>
                <a:cs typeface="Ubuntu"/>
              </a:rPr>
              <a:t>60</a:t>
            </a:r>
            <a:r>
              <a:rPr sz="2100" b="1" dirty="0" smtClean="0">
                <a:solidFill>
                  <a:srgbClr val="885B93"/>
                </a:solidFill>
                <a:latin typeface="Ubuntu"/>
                <a:cs typeface="Ubuntu"/>
              </a:rPr>
              <a:t>%</a:t>
            </a:r>
            <a:r>
              <a:rPr lang="pl-PL" sz="2100" b="1" dirty="0" smtClean="0">
                <a:solidFill>
                  <a:srgbClr val="885B93"/>
                </a:solidFill>
                <a:latin typeface="Ubuntu"/>
                <a:cs typeface="Ubuntu"/>
              </a:rPr>
              <a:t> prognozowanego </a:t>
            </a:r>
            <a:r>
              <a:rPr sz="2100" b="1" spc="-5" dirty="0" err="1">
                <a:solidFill>
                  <a:srgbClr val="885B93"/>
                </a:solidFill>
                <a:latin typeface="Ubuntu"/>
                <a:cs typeface="Ubuntu"/>
              </a:rPr>
              <a:t>przeciętnego</a:t>
            </a:r>
            <a:r>
              <a:rPr sz="2100" b="1" spc="-1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lang="pl-PL" sz="2100" b="1" spc="-10" dirty="0" smtClean="0">
                <a:solidFill>
                  <a:srgbClr val="885B93"/>
                </a:solidFill>
                <a:latin typeface="Ubuntu"/>
                <a:cs typeface="Ubuntu"/>
              </a:rPr>
              <a:t/>
            </a:r>
            <a:br>
              <a:rPr lang="pl-PL" sz="2100" b="1" spc="-10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sz="2100" b="1" spc="-5" dirty="0" err="1" smtClean="0">
                <a:solidFill>
                  <a:srgbClr val="885B93"/>
                </a:solidFill>
                <a:latin typeface="Ubuntu"/>
                <a:cs typeface="Ubuntu"/>
              </a:rPr>
              <a:t>wynagrodzenia</a:t>
            </a:r>
            <a:r>
              <a:rPr lang="pl-PL" sz="2100" b="1" spc="-5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lang="pl-PL" sz="2100" b="1" spc="-5" dirty="0">
                <a:solidFill>
                  <a:srgbClr val="885B93"/>
                </a:solidFill>
                <a:latin typeface="Ubuntu"/>
                <a:cs typeface="Ubuntu"/>
              </a:rPr>
              <a:t>miesięcznego</a:t>
            </a:r>
            <a:r>
              <a:rPr sz="2100" spc="-5" dirty="0">
                <a:latin typeface="Ubuntu"/>
                <a:cs typeface="Ubuntu"/>
              </a:rPr>
              <a:t>.</a:t>
            </a:r>
            <a:endParaRPr sz="2100" dirty="0">
              <a:latin typeface="Ubuntu"/>
              <a:cs typeface="Ubuntu"/>
            </a:endParaRPr>
          </a:p>
          <a:p>
            <a:pPr marL="750570" marR="1032510">
              <a:lnSpc>
                <a:spcPct val="100000"/>
              </a:lnSpc>
              <a:spcBef>
                <a:spcPts val="445"/>
              </a:spcBef>
            </a:pPr>
            <a:r>
              <a:rPr sz="2100" dirty="0">
                <a:latin typeface="Ubuntu"/>
                <a:cs typeface="Ubuntu"/>
              </a:rPr>
              <a:t>Jeśli jednak spełnisz warunki </a:t>
            </a:r>
            <a:r>
              <a:rPr sz="2100" dirty="0" err="1">
                <a:latin typeface="Ubuntu"/>
                <a:cs typeface="Ubuntu"/>
              </a:rPr>
              <a:t>określone</a:t>
            </a:r>
            <a:r>
              <a:rPr sz="2100" dirty="0">
                <a:latin typeface="Ubuntu"/>
                <a:cs typeface="Ubuntu"/>
              </a:rPr>
              <a:t> </a:t>
            </a:r>
            <a:endParaRPr lang="pl-PL" sz="2100" dirty="0" smtClean="0">
              <a:latin typeface="Ubuntu"/>
              <a:cs typeface="Ubuntu"/>
            </a:endParaRPr>
          </a:p>
          <a:p>
            <a:pPr marL="750570" marR="1032510">
              <a:lnSpc>
                <a:spcPct val="100000"/>
              </a:lnSpc>
              <a:spcBef>
                <a:spcPts val="445"/>
              </a:spcBef>
            </a:pPr>
            <a:r>
              <a:rPr sz="2100" dirty="0" smtClean="0">
                <a:latin typeface="Ubuntu"/>
                <a:cs typeface="Ubuntu"/>
              </a:rPr>
              <a:t>w</a:t>
            </a:r>
            <a:r>
              <a:rPr sz="2100" spc="-95" dirty="0" smtClean="0">
                <a:latin typeface="Ubuntu"/>
                <a:cs typeface="Ubuntu"/>
              </a:rPr>
              <a:t> </a:t>
            </a:r>
            <a:r>
              <a:rPr sz="2100" spc="-5" dirty="0">
                <a:latin typeface="Ubuntu"/>
                <a:cs typeface="Ubuntu"/>
              </a:rPr>
              <a:t>przepisach, </a:t>
            </a:r>
            <a:r>
              <a:rPr sz="2100" spc="-20" dirty="0" err="1" smtClean="0">
                <a:latin typeface="Ubuntu"/>
                <a:cs typeface="Ubuntu"/>
              </a:rPr>
              <a:t>możesz</a:t>
            </a:r>
            <a:r>
              <a:rPr sz="2100" spc="-20" dirty="0" smtClean="0">
                <a:latin typeface="Ubuntu"/>
                <a:cs typeface="Ubuntu"/>
              </a:rPr>
              <a:t> </a:t>
            </a:r>
            <a:r>
              <a:rPr sz="2100" spc="-10" dirty="0">
                <a:latin typeface="Ubuntu"/>
                <a:cs typeface="Ubuntu"/>
              </a:rPr>
              <a:t>skorzystać</a:t>
            </a:r>
            <a:r>
              <a:rPr sz="2100" spc="15" dirty="0">
                <a:latin typeface="Ubuntu"/>
                <a:cs typeface="Ubuntu"/>
              </a:rPr>
              <a:t> </a:t>
            </a:r>
            <a:r>
              <a:rPr sz="2100" dirty="0">
                <a:latin typeface="Ubuntu"/>
                <a:cs typeface="Ubuntu"/>
              </a:rPr>
              <a:t>z:</a:t>
            </a:r>
          </a:p>
          <a:p>
            <a:pPr marL="1080770" marR="4599305">
              <a:lnSpc>
                <a:spcPct val="119700"/>
              </a:lnSpc>
            </a:pPr>
            <a:r>
              <a:rPr sz="2100" dirty="0">
                <a:latin typeface="Ubuntu"/>
                <a:cs typeface="Ubuntu"/>
              </a:rPr>
              <a:t>ulgi </a:t>
            </a:r>
            <a:r>
              <a:rPr sz="2100" dirty="0" err="1">
                <a:latin typeface="Ubuntu"/>
                <a:cs typeface="Ubuntu"/>
              </a:rPr>
              <a:t>na</a:t>
            </a:r>
            <a:r>
              <a:rPr sz="2100" dirty="0">
                <a:latin typeface="Ubuntu"/>
                <a:cs typeface="Ubuntu"/>
              </a:rPr>
              <a:t> </a:t>
            </a:r>
            <a:r>
              <a:rPr sz="2100" dirty="0" smtClean="0">
                <a:latin typeface="Ubuntu"/>
                <a:cs typeface="Ubuntu"/>
              </a:rPr>
              <a:t>start</a:t>
            </a:r>
            <a:r>
              <a:rPr lang="pl-PL" sz="2100" dirty="0" smtClean="0">
                <a:latin typeface="Ubuntu"/>
                <a:cs typeface="Ubuntu"/>
              </a:rPr>
              <a:t>,</a:t>
            </a:r>
            <a:r>
              <a:rPr sz="2100" dirty="0" smtClean="0">
                <a:latin typeface="Ubuntu"/>
                <a:cs typeface="Ubuntu"/>
              </a:rPr>
              <a:t>  </a:t>
            </a:r>
            <a:endParaRPr lang="pl-PL" sz="2100" dirty="0" smtClean="0">
              <a:latin typeface="Ubuntu"/>
              <a:cs typeface="Ubuntu"/>
            </a:endParaRPr>
          </a:p>
          <a:p>
            <a:pPr marL="1080770" marR="4599305">
              <a:lnSpc>
                <a:spcPct val="119700"/>
              </a:lnSpc>
            </a:pPr>
            <a:r>
              <a:rPr sz="2100" spc="-5" dirty="0" err="1" smtClean="0">
                <a:latin typeface="Ubuntu"/>
                <a:cs typeface="Ubuntu"/>
              </a:rPr>
              <a:t>preferencyjnych</a:t>
            </a:r>
            <a:r>
              <a:rPr sz="2100" spc="-45" dirty="0" smtClean="0">
                <a:latin typeface="Ubuntu"/>
                <a:cs typeface="Ubuntu"/>
              </a:rPr>
              <a:t> </a:t>
            </a:r>
            <a:r>
              <a:rPr sz="2100" dirty="0" err="1" smtClean="0">
                <a:latin typeface="Ubuntu"/>
                <a:cs typeface="Ubuntu"/>
              </a:rPr>
              <a:t>składek</a:t>
            </a:r>
            <a:r>
              <a:rPr lang="pl-PL" sz="2100" dirty="0" smtClean="0">
                <a:latin typeface="Ubuntu"/>
                <a:cs typeface="Ubuntu"/>
              </a:rPr>
              <a:t>,</a:t>
            </a:r>
            <a:r>
              <a:rPr sz="2100" dirty="0" smtClean="0">
                <a:latin typeface="Ubuntu"/>
                <a:cs typeface="Ubuntu"/>
              </a:rPr>
              <a:t> </a:t>
            </a:r>
            <a:endParaRPr lang="pl-PL" sz="2100" dirty="0" smtClean="0">
              <a:latin typeface="Ubuntu"/>
              <a:cs typeface="Ubuntu"/>
            </a:endParaRPr>
          </a:p>
          <a:p>
            <a:pPr marL="1080770" marR="4599305">
              <a:lnSpc>
                <a:spcPct val="119700"/>
              </a:lnSpc>
            </a:pPr>
            <a:r>
              <a:rPr lang="pl-PL" sz="2100" dirty="0">
                <a:latin typeface="Ubuntu"/>
                <a:cs typeface="Ubuntu"/>
              </a:rPr>
              <a:t>małego</a:t>
            </a:r>
            <a:r>
              <a:rPr lang="pl-PL" sz="2100" spc="-5" dirty="0">
                <a:latin typeface="Ubuntu"/>
                <a:cs typeface="Ubuntu"/>
              </a:rPr>
              <a:t> </a:t>
            </a:r>
            <a:r>
              <a:rPr lang="pl-PL" sz="2100" spc="-10" dirty="0">
                <a:latin typeface="Ubuntu"/>
                <a:cs typeface="Ubuntu"/>
              </a:rPr>
              <a:t>ZUS</a:t>
            </a:r>
            <a:r>
              <a:rPr lang="pl-PL" sz="2100" spc="-10" dirty="0" smtClean="0">
                <a:latin typeface="Ubuntu"/>
                <a:cs typeface="Ubuntu"/>
              </a:rPr>
              <a:t>+,</a:t>
            </a:r>
            <a:endParaRPr lang="pl-PL" sz="2100" dirty="0">
              <a:latin typeface="Times New Roman"/>
              <a:cs typeface="Times New Roman"/>
            </a:endParaRPr>
          </a:p>
          <a:p>
            <a:pPr marL="1080770" marR="4599305">
              <a:lnSpc>
                <a:spcPct val="119700"/>
              </a:lnSpc>
            </a:pPr>
            <a:r>
              <a:rPr lang="pl-PL" sz="2100" dirty="0" smtClean="0">
                <a:latin typeface="Ubuntu"/>
                <a:cs typeface="Ubuntu"/>
              </a:rPr>
              <a:t>zwolnienia </a:t>
            </a:r>
            <a:r>
              <a:rPr lang="pl-PL" sz="2100" dirty="0">
                <a:latin typeface="Ubuntu"/>
                <a:cs typeface="Ubuntu"/>
              </a:rPr>
              <a:t>ze składek dla emerytów</a:t>
            </a:r>
            <a:r>
              <a:rPr lang="pl-PL" sz="2100" dirty="0" smtClean="0">
                <a:latin typeface="Ubuntu"/>
                <a:cs typeface="Ubuntu"/>
              </a:rPr>
              <a:t>,</a:t>
            </a:r>
          </a:p>
          <a:p>
            <a:pPr marL="1080770" marR="4599305">
              <a:lnSpc>
                <a:spcPct val="119700"/>
              </a:lnSpc>
            </a:pPr>
            <a:r>
              <a:rPr lang="pl-PL" sz="2100" dirty="0" smtClean="0">
                <a:latin typeface="Ubuntu"/>
                <a:cs typeface="Ubuntu"/>
              </a:rPr>
              <a:t>wakacji składkowych.</a:t>
            </a:r>
            <a:endParaRPr lang="pl-PL" sz="2100" dirty="0">
              <a:latin typeface="Ubuntu"/>
              <a:cs typeface="Ubuntu"/>
            </a:endParaRPr>
          </a:p>
          <a:p>
            <a:pPr marL="1080770" marR="4599305">
              <a:lnSpc>
                <a:spcPct val="119700"/>
              </a:lnSpc>
            </a:pPr>
            <a:r>
              <a:rPr sz="2100" dirty="0" smtClean="0">
                <a:latin typeface="Ubuntu"/>
                <a:cs typeface="Ubuntu"/>
              </a:rPr>
              <a:t> </a:t>
            </a:r>
            <a:endParaRPr lang="pl-PL" sz="2100" dirty="0" smtClean="0">
              <a:latin typeface="Times New Roman"/>
              <a:cs typeface="Times New Roman"/>
            </a:endParaRPr>
          </a:p>
          <a:p>
            <a:pPr marL="750570">
              <a:lnSpc>
                <a:spcPct val="100000"/>
              </a:lnSpc>
            </a:pPr>
            <a:r>
              <a:rPr sz="2100" b="1" dirty="0" err="1" smtClean="0">
                <a:solidFill>
                  <a:srgbClr val="885B93"/>
                </a:solidFill>
                <a:latin typeface="Ubuntu"/>
                <a:cs typeface="Ubuntu"/>
              </a:rPr>
              <a:t>Jeśli</a:t>
            </a:r>
            <a:r>
              <a:rPr sz="2100" b="1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spc="-5" dirty="0">
                <a:solidFill>
                  <a:srgbClr val="885B93"/>
                </a:solidFill>
                <a:latin typeface="Ubuntu"/>
                <a:cs typeface="Ubuntu"/>
              </a:rPr>
              <a:t>będziesz </a:t>
            </a:r>
            <a:r>
              <a:rPr sz="2100" b="1" spc="-10" dirty="0">
                <a:solidFill>
                  <a:srgbClr val="885B93"/>
                </a:solidFill>
                <a:latin typeface="Ubuntu"/>
                <a:cs typeface="Ubuntu"/>
              </a:rPr>
              <a:t>korzystać </a:t>
            </a:r>
            <a:r>
              <a:rPr sz="2100" b="1" dirty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100" b="1" dirty="0" err="1" smtClean="0">
                <a:solidFill>
                  <a:srgbClr val="885B93"/>
                </a:solidFill>
                <a:latin typeface="Ubuntu"/>
                <a:cs typeface="Ubuntu"/>
              </a:rPr>
              <a:t>ulg</a:t>
            </a:r>
            <a:r>
              <a:rPr lang="pl-PL" sz="2100" b="1" dirty="0" smtClean="0">
                <a:solidFill>
                  <a:srgbClr val="885B93"/>
                </a:solidFill>
                <a:latin typeface="Ubuntu"/>
                <a:cs typeface="Ubuntu"/>
              </a:rPr>
              <a:t> i zwolnień</a:t>
            </a:r>
            <a:r>
              <a:rPr sz="2100" b="1" dirty="0" smtClean="0">
                <a:solidFill>
                  <a:srgbClr val="885B93"/>
                </a:solidFill>
                <a:latin typeface="Ubuntu"/>
                <a:cs typeface="Ubuntu"/>
              </a:rPr>
              <a:t>, </a:t>
            </a:r>
            <a:r>
              <a:rPr sz="2100" b="1" spc="-5" dirty="0">
                <a:solidFill>
                  <a:srgbClr val="885B93"/>
                </a:solidFill>
                <a:latin typeface="Ubuntu"/>
                <a:cs typeface="Ubuntu"/>
              </a:rPr>
              <a:t>musisz </a:t>
            </a:r>
            <a:r>
              <a:rPr sz="2100" b="1" dirty="0" err="1">
                <a:solidFill>
                  <a:srgbClr val="885B93"/>
                </a:solidFill>
                <a:latin typeface="Ubuntu"/>
                <a:cs typeface="Ubuntu"/>
              </a:rPr>
              <a:t>liczyć</a:t>
            </a:r>
            <a:r>
              <a:rPr sz="2100" b="1" spc="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dirty="0" err="1" smtClean="0">
                <a:solidFill>
                  <a:srgbClr val="885B93"/>
                </a:solidFill>
                <a:latin typeface="Ubuntu"/>
                <a:cs typeface="Ubuntu"/>
              </a:rPr>
              <a:t>się</a:t>
            </a:r>
            <a:r>
              <a:rPr lang="pl-PL" sz="2100" b="1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br>
              <a:rPr lang="pl-PL" sz="2100" b="1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sz="2100" b="1" dirty="0" smtClean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100" b="1" spc="-10" dirty="0">
                <a:solidFill>
                  <a:srgbClr val="885B93"/>
                </a:solidFill>
                <a:latin typeface="Ubuntu"/>
                <a:cs typeface="Ubuntu"/>
              </a:rPr>
              <a:t>konsekwencjami </a:t>
            </a:r>
            <a:r>
              <a:rPr sz="2100" b="1" dirty="0">
                <a:solidFill>
                  <a:srgbClr val="885B93"/>
                </a:solidFill>
                <a:latin typeface="Ubuntu"/>
                <a:cs typeface="Ubuntu"/>
              </a:rPr>
              <a:t>– </a:t>
            </a:r>
            <a:r>
              <a:rPr sz="2100" b="1" spc="-5" dirty="0" err="1" smtClean="0">
                <a:solidFill>
                  <a:srgbClr val="885B93"/>
                </a:solidFill>
                <a:latin typeface="Ubuntu"/>
                <a:cs typeface="Ubuntu"/>
              </a:rPr>
              <a:t>będziesz</a:t>
            </a:r>
            <a:r>
              <a:rPr sz="2100" b="1" spc="-5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dirty="0">
                <a:solidFill>
                  <a:srgbClr val="885B93"/>
                </a:solidFill>
                <a:latin typeface="Ubuntu"/>
                <a:cs typeface="Ubuntu"/>
              </a:rPr>
              <a:t>mieć </a:t>
            </a:r>
            <a:r>
              <a:rPr sz="2100" b="1" spc="-10" dirty="0" err="1">
                <a:solidFill>
                  <a:srgbClr val="885B93"/>
                </a:solidFill>
                <a:latin typeface="Ubuntu"/>
                <a:cs typeface="Ubuntu"/>
              </a:rPr>
              <a:t>niższe</a:t>
            </a:r>
            <a:r>
              <a:rPr sz="2100" b="1" spc="1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spc="-5" dirty="0" err="1" smtClean="0">
                <a:solidFill>
                  <a:srgbClr val="885B93"/>
                </a:solidFill>
                <a:latin typeface="Ubuntu"/>
                <a:cs typeface="Ubuntu"/>
              </a:rPr>
              <a:t>świadczenia</a:t>
            </a:r>
            <a:r>
              <a:rPr lang="pl-PL" sz="2100" b="1" spc="-5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br>
              <a:rPr lang="pl-PL" sz="2100" b="1" spc="-5" dirty="0" smtClean="0">
                <a:solidFill>
                  <a:srgbClr val="885B93"/>
                </a:solidFill>
                <a:latin typeface="Ubuntu"/>
                <a:cs typeface="Ubuntu"/>
              </a:rPr>
            </a:br>
            <a:r>
              <a:rPr sz="2100" b="1" dirty="0" smtClean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100" b="1" spc="-5" dirty="0">
                <a:solidFill>
                  <a:srgbClr val="885B93"/>
                </a:solidFill>
                <a:latin typeface="Ubuntu"/>
                <a:cs typeface="Ubuntu"/>
              </a:rPr>
              <a:t>ubezpieczeń </a:t>
            </a:r>
            <a:r>
              <a:rPr sz="2100" b="1" spc="-10" dirty="0" err="1">
                <a:solidFill>
                  <a:srgbClr val="885B93"/>
                </a:solidFill>
                <a:latin typeface="Ubuntu"/>
                <a:cs typeface="Ubuntu"/>
              </a:rPr>
              <a:t>społecznych</a:t>
            </a:r>
            <a:r>
              <a:rPr sz="2100" b="1" spc="-1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dirty="0" err="1" smtClean="0">
                <a:solidFill>
                  <a:srgbClr val="885B93"/>
                </a:solidFill>
                <a:latin typeface="Ubuntu"/>
                <a:cs typeface="Ubuntu"/>
              </a:rPr>
              <a:t>lub</a:t>
            </a:r>
            <a:r>
              <a:rPr sz="2100" b="1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dirty="0">
                <a:solidFill>
                  <a:srgbClr val="885B93"/>
                </a:solidFill>
                <a:latin typeface="Ubuntu"/>
                <a:cs typeface="Ubuntu"/>
              </a:rPr>
              <a:t>w ogóle ich nie</a:t>
            </a:r>
            <a:r>
              <a:rPr sz="2100" b="1" spc="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100" b="1" spc="-5" dirty="0">
                <a:solidFill>
                  <a:srgbClr val="885B93"/>
                </a:solidFill>
                <a:latin typeface="Ubuntu"/>
                <a:cs typeface="Ubuntu"/>
              </a:rPr>
              <a:t>dostaniesz.</a:t>
            </a:r>
            <a:endParaRPr sz="2100" dirty="0">
              <a:latin typeface="Ubuntu"/>
              <a:cs typeface="Ubunt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53162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Składki</a:t>
            </a:r>
            <a:r>
              <a:rPr spc="-60" dirty="0">
                <a:latin typeface="Ubuntu" panose="020B0504030602030204" pitchFamily="34" charset="0"/>
              </a:rPr>
              <a:t> </a:t>
            </a:r>
            <a:r>
              <a:rPr spc="-5" dirty="0">
                <a:latin typeface="Ubuntu" panose="020B0504030602030204" pitchFamily="34" charset="0"/>
              </a:rPr>
              <a:t>przedsiębiorcy</a:t>
            </a:r>
          </a:p>
        </p:txBody>
      </p:sp>
      <p:sp>
        <p:nvSpPr>
          <p:cNvPr id="9" name="object 9"/>
          <p:cNvSpPr/>
          <p:nvPr/>
        </p:nvSpPr>
        <p:spPr>
          <a:xfrm>
            <a:off x="902431" y="39108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2431" y="43021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2431" y="46728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 descr="Rysunek. Chłopak stoi przed słupem, na którym są dwa drogowskazy: „pełna składka – wyższe świadczenia” i „ulga – niższe świadczenia”."/>
          <p:cNvSpPr>
            <a:spLocks noChangeAspect="1"/>
          </p:cNvSpPr>
          <p:nvPr/>
        </p:nvSpPr>
        <p:spPr>
          <a:xfrm>
            <a:off x="6591300" y="2841799"/>
            <a:ext cx="3185634" cy="3136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9998" y="5826125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902431" y="50538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1"/>
          <p:cNvSpPr/>
          <p:nvPr/>
        </p:nvSpPr>
        <p:spPr>
          <a:xfrm>
            <a:off x="902431" y="5434838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9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5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6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30403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Ubuntu" panose="020B0504030602030204" pitchFamily="34" charset="0"/>
              </a:rPr>
              <a:t>Ulga na</a:t>
            </a:r>
            <a:r>
              <a:rPr spc="-95" dirty="0">
                <a:latin typeface="Ubuntu" panose="020B0504030602030204" pitchFamily="34" charset="0"/>
              </a:rPr>
              <a:t> </a:t>
            </a:r>
            <a:r>
              <a:rPr dirty="0">
                <a:latin typeface="Ubuntu" panose="020B0504030602030204" pitchFamily="34" charset="0"/>
              </a:rPr>
              <a:t>start</a:t>
            </a:r>
          </a:p>
        </p:txBody>
      </p:sp>
      <p:sp>
        <p:nvSpPr>
          <p:cNvPr id="10" name="object 10"/>
          <p:cNvSpPr/>
          <p:nvPr/>
        </p:nvSpPr>
        <p:spPr>
          <a:xfrm>
            <a:off x="900005" y="3214842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5" y="4749882"/>
            <a:ext cx="203593" cy="238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87298" y="1966949"/>
            <a:ext cx="8828201" cy="34906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Ubuntu"/>
                <a:cs typeface="Ubuntu"/>
              </a:rPr>
              <a:t>Możesz </a:t>
            </a:r>
            <a:r>
              <a:rPr sz="2400" spc="-10" dirty="0">
                <a:latin typeface="Ubuntu"/>
                <a:cs typeface="Ubuntu"/>
              </a:rPr>
              <a:t>przez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6 miesięcy </a:t>
            </a:r>
            <a:r>
              <a:rPr sz="2400" dirty="0">
                <a:latin typeface="Ubuntu"/>
                <a:cs typeface="Ubuntu"/>
              </a:rPr>
              <a:t>od </a:t>
            </a:r>
            <a:r>
              <a:rPr lang="pl-PL" sz="2400" spc="-15" dirty="0" smtClean="0">
                <a:latin typeface="Ubuntu"/>
                <a:cs typeface="Ubuntu"/>
              </a:rPr>
              <a:t>rozpoczęcia działalności </a:t>
            </a:r>
            <a:r>
              <a:rPr sz="2400" spc="-10" dirty="0" err="1" smtClean="0">
                <a:latin typeface="Ubuntu"/>
                <a:cs typeface="Ubuntu"/>
              </a:rPr>
              <a:t>firmy</a:t>
            </a:r>
            <a:r>
              <a:rPr sz="2400" spc="-1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nie płacić składek </a:t>
            </a:r>
            <a:r>
              <a:rPr sz="2400" dirty="0" err="1">
                <a:latin typeface="Ubuntu"/>
                <a:cs typeface="Ubuntu"/>
              </a:rPr>
              <a:t>na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5" dirty="0" err="1">
                <a:latin typeface="Ubuntu"/>
                <a:cs typeface="Ubuntu"/>
              </a:rPr>
              <a:t>ubezpieczenia</a:t>
            </a:r>
            <a:r>
              <a:rPr sz="2400" spc="-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społeczne,</a:t>
            </a:r>
            <a:r>
              <a:rPr sz="2400" spc="-1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jeśli:</a:t>
            </a:r>
          </a:p>
          <a:p>
            <a:pPr marL="342900" marR="2646045" indent="-635">
              <a:lnSpc>
                <a:spcPct val="100000"/>
              </a:lnSpc>
              <a:spcBef>
                <a:spcPts val="565"/>
              </a:spcBef>
            </a:pPr>
            <a:r>
              <a:rPr lang="pl-PL" sz="2400" dirty="0">
                <a:latin typeface="Ubuntu" pitchFamily="34" charset="0"/>
              </a:rPr>
              <a:t>rozpoczniesz</a:t>
            </a:r>
            <a:r>
              <a:rPr sz="2400" dirty="0" smtClean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działalność</a:t>
            </a:r>
            <a:r>
              <a:rPr sz="2400" spc="-100" dirty="0">
                <a:latin typeface="Ubuntu"/>
                <a:cs typeface="Ubuntu"/>
              </a:rPr>
              <a:t> </a:t>
            </a:r>
            <a:r>
              <a:rPr sz="2400" dirty="0" err="1">
                <a:latin typeface="Ubuntu"/>
                <a:cs typeface="Ubuntu"/>
              </a:rPr>
              <a:t>gospodarczą</a:t>
            </a:r>
            <a:r>
              <a:rPr sz="2400" dirty="0">
                <a:latin typeface="Ubuntu"/>
                <a:cs typeface="Ubuntu"/>
              </a:rPr>
              <a:t>  </a:t>
            </a:r>
            <a:r>
              <a:rPr lang="pl-PL" sz="2400" dirty="0">
                <a:latin typeface="Ubuntu"/>
                <a:cs typeface="Ubuntu"/>
              </a:rPr>
              <a:t/>
            </a:r>
            <a:br>
              <a:rPr lang="pl-PL" sz="2400" dirty="0">
                <a:latin typeface="Ubuntu"/>
                <a:cs typeface="Ubuntu"/>
              </a:rPr>
            </a:br>
            <a:r>
              <a:rPr sz="2400" dirty="0" err="1">
                <a:latin typeface="Ubuntu"/>
                <a:cs typeface="Ubuntu"/>
              </a:rPr>
              <a:t>po</a:t>
            </a:r>
            <a:r>
              <a:rPr sz="2400" dirty="0">
                <a:latin typeface="Ubuntu"/>
                <a:cs typeface="Ubuntu"/>
              </a:rPr>
              <a:t> raz </a:t>
            </a:r>
            <a:r>
              <a:rPr sz="2400" spc="5" dirty="0">
                <a:latin typeface="Ubuntu"/>
                <a:cs typeface="Ubuntu"/>
              </a:rPr>
              <a:t>pierwszy </a:t>
            </a:r>
            <a:r>
              <a:rPr sz="2400" dirty="0">
                <a:latin typeface="Ubuntu"/>
                <a:cs typeface="Ubuntu"/>
              </a:rPr>
              <a:t>albo </a:t>
            </a:r>
            <a:r>
              <a:rPr sz="2400" spc="-5" dirty="0">
                <a:latin typeface="Ubuntu"/>
                <a:cs typeface="Ubuntu"/>
              </a:rPr>
              <a:t>ponownie </a:t>
            </a:r>
            <a:r>
              <a:rPr sz="2400" dirty="0" err="1">
                <a:latin typeface="Ubuntu"/>
                <a:cs typeface="Ubuntu"/>
              </a:rPr>
              <a:t>po</a:t>
            </a:r>
            <a:r>
              <a:rPr sz="2400" dirty="0">
                <a:latin typeface="Ubuntu"/>
                <a:cs typeface="Ubuntu"/>
              </a:rPr>
              <a:t>  </a:t>
            </a:r>
            <a:r>
              <a:rPr lang="pl-PL" sz="2400" dirty="0">
                <a:latin typeface="Ubuntu"/>
                <a:cs typeface="Ubuntu"/>
              </a:rPr>
              <a:t/>
            </a:r>
            <a:br>
              <a:rPr lang="pl-PL" sz="2400" dirty="0">
                <a:latin typeface="Ubuntu"/>
                <a:cs typeface="Ubuntu"/>
              </a:rPr>
            </a:br>
            <a:r>
              <a:rPr sz="2400" spc="-20" dirty="0">
                <a:latin typeface="Ubuntu"/>
                <a:cs typeface="Ubuntu"/>
              </a:rPr>
              <a:t>co </a:t>
            </a:r>
            <a:r>
              <a:rPr sz="2400" dirty="0" err="1">
                <a:latin typeface="Ubuntu"/>
                <a:cs typeface="Ubuntu"/>
              </a:rPr>
              <a:t>najmniej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lang="pl-PL" sz="2400" dirty="0">
                <a:latin typeface="Ubuntu"/>
                <a:cs typeface="Ubuntu"/>
              </a:rPr>
              <a:t>60 miesiącach </a:t>
            </a:r>
            <a:r>
              <a:rPr sz="2400" dirty="0">
                <a:latin typeface="Ubuntu"/>
                <a:cs typeface="Ubuntu"/>
              </a:rPr>
              <a:t>od ostatniego  jej </a:t>
            </a:r>
            <a:r>
              <a:rPr sz="2400" spc="-10" dirty="0">
                <a:latin typeface="Ubuntu"/>
                <a:cs typeface="Ubuntu"/>
              </a:rPr>
              <a:t>zawieszenia </a:t>
            </a:r>
            <a:r>
              <a:rPr sz="2400" dirty="0">
                <a:latin typeface="Ubuntu"/>
                <a:cs typeface="Ubuntu"/>
              </a:rPr>
              <a:t>lub</a:t>
            </a:r>
            <a:r>
              <a:rPr sz="2400" spc="-10" dirty="0">
                <a:latin typeface="Ubuntu"/>
                <a:cs typeface="Ubuntu"/>
              </a:rPr>
              <a:t> zakończenia;</a:t>
            </a:r>
            <a:endParaRPr sz="2400" dirty="0">
              <a:latin typeface="Ubuntu"/>
              <a:cs typeface="Ubuntu"/>
            </a:endParaRPr>
          </a:p>
          <a:p>
            <a:pPr marL="342900" marR="5080" indent="-635">
              <a:lnSpc>
                <a:spcPct val="100000"/>
              </a:lnSpc>
              <a:spcBef>
                <a:spcPts val="565"/>
              </a:spcBef>
            </a:pPr>
            <a:r>
              <a:rPr sz="2400" dirty="0">
                <a:latin typeface="Ubuntu"/>
                <a:cs typeface="Ubuntu"/>
              </a:rPr>
              <a:t>nie </a:t>
            </a:r>
            <a:r>
              <a:rPr sz="2400" spc="-5" dirty="0">
                <a:latin typeface="Ubuntu"/>
                <a:cs typeface="Ubuntu"/>
              </a:rPr>
              <a:t>wykonujesz </a:t>
            </a:r>
            <a:r>
              <a:rPr sz="2400" dirty="0">
                <a:latin typeface="Ubuntu"/>
                <a:cs typeface="Ubuntu"/>
              </a:rPr>
              <a:t>dla </a:t>
            </a:r>
            <a:r>
              <a:rPr sz="2400" spc="-10" dirty="0">
                <a:latin typeface="Ubuntu"/>
                <a:cs typeface="Ubuntu"/>
              </a:rPr>
              <a:t>byłego pracodawcy </a:t>
            </a:r>
            <a:r>
              <a:rPr sz="2400" spc="-5" dirty="0">
                <a:latin typeface="Ubuntu"/>
                <a:cs typeface="Ubuntu"/>
              </a:rPr>
              <a:t>tego, </a:t>
            </a:r>
            <a:r>
              <a:rPr sz="2400" spc="-20" dirty="0">
                <a:latin typeface="Ubuntu"/>
                <a:cs typeface="Ubuntu"/>
              </a:rPr>
              <a:t>co </a:t>
            </a:r>
            <a:r>
              <a:rPr sz="2400" dirty="0" err="1">
                <a:latin typeface="Ubuntu"/>
                <a:cs typeface="Ubuntu"/>
              </a:rPr>
              <a:t>robiłeś</a:t>
            </a:r>
            <a:r>
              <a:rPr sz="2400" dirty="0">
                <a:latin typeface="Ubuntu"/>
                <a:cs typeface="Ubuntu"/>
              </a:rPr>
              <a:t>  </a:t>
            </a:r>
            <a:r>
              <a:rPr lang="pl-PL" sz="2400" dirty="0">
                <a:latin typeface="Ubuntu"/>
                <a:cs typeface="Ubuntu"/>
              </a:rPr>
              <a:t/>
            </a:r>
            <a:br>
              <a:rPr lang="pl-PL" sz="2400" dirty="0">
                <a:latin typeface="Ubuntu"/>
                <a:cs typeface="Ubuntu"/>
              </a:rPr>
            </a:br>
            <a:r>
              <a:rPr sz="2400" dirty="0" err="1">
                <a:latin typeface="Ubuntu"/>
                <a:cs typeface="Ubuntu"/>
              </a:rPr>
              <a:t>dla</a:t>
            </a:r>
            <a:r>
              <a:rPr sz="2400" dirty="0">
                <a:latin typeface="Ubuntu"/>
                <a:cs typeface="Ubuntu"/>
              </a:rPr>
              <a:t> niego </a:t>
            </a:r>
            <a:r>
              <a:rPr sz="2400" spc="-20" dirty="0">
                <a:latin typeface="Ubuntu"/>
                <a:cs typeface="Ubuntu"/>
              </a:rPr>
              <a:t>jako </a:t>
            </a:r>
            <a:r>
              <a:rPr sz="2400" spc="-10" dirty="0">
                <a:latin typeface="Ubuntu"/>
                <a:cs typeface="Ubuntu"/>
              </a:rPr>
              <a:t>pracownik </a:t>
            </a:r>
            <a:r>
              <a:rPr sz="2400" dirty="0">
                <a:latin typeface="Ubuntu"/>
                <a:cs typeface="Ubuntu"/>
              </a:rPr>
              <a:t>w tym lub w </a:t>
            </a:r>
            <a:r>
              <a:rPr sz="2400" spc="-5" dirty="0">
                <a:latin typeface="Ubuntu"/>
                <a:cs typeface="Ubuntu"/>
              </a:rPr>
              <a:t>poprzednim</a:t>
            </a:r>
            <a:r>
              <a:rPr sz="2400" spc="-40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roku.</a:t>
            </a:r>
          </a:p>
        </p:txBody>
      </p:sp>
      <p:sp>
        <p:nvSpPr>
          <p:cNvPr id="13" name="object 13" descr="Rysunek. Trzy łodzie wioślarskie z różną liczba wioślarzy. Tam, gdzie jest większa załoga, łatwiej jest płynąć niż w łódce jednoosobowej."/>
          <p:cNvSpPr/>
          <p:nvPr/>
        </p:nvSpPr>
        <p:spPr>
          <a:xfrm>
            <a:off x="6773615" y="1894650"/>
            <a:ext cx="2716020" cy="26912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9998" y="5749925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7299" y="5996178"/>
            <a:ext cx="90360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Skutki </a:t>
            </a:r>
            <a:r>
              <a:rPr sz="2400" spc="-10" dirty="0">
                <a:latin typeface="Ubuntu"/>
                <a:cs typeface="Ubuntu"/>
              </a:rPr>
              <a:t>korzystania </a:t>
            </a:r>
            <a:r>
              <a:rPr sz="2400" dirty="0">
                <a:latin typeface="Ubuntu"/>
                <a:cs typeface="Ubuntu"/>
              </a:rPr>
              <a:t>z ulgi na</a:t>
            </a:r>
            <a:r>
              <a:rPr sz="2400" spc="5" dirty="0">
                <a:latin typeface="Ubuntu"/>
                <a:cs typeface="Ubuntu"/>
              </a:rPr>
              <a:t> </a:t>
            </a:r>
            <a:r>
              <a:rPr sz="2400" dirty="0">
                <a:latin typeface="Ubuntu"/>
                <a:cs typeface="Ubuntu"/>
              </a:rPr>
              <a:t>start:</a:t>
            </a:r>
          </a:p>
          <a:p>
            <a:pPr marL="12700">
              <a:lnSpc>
                <a:spcPct val="100000"/>
              </a:lnSpc>
            </a:pP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brak </a:t>
            </a:r>
            <a:r>
              <a:rPr sz="2400" b="1" spc="5" dirty="0">
                <a:solidFill>
                  <a:srgbClr val="885B93"/>
                </a:solidFill>
                <a:latin typeface="Ubuntu"/>
                <a:cs typeface="Ubuntu"/>
              </a:rPr>
              <a:t>składek </a:t>
            </a:r>
            <a:r>
              <a:rPr sz="2400" b="1" spc="-25" dirty="0">
                <a:solidFill>
                  <a:srgbClr val="885B93"/>
                </a:solidFill>
                <a:latin typeface="Ubuntu"/>
                <a:cs typeface="Ubuntu"/>
              </a:rPr>
              <a:t>to </a:t>
            </a:r>
            <a:r>
              <a:rPr lang="pl-PL" sz="2400" b="1" spc="-10" dirty="0">
                <a:solidFill>
                  <a:srgbClr val="885B93"/>
                </a:solidFill>
                <a:latin typeface="Ubuntu"/>
                <a:cs typeface="Ubuntu"/>
              </a:rPr>
              <a:t>brak </a:t>
            </a:r>
            <a:r>
              <a:rPr lang="pl-PL" sz="2400" b="1" spc="-10" dirty="0" smtClean="0">
                <a:solidFill>
                  <a:srgbClr val="885B93"/>
                </a:solidFill>
                <a:latin typeface="Ubuntu"/>
                <a:cs typeface="Ubuntu"/>
              </a:rPr>
              <a:t>jakiejkolwiek ochrony </a:t>
            </a:r>
            <a:r>
              <a:rPr lang="pl-PL" sz="2400" b="1" spc="-10" dirty="0">
                <a:solidFill>
                  <a:srgbClr val="885B93"/>
                </a:solidFill>
                <a:latin typeface="Ubuntu"/>
                <a:cs typeface="Ubuntu"/>
              </a:rPr>
              <a:t>w </a:t>
            </a:r>
            <a:r>
              <a:rPr lang="pl-PL" sz="2400" b="1" spc="-10" dirty="0" smtClean="0">
                <a:solidFill>
                  <a:srgbClr val="885B93"/>
                </a:solidFill>
                <a:latin typeface="Ubuntu"/>
                <a:cs typeface="Ubuntu"/>
              </a:rPr>
              <a:t>postaci </a:t>
            </a:r>
            <a:r>
              <a:rPr sz="2400" b="1" spc="-5" dirty="0" err="1" smtClean="0">
                <a:solidFill>
                  <a:srgbClr val="885B93"/>
                </a:solidFill>
                <a:latin typeface="Ubuntu"/>
                <a:cs typeface="Ubuntu"/>
              </a:rPr>
              <a:t>świadczeń</a:t>
            </a:r>
            <a:r>
              <a:rPr sz="2400" b="1" spc="-5" dirty="0" smtClean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ubezpieczeń</a:t>
            </a:r>
            <a:r>
              <a:rPr sz="2400" b="1" spc="4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społecznych</a:t>
            </a:r>
            <a:r>
              <a:rPr sz="2400" spc="-10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149096" y="1724099"/>
            <a:ext cx="9642604" cy="52450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4000">
              <a:spcBef>
                <a:spcPts val="100"/>
              </a:spcBef>
            </a:pPr>
            <a:r>
              <a:rPr sz="2000" dirty="0" err="1">
                <a:latin typeface="Ubuntu"/>
                <a:cs typeface="Ubuntu"/>
              </a:rPr>
              <a:t>Gdy</a:t>
            </a:r>
            <a:r>
              <a:rPr sz="2000" dirty="0">
                <a:latin typeface="Ubuntu"/>
                <a:cs typeface="Ubuntu"/>
              </a:rPr>
              <a:t> </a:t>
            </a:r>
            <a:r>
              <a:rPr lang="pl-PL" sz="2000" dirty="0">
                <a:latin typeface="Ubuntu"/>
                <a:cs typeface="Ubuntu"/>
              </a:rPr>
              <a:t>zaczniesz prowadzić działalność albo przestaniesz korzystać z ulgi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na </a:t>
            </a:r>
            <a:r>
              <a:rPr lang="pl-PL" sz="2000" dirty="0">
                <a:latin typeface="Ubuntu"/>
                <a:cs typeface="Ubuntu"/>
              </a:rPr>
              <a:t>start</a:t>
            </a:r>
            <a:r>
              <a:rPr lang="pl-PL" sz="2000" dirty="0" smtClean="0">
                <a:latin typeface="Ubuntu"/>
                <a:cs typeface="Ubuntu"/>
              </a:rPr>
              <a:t>, </a:t>
            </a:r>
            <a:r>
              <a:rPr sz="2000" spc="-10" dirty="0" err="1" smtClean="0">
                <a:latin typeface="Ubuntu"/>
                <a:cs typeface="Ubuntu"/>
              </a:rPr>
              <a:t>przez</a:t>
            </a:r>
            <a:r>
              <a:rPr lang="pl-PL" sz="2000" spc="-10" dirty="0" smtClean="0">
                <a:latin typeface="Ubuntu"/>
                <a:cs typeface="Ubuntu"/>
              </a:rPr>
              <a:t> </a:t>
            </a:r>
            <a:r>
              <a:rPr sz="2000" b="1" dirty="0" smtClean="0">
                <a:solidFill>
                  <a:srgbClr val="885B93"/>
                </a:solidFill>
                <a:latin typeface="Ubuntu"/>
                <a:cs typeface="Ubuntu"/>
              </a:rPr>
              <a:t>24 </a:t>
            </a:r>
            <a:r>
              <a:rPr sz="2000" b="1" spc="-10" dirty="0" err="1">
                <a:solidFill>
                  <a:srgbClr val="885B93"/>
                </a:solidFill>
                <a:latin typeface="Ubuntu"/>
                <a:cs typeface="Ubuntu"/>
              </a:rPr>
              <a:t>miesiące</a:t>
            </a:r>
            <a:r>
              <a:rPr sz="2000" b="1" spc="-1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lang="pl-PL" sz="2000" dirty="0">
                <a:latin typeface="Ubuntu"/>
                <a:cs typeface="Ubuntu"/>
              </a:rPr>
              <a:t>składki na ubezpieczenia społeczne obliczasz</a:t>
            </a:r>
            <a:r>
              <a:rPr sz="2000" dirty="0" smtClean="0">
                <a:latin typeface="Ubuntu"/>
                <a:cs typeface="Ubuntu"/>
              </a:rPr>
              <a:t>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sz="2000" dirty="0" smtClean="0">
                <a:latin typeface="Ubuntu"/>
                <a:cs typeface="Ubuntu"/>
              </a:rPr>
              <a:t>od </a:t>
            </a:r>
            <a:r>
              <a:rPr lang="pl-PL" sz="2000" dirty="0">
                <a:latin typeface="Ubuntu"/>
                <a:cs typeface="Ubuntu"/>
              </a:rPr>
              <a:t>podanej przez </a:t>
            </a:r>
            <a:r>
              <a:rPr lang="pl-PL" sz="2000" dirty="0" smtClean="0">
                <a:latin typeface="Ubuntu"/>
                <a:cs typeface="Ubuntu"/>
              </a:rPr>
              <a:t>siebie kwoty</a:t>
            </a:r>
            <a:r>
              <a:rPr sz="2000" dirty="0" smtClean="0">
                <a:latin typeface="Ubuntu"/>
                <a:cs typeface="Ubuntu"/>
              </a:rPr>
              <a:t> </a:t>
            </a:r>
            <a:r>
              <a:rPr lang="pl-PL" sz="2000" dirty="0" smtClean="0">
                <a:latin typeface="Ubuntu"/>
                <a:cs typeface="Ubuntu"/>
              </a:rPr>
              <a:t>– </a:t>
            </a:r>
            <a:r>
              <a:rPr lang="pl-PL" sz="2000" dirty="0">
                <a:latin typeface="Ubuntu"/>
                <a:cs typeface="Ubuntu"/>
              </a:rPr>
              <a:t>nie </a:t>
            </a:r>
            <a:r>
              <a:rPr sz="2000" spc="-10" dirty="0" err="1">
                <a:latin typeface="Ubuntu"/>
                <a:cs typeface="Ubuntu"/>
              </a:rPr>
              <a:t>niższej</a:t>
            </a:r>
            <a:r>
              <a:rPr lang="pl-PL" sz="2000" spc="-10" dirty="0">
                <a:latin typeface="Ubuntu"/>
                <a:cs typeface="Ubuntu"/>
              </a:rPr>
              <a:t> niż</a:t>
            </a:r>
            <a:r>
              <a:rPr sz="2000" b="1" dirty="0">
                <a:solidFill>
                  <a:srgbClr val="885B93"/>
                </a:solidFill>
                <a:latin typeface="Ubuntu"/>
                <a:cs typeface="Ubuntu"/>
              </a:rPr>
              <a:t> 30% </a:t>
            </a:r>
            <a:r>
              <a:rPr lang="pl-PL" sz="2000" b="1" dirty="0">
                <a:solidFill>
                  <a:srgbClr val="885B93"/>
                </a:solidFill>
                <a:latin typeface="Ubuntu"/>
                <a:cs typeface="Ubuntu"/>
              </a:rPr>
              <a:t>minimalnego </a:t>
            </a:r>
            <a:r>
              <a:rPr sz="2000" b="1" spc="-5" dirty="0" err="1" smtClean="0">
                <a:solidFill>
                  <a:srgbClr val="885B93"/>
                </a:solidFill>
                <a:latin typeface="Ubuntu"/>
                <a:cs typeface="Ubuntu"/>
              </a:rPr>
              <a:t>wynagrodzenia</a:t>
            </a:r>
            <a:r>
              <a:rPr sz="2000" spc="-5" dirty="0">
                <a:latin typeface="Ubuntu"/>
                <a:cs typeface="Ubuntu"/>
              </a:rPr>
              <a:t>, </a:t>
            </a:r>
            <a:r>
              <a:rPr sz="2000" dirty="0">
                <a:latin typeface="Ubuntu"/>
                <a:cs typeface="Ubuntu"/>
              </a:rPr>
              <a:t>jeśli:</a:t>
            </a:r>
          </a:p>
          <a:p>
            <a:pPr marL="1080770" marR="2783840" indent="-635">
              <a:lnSpc>
                <a:spcPct val="100000"/>
              </a:lnSpc>
            </a:pPr>
            <a:r>
              <a:rPr lang="pl-PL" sz="2000" dirty="0">
                <a:latin typeface="Ubuntu"/>
                <a:cs typeface="Ubuntu"/>
              </a:rPr>
              <a:t>w ostatnich 60 miesiącach przed </a:t>
            </a:r>
            <a:r>
              <a:rPr lang="pl-PL" sz="2000" dirty="0" smtClean="0">
                <a:latin typeface="Ubuntu"/>
                <a:cs typeface="Ubuntu"/>
              </a:rPr>
              <a:t>rozpoczęciem działalności</a:t>
            </a:r>
            <a:r>
              <a:rPr sz="2000" dirty="0" smtClean="0">
                <a:latin typeface="Ubuntu"/>
                <a:cs typeface="Ubuntu"/>
              </a:rPr>
              <a:t> </a:t>
            </a:r>
            <a:r>
              <a:rPr lang="pl-PL" sz="2000" dirty="0">
                <a:latin typeface="Ubuntu"/>
                <a:cs typeface="Ubuntu"/>
              </a:rPr>
              <a:t>gospodarczej </a:t>
            </a:r>
            <a:r>
              <a:rPr lang="pl-PL" sz="2000" dirty="0" smtClean="0">
                <a:latin typeface="Ubuntu"/>
                <a:cs typeface="Ubuntu"/>
              </a:rPr>
              <a:t>nie </a:t>
            </a:r>
            <a:r>
              <a:rPr lang="pl-PL" sz="2000" dirty="0">
                <a:latin typeface="Ubuntu"/>
                <a:cs typeface="Ubuntu"/>
              </a:rPr>
              <a:t>prowadziłeś pozarolniczej działalności (nie prowadziłeś więc działalności gospodarczej, ale także nie byłeś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np</a:t>
            </a:r>
            <a:r>
              <a:rPr lang="pl-PL" sz="2000" dirty="0">
                <a:latin typeface="Ubuntu"/>
                <a:cs typeface="Ubuntu"/>
              </a:rPr>
              <a:t>. wspólnikiem jednoosobowej spółki </a:t>
            </a:r>
            <a:r>
              <a:rPr lang="pl-PL" sz="2000" dirty="0" smtClean="0">
                <a:latin typeface="Ubuntu"/>
                <a:cs typeface="Ubuntu"/>
              </a:rPr>
              <a:t/>
            </a:r>
            <a:br>
              <a:rPr lang="pl-PL" sz="2000" dirty="0" smtClean="0">
                <a:latin typeface="Ubuntu"/>
                <a:cs typeface="Ubuntu"/>
              </a:rPr>
            </a:br>
            <a:r>
              <a:rPr lang="pl-PL" sz="2000" dirty="0" smtClean="0">
                <a:latin typeface="Ubuntu"/>
                <a:cs typeface="Ubuntu"/>
              </a:rPr>
              <a:t>z </a:t>
            </a:r>
            <a:r>
              <a:rPr lang="pl-PL" sz="2000" dirty="0">
                <a:latin typeface="Ubuntu"/>
                <a:cs typeface="Ubuntu"/>
              </a:rPr>
              <a:t>ograniczoną działalnością, wspólnikiem spółki jawnej, twórcą czy artystą</a:t>
            </a:r>
            <a:r>
              <a:rPr lang="pl-PL" sz="2000" dirty="0" smtClean="0">
                <a:latin typeface="Ubuntu"/>
                <a:cs typeface="Ubuntu"/>
              </a:rPr>
              <a:t>);</a:t>
            </a:r>
          </a:p>
          <a:p>
            <a:pPr marL="1080770" marR="2783840" indent="-635">
              <a:lnSpc>
                <a:spcPct val="100000"/>
              </a:lnSpc>
            </a:pPr>
            <a:r>
              <a:rPr lang="pl-PL" sz="2000" spc="-45" dirty="0">
                <a:latin typeface="Ubuntu"/>
                <a:cs typeface="Ubuntu"/>
              </a:rPr>
              <a:t>nie będziesz świadczył</a:t>
            </a:r>
            <a:r>
              <a:rPr sz="2000" dirty="0" smtClean="0">
                <a:latin typeface="Ubuntu"/>
                <a:cs typeface="Ubuntu"/>
              </a:rPr>
              <a:t> </a:t>
            </a:r>
            <a:r>
              <a:rPr sz="2000" spc="-10" dirty="0" err="1" smtClean="0">
                <a:latin typeface="Ubuntu"/>
                <a:cs typeface="Ubuntu"/>
              </a:rPr>
              <a:t>byłemu</a:t>
            </a:r>
            <a:r>
              <a:rPr lang="pl-PL" sz="2000" spc="-10" dirty="0" smtClean="0">
                <a:latin typeface="Ubuntu"/>
                <a:cs typeface="Ubuntu"/>
              </a:rPr>
              <a:t> </a:t>
            </a:r>
            <a:r>
              <a:rPr sz="2000" spc="-10" dirty="0" err="1" smtClean="0">
                <a:latin typeface="Ubuntu"/>
                <a:cs typeface="Ubuntu"/>
              </a:rPr>
              <a:t>pracodawcy</a:t>
            </a:r>
            <a:r>
              <a:rPr lang="pl-PL" sz="2000" spc="-10" dirty="0" smtClean="0">
                <a:latin typeface="Ubuntu"/>
                <a:cs typeface="Ubuntu"/>
              </a:rPr>
              <a:t> </a:t>
            </a:r>
            <a:r>
              <a:rPr sz="2000" spc="-5" dirty="0" err="1" smtClean="0">
                <a:latin typeface="Ubuntu"/>
                <a:cs typeface="Ubuntu"/>
              </a:rPr>
              <a:t>tego</a:t>
            </a:r>
            <a:r>
              <a:rPr sz="2000" spc="-5" dirty="0">
                <a:latin typeface="Ubuntu"/>
                <a:cs typeface="Ubuntu"/>
              </a:rPr>
              <a:t>, </a:t>
            </a:r>
            <a:r>
              <a:rPr lang="pl-PL" sz="2000" spc="-5" dirty="0" smtClean="0">
                <a:latin typeface="Ubuntu"/>
                <a:cs typeface="Ubuntu"/>
              </a:rPr>
              <a:t/>
            </a:r>
            <a:br>
              <a:rPr lang="pl-PL" sz="2000" spc="-5" dirty="0" smtClean="0">
                <a:latin typeface="Ubuntu"/>
                <a:cs typeface="Ubuntu"/>
              </a:rPr>
            </a:br>
            <a:r>
              <a:rPr sz="2000" spc="-20" dirty="0" smtClean="0">
                <a:latin typeface="Ubuntu"/>
                <a:cs typeface="Ubuntu"/>
              </a:rPr>
              <a:t>co </a:t>
            </a:r>
            <a:r>
              <a:rPr sz="2000" dirty="0">
                <a:latin typeface="Ubuntu"/>
                <a:cs typeface="Ubuntu"/>
              </a:rPr>
              <a:t>robiłeś dla niego </a:t>
            </a:r>
            <a:r>
              <a:rPr sz="2000" spc="-20" dirty="0" err="1">
                <a:latin typeface="Ubuntu"/>
                <a:cs typeface="Ubuntu"/>
              </a:rPr>
              <a:t>jako</a:t>
            </a:r>
            <a:r>
              <a:rPr sz="2000" spc="-20" dirty="0">
                <a:latin typeface="Ubuntu"/>
                <a:cs typeface="Ubuntu"/>
              </a:rPr>
              <a:t> </a:t>
            </a:r>
            <a:r>
              <a:rPr sz="2000" spc="-10" dirty="0" err="1" smtClean="0">
                <a:latin typeface="Ubuntu"/>
                <a:cs typeface="Ubuntu"/>
              </a:rPr>
              <a:t>pracownik</a:t>
            </a:r>
            <a:r>
              <a:rPr sz="2000" spc="-10" dirty="0" smtClean="0">
                <a:latin typeface="Ubuntu"/>
                <a:cs typeface="Ubuntu"/>
              </a:rPr>
              <a:t> </a:t>
            </a:r>
            <a:r>
              <a:rPr lang="pl-PL" sz="2000" spc="-10" dirty="0" smtClean="0">
                <a:latin typeface="Ubuntu"/>
                <a:cs typeface="Ubuntu"/>
              </a:rPr>
              <a:t>w </a:t>
            </a:r>
            <a:r>
              <a:rPr lang="pl-PL" sz="2000" dirty="0" smtClean="0">
                <a:latin typeface="Ubuntu" pitchFamily="34" charset="0"/>
              </a:rPr>
              <a:t>roku </a:t>
            </a:r>
            <a:r>
              <a:rPr lang="pl-PL" sz="2000" dirty="0">
                <a:latin typeface="Ubuntu" pitchFamily="34" charset="0"/>
              </a:rPr>
              <a:t>założenia działalności lub </a:t>
            </a:r>
            <a:r>
              <a:rPr lang="pl-PL" sz="2000" dirty="0" smtClean="0">
                <a:latin typeface="Ubuntu" pitchFamily="34" charset="0"/>
              </a:rPr>
              <a:t>w roku </a:t>
            </a:r>
            <a:r>
              <a:rPr lang="pl-PL" sz="2000" dirty="0">
                <a:latin typeface="Ubuntu" pitchFamily="34" charset="0"/>
              </a:rPr>
              <a:t>poprzednim</a:t>
            </a:r>
            <a:r>
              <a:rPr lang="pl-PL" sz="2000" dirty="0" smtClean="0">
                <a:latin typeface="Ubuntu" pitchFamily="34" charset="0"/>
              </a:rPr>
              <a:t>.</a:t>
            </a:r>
            <a:endParaRPr sz="2000" dirty="0">
              <a:latin typeface="Ubuntu" pitchFamily="34" charset="0"/>
              <a:cs typeface="Ubuntu"/>
            </a:endParaRPr>
          </a:p>
          <a:p>
            <a:pPr marL="792000" marR="889000">
              <a:lnSpc>
                <a:spcPct val="100000"/>
              </a:lnSpc>
              <a:spcBef>
                <a:spcPts val="2400"/>
              </a:spcBef>
            </a:pPr>
            <a:r>
              <a:rPr sz="2000" dirty="0" err="1">
                <a:latin typeface="Ubuntu"/>
                <a:cs typeface="Ubuntu"/>
              </a:rPr>
              <a:t>Skutki</a:t>
            </a:r>
            <a:r>
              <a:rPr sz="2000" dirty="0">
                <a:latin typeface="Ubuntu"/>
                <a:cs typeface="Ubuntu"/>
              </a:rPr>
              <a:t> płacenia </a:t>
            </a:r>
            <a:r>
              <a:rPr sz="2000" spc="-5" dirty="0">
                <a:latin typeface="Ubuntu"/>
                <a:cs typeface="Ubuntu"/>
              </a:rPr>
              <a:t>preferencyjnych </a:t>
            </a:r>
            <a:r>
              <a:rPr sz="2000" dirty="0">
                <a:latin typeface="Ubuntu"/>
                <a:cs typeface="Ubuntu"/>
              </a:rPr>
              <a:t>składek: </a:t>
            </a:r>
            <a:r>
              <a:rPr sz="2000" b="1" spc="-10" dirty="0">
                <a:solidFill>
                  <a:srgbClr val="885B93"/>
                </a:solidFill>
                <a:latin typeface="Ubuntu"/>
                <a:cs typeface="Ubuntu"/>
              </a:rPr>
              <a:t>niższe</a:t>
            </a:r>
            <a:r>
              <a:rPr sz="2000" b="1" spc="-4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000" b="1" spc="5" dirty="0" err="1">
                <a:solidFill>
                  <a:srgbClr val="885B93"/>
                </a:solidFill>
                <a:latin typeface="Ubuntu"/>
                <a:cs typeface="Ubuntu"/>
              </a:rPr>
              <a:t>składki</a:t>
            </a:r>
            <a:r>
              <a:rPr sz="2000" b="1" spc="5" dirty="0">
                <a:solidFill>
                  <a:srgbClr val="885B93"/>
                </a:solidFill>
                <a:latin typeface="Ubuntu"/>
                <a:cs typeface="Ubuntu"/>
              </a:rPr>
              <a:t>  </a:t>
            </a:r>
            <a:r>
              <a:rPr sz="2000" b="1" spc="-25" dirty="0" smtClean="0">
                <a:solidFill>
                  <a:srgbClr val="885B93"/>
                </a:solidFill>
                <a:latin typeface="Ubuntu"/>
                <a:cs typeface="Ubuntu"/>
              </a:rPr>
              <a:t>to </a:t>
            </a:r>
            <a:r>
              <a:rPr sz="2000" b="1" spc="-10" dirty="0">
                <a:solidFill>
                  <a:srgbClr val="885B93"/>
                </a:solidFill>
                <a:latin typeface="Ubuntu"/>
                <a:cs typeface="Ubuntu"/>
              </a:rPr>
              <a:t>niższe </a:t>
            </a:r>
            <a:r>
              <a:rPr sz="2000" b="1" spc="-5" dirty="0">
                <a:solidFill>
                  <a:srgbClr val="885B93"/>
                </a:solidFill>
                <a:latin typeface="Ubuntu"/>
                <a:cs typeface="Ubuntu"/>
              </a:rPr>
              <a:t>świadczenia </a:t>
            </a:r>
            <a:r>
              <a:rPr sz="2000" b="1" dirty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000" b="1" spc="-5" dirty="0">
                <a:solidFill>
                  <a:srgbClr val="885B93"/>
                </a:solidFill>
                <a:latin typeface="Ubuntu"/>
                <a:cs typeface="Ubuntu"/>
              </a:rPr>
              <a:t>ubezpieczeń</a:t>
            </a:r>
            <a:r>
              <a:rPr sz="2000" b="1" spc="30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000" b="1" spc="-10" dirty="0">
                <a:solidFill>
                  <a:srgbClr val="885B93"/>
                </a:solidFill>
                <a:latin typeface="Ubuntu"/>
                <a:cs typeface="Ubuntu"/>
              </a:rPr>
              <a:t>społecznych</a:t>
            </a:r>
            <a:r>
              <a:rPr sz="2000" spc="-10" dirty="0">
                <a:latin typeface="Ubuntu"/>
                <a:cs typeface="Ubuntu"/>
              </a:rPr>
              <a:t>.</a:t>
            </a:r>
            <a:endParaRPr sz="2000" dirty="0">
              <a:latin typeface="Ubuntu"/>
              <a:cs typeface="Ubuntu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51409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Ubuntu" panose="020B0504030602030204" pitchFamily="34" charset="0"/>
              </a:rPr>
              <a:t>Preferencyjne</a:t>
            </a:r>
            <a:r>
              <a:rPr spc="-40" dirty="0">
                <a:latin typeface="Ubuntu" panose="020B0504030602030204" pitchFamily="34" charset="0"/>
              </a:rPr>
              <a:t> </a:t>
            </a:r>
            <a:r>
              <a:rPr dirty="0">
                <a:latin typeface="Ubuntu" panose="020B0504030602030204" pitchFamily="34" charset="0"/>
              </a:rPr>
              <a:t>składki</a:t>
            </a:r>
          </a:p>
        </p:txBody>
      </p:sp>
      <p:sp>
        <p:nvSpPr>
          <p:cNvPr id="9" name="object 9"/>
          <p:cNvSpPr/>
          <p:nvPr/>
        </p:nvSpPr>
        <p:spPr>
          <a:xfrm>
            <a:off x="900005" y="3006725"/>
            <a:ext cx="203593" cy="238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00005" y="5130039"/>
            <a:ext cx="203593" cy="2388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 descr="Rysunek. Mężczyzna siedzi przy restauracyjnym stole i wybiera dania z menu."/>
          <p:cNvSpPr/>
          <p:nvPr/>
        </p:nvSpPr>
        <p:spPr>
          <a:xfrm>
            <a:off x="6819900" y="2854325"/>
            <a:ext cx="2664840" cy="3000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non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99998" y="6139180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9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000" dirty="0" smtClean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7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887298" y="1382705"/>
            <a:ext cx="8675801" cy="43776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4675">
              <a:lnSpc>
                <a:spcPct val="105400"/>
              </a:lnSpc>
              <a:spcBef>
                <a:spcPts val="705"/>
              </a:spcBef>
            </a:pPr>
            <a:r>
              <a:rPr lang="pl-PL" sz="2200" spc="-15" dirty="0">
                <a:latin typeface="Ubuntu"/>
                <a:cs typeface="Ubuntu"/>
              </a:rPr>
              <a:t>Możesz </a:t>
            </a:r>
            <a:r>
              <a:rPr lang="pl-PL" sz="2200" dirty="0">
                <a:latin typeface="Ubuntu"/>
                <a:cs typeface="Ubuntu"/>
              </a:rPr>
              <a:t>płacić </a:t>
            </a:r>
            <a:r>
              <a:rPr lang="pl-PL" sz="2200" spc="-10" dirty="0">
                <a:latin typeface="Ubuntu"/>
                <a:cs typeface="Ubuntu"/>
              </a:rPr>
              <a:t>niższe </a:t>
            </a:r>
            <a:r>
              <a:rPr lang="pl-PL" sz="2200" dirty="0">
                <a:latin typeface="Ubuntu"/>
                <a:cs typeface="Ubuntu"/>
              </a:rPr>
              <a:t>składki na </a:t>
            </a:r>
            <a:r>
              <a:rPr lang="pl-PL" sz="2200" spc="-5" dirty="0">
                <a:latin typeface="Ubuntu"/>
                <a:cs typeface="Ubuntu"/>
              </a:rPr>
              <a:t>ubezpieczenia  </a:t>
            </a:r>
            <a:r>
              <a:rPr lang="pl-PL" sz="2200" spc="-5" dirty="0" smtClean="0">
                <a:latin typeface="Ubuntu"/>
                <a:cs typeface="Ubuntu"/>
              </a:rPr>
              <a:t/>
            </a:r>
            <a:br>
              <a:rPr lang="pl-PL" sz="2200" spc="-5" dirty="0" smtClean="0">
                <a:latin typeface="Ubuntu"/>
                <a:cs typeface="Ubuntu"/>
              </a:rPr>
            </a:br>
            <a:r>
              <a:rPr lang="pl-PL" sz="2200" dirty="0" smtClean="0">
                <a:latin typeface="Ubuntu"/>
                <a:cs typeface="Ubuntu"/>
              </a:rPr>
              <a:t>społeczne </a:t>
            </a:r>
            <a:r>
              <a:rPr lang="pl-PL" sz="2200" dirty="0">
                <a:latin typeface="Ubuntu"/>
                <a:cs typeface="Ubuntu"/>
              </a:rPr>
              <a:t>– od podstawy ustalonej z uwzględnieniem </a:t>
            </a:r>
            <a:r>
              <a:rPr lang="pl-PL" sz="2200" dirty="0" smtClean="0">
                <a:latin typeface="Ubuntu"/>
                <a:cs typeface="Ubuntu"/>
              </a:rPr>
              <a:t/>
            </a:r>
            <a:br>
              <a:rPr lang="pl-PL" sz="2200" dirty="0" smtClean="0">
                <a:latin typeface="Ubuntu"/>
                <a:cs typeface="Ubuntu"/>
              </a:rPr>
            </a:br>
            <a:r>
              <a:rPr lang="pl-PL" sz="2200" spc="-30" dirty="0" smtClean="0">
                <a:latin typeface="Ubuntu"/>
                <a:cs typeface="Ubuntu"/>
              </a:rPr>
              <a:t>Twojego </a:t>
            </a:r>
            <a:r>
              <a:rPr lang="pl-PL" sz="2200" dirty="0">
                <a:latin typeface="Ubuntu"/>
                <a:cs typeface="Ubuntu"/>
              </a:rPr>
              <a:t>dochodu z działalności gospodarczej </a:t>
            </a:r>
            <a:r>
              <a:rPr lang="pl-PL" sz="2200" dirty="0" smtClean="0">
                <a:latin typeface="Ubuntu"/>
                <a:cs typeface="Ubuntu"/>
              </a:rPr>
              <a:t/>
            </a:r>
            <a:br>
              <a:rPr lang="pl-PL" sz="2200" dirty="0" smtClean="0">
                <a:latin typeface="Ubuntu"/>
                <a:cs typeface="Ubuntu"/>
              </a:rPr>
            </a:br>
            <a:r>
              <a:rPr lang="pl-PL" sz="2200" dirty="0" smtClean="0">
                <a:latin typeface="Ubuntu"/>
                <a:cs typeface="Ubuntu"/>
              </a:rPr>
              <a:t>za </a:t>
            </a:r>
            <a:r>
              <a:rPr lang="pl-PL" sz="2200" dirty="0">
                <a:latin typeface="Ubuntu"/>
                <a:cs typeface="Ubuntu"/>
              </a:rPr>
              <a:t>poprzedni rok –</a:t>
            </a:r>
            <a:r>
              <a:rPr lang="pl-PL" sz="2200" spc="-65" dirty="0">
                <a:latin typeface="Ubuntu"/>
                <a:cs typeface="Ubuntu"/>
              </a:rPr>
              <a:t> maksymalnie </a:t>
            </a:r>
            <a:r>
              <a:rPr lang="pl-PL" sz="2200" spc="-10" dirty="0">
                <a:latin typeface="Ubuntu"/>
                <a:cs typeface="Ubuntu"/>
              </a:rPr>
              <a:t>przez  </a:t>
            </a:r>
            <a:r>
              <a:rPr lang="pl-PL" sz="2200" b="1" dirty="0">
                <a:solidFill>
                  <a:srgbClr val="885B93"/>
                </a:solidFill>
                <a:latin typeface="Ubuntu"/>
                <a:cs typeface="Ubuntu"/>
              </a:rPr>
              <a:t>36 miesięcy </a:t>
            </a:r>
            <a:r>
              <a:rPr lang="pl-PL" sz="2200" dirty="0" smtClean="0">
                <a:latin typeface="Ubuntu"/>
                <a:cs typeface="Ubuntu"/>
              </a:rPr>
              <a:t>w </a:t>
            </a:r>
            <a:r>
              <a:rPr lang="pl-PL" sz="2200" dirty="0">
                <a:latin typeface="Ubuntu"/>
                <a:cs typeface="Ubuntu"/>
              </a:rPr>
              <a:t>ciągu ostatnich 60 miesięcy </a:t>
            </a:r>
            <a:r>
              <a:rPr lang="pl-PL" sz="2200" spc="-10" dirty="0">
                <a:latin typeface="Ubuntu"/>
                <a:cs typeface="Ubuntu"/>
              </a:rPr>
              <a:t>prowadzenia</a:t>
            </a:r>
            <a:r>
              <a:rPr lang="pl-PL" sz="2200" spc="-5" dirty="0">
                <a:latin typeface="Ubuntu"/>
                <a:cs typeface="Ubuntu"/>
              </a:rPr>
              <a:t> d</a:t>
            </a:r>
            <a:r>
              <a:rPr lang="pl-PL" sz="2200" dirty="0">
                <a:latin typeface="Ubuntu"/>
                <a:cs typeface="Ubuntu"/>
              </a:rPr>
              <a:t>ziałalności gospodarczej</a:t>
            </a:r>
            <a:r>
              <a:rPr lang="pl-PL" sz="2200" dirty="0" smtClean="0">
                <a:latin typeface="Ubuntu"/>
                <a:cs typeface="Ubuntu"/>
              </a:rPr>
              <a:t>.</a:t>
            </a:r>
            <a:endParaRPr lang="pl-PL" sz="2200" spc="-10" dirty="0" smtClean="0">
              <a:latin typeface="Ubuntu"/>
              <a:cs typeface="Ubuntu"/>
            </a:endParaRPr>
          </a:p>
          <a:p>
            <a:pPr marL="317500" marR="574675" indent="-304800">
              <a:lnSpc>
                <a:spcPct val="105400"/>
              </a:lnSpc>
              <a:spcBef>
                <a:spcPts val="705"/>
              </a:spcBef>
            </a:pPr>
            <a:r>
              <a:rPr sz="2200" spc="-10" dirty="0" err="1" smtClean="0">
                <a:latin typeface="Ubuntu"/>
                <a:cs typeface="Ubuntu"/>
              </a:rPr>
              <a:t>Aby</a:t>
            </a:r>
            <a:r>
              <a:rPr sz="2200" spc="-10" dirty="0" smtClean="0">
                <a:latin typeface="Ubuntu"/>
                <a:cs typeface="Ubuntu"/>
              </a:rPr>
              <a:t> </a:t>
            </a:r>
            <a:r>
              <a:rPr sz="2200" dirty="0">
                <a:latin typeface="Ubuntu"/>
                <a:cs typeface="Ubuntu"/>
              </a:rPr>
              <a:t>płacić </a:t>
            </a:r>
            <a:r>
              <a:rPr sz="2200" dirty="0" err="1">
                <a:latin typeface="Ubuntu"/>
                <a:cs typeface="Ubuntu"/>
              </a:rPr>
              <a:t>mały</a:t>
            </a:r>
            <a:r>
              <a:rPr sz="2200" dirty="0">
                <a:latin typeface="Ubuntu"/>
                <a:cs typeface="Ubuntu"/>
              </a:rPr>
              <a:t> </a:t>
            </a:r>
            <a:r>
              <a:rPr sz="2200" spc="-10" dirty="0">
                <a:latin typeface="Ubuntu"/>
                <a:cs typeface="Ubuntu"/>
              </a:rPr>
              <a:t>ZUS</a:t>
            </a:r>
            <a:r>
              <a:rPr lang="pl-PL" sz="2200" spc="-10" dirty="0">
                <a:latin typeface="Ubuntu"/>
                <a:cs typeface="Ubuntu"/>
              </a:rPr>
              <a:t>+</a:t>
            </a:r>
            <a:r>
              <a:rPr sz="2200" spc="-10" dirty="0">
                <a:latin typeface="Ubuntu"/>
                <a:cs typeface="Ubuntu"/>
              </a:rPr>
              <a:t>, </a:t>
            </a:r>
            <a:r>
              <a:rPr sz="2200" dirty="0">
                <a:latin typeface="Ubuntu"/>
                <a:cs typeface="Ubuntu"/>
              </a:rPr>
              <a:t>musisz spełnić m.in. </a:t>
            </a:r>
            <a:r>
              <a:rPr sz="2200" spc="-5" dirty="0" err="1">
                <a:latin typeface="Ubuntu"/>
                <a:cs typeface="Ubuntu"/>
              </a:rPr>
              <a:t>następujące</a:t>
            </a:r>
            <a:r>
              <a:rPr sz="2200" spc="-45" dirty="0">
                <a:latin typeface="Ubuntu"/>
                <a:cs typeface="Ubuntu"/>
              </a:rPr>
              <a:t> </a:t>
            </a:r>
            <a:r>
              <a:rPr sz="2200" dirty="0" err="1">
                <a:latin typeface="Ubuntu"/>
                <a:cs typeface="Ubuntu"/>
              </a:rPr>
              <a:t>warunki</a:t>
            </a:r>
            <a:r>
              <a:rPr sz="2200" dirty="0">
                <a:latin typeface="Ubuntu"/>
                <a:cs typeface="Ubuntu"/>
              </a:rPr>
              <a:t>: </a:t>
            </a:r>
            <a:r>
              <a:rPr lang="pl-PL" sz="2200" dirty="0">
                <a:latin typeface="Ubuntu"/>
                <a:cs typeface="Ubuntu"/>
              </a:rPr>
              <a:t/>
            </a:r>
            <a:br>
              <a:rPr lang="pl-PL" sz="2200" dirty="0">
                <a:latin typeface="Ubuntu"/>
                <a:cs typeface="Ubuntu"/>
              </a:rPr>
            </a:br>
            <a:r>
              <a:rPr sz="2200" spc="-45" dirty="0" err="1">
                <a:latin typeface="Ubuntu"/>
                <a:cs typeface="Ubuntu"/>
              </a:rPr>
              <a:t>Twoje</a:t>
            </a:r>
            <a:r>
              <a:rPr sz="2200" spc="-45" dirty="0">
                <a:latin typeface="Ubuntu"/>
                <a:cs typeface="Ubuntu"/>
              </a:rPr>
              <a:t> </a:t>
            </a:r>
            <a:r>
              <a:rPr sz="2200" dirty="0">
                <a:latin typeface="Ubuntu"/>
                <a:cs typeface="Ubuntu"/>
              </a:rPr>
              <a:t>przychody z działalności za ubiegły rok nie mogą  </a:t>
            </a:r>
            <a:r>
              <a:rPr sz="2200" spc="-5" dirty="0" err="1">
                <a:latin typeface="Ubuntu"/>
                <a:cs typeface="Ubuntu"/>
              </a:rPr>
              <a:t>przekroczyć</a:t>
            </a:r>
            <a:r>
              <a:rPr sz="2200" spc="-5" dirty="0">
                <a:latin typeface="Ubuntu"/>
                <a:cs typeface="Ubuntu"/>
              </a:rPr>
              <a:t> </a:t>
            </a:r>
            <a:r>
              <a:rPr lang="pl-PL" sz="2200" b="1" spc="-5" dirty="0">
                <a:solidFill>
                  <a:srgbClr val="885B93"/>
                </a:solidFill>
                <a:latin typeface="Ubuntu"/>
                <a:cs typeface="Ubuntu"/>
              </a:rPr>
              <a:t>120 tys. zł</a:t>
            </a:r>
            <a:r>
              <a:rPr sz="2200" spc="-5" dirty="0">
                <a:latin typeface="Ubuntu"/>
                <a:cs typeface="Ubuntu"/>
              </a:rPr>
              <a:t>;</a:t>
            </a:r>
            <a:endParaRPr sz="2200" dirty="0">
              <a:latin typeface="Ubuntu"/>
              <a:cs typeface="Ubuntu"/>
            </a:endParaRPr>
          </a:p>
          <a:p>
            <a:pPr marL="317500" marR="562610">
              <a:lnSpc>
                <a:spcPct val="100000"/>
              </a:lnSpc>
              <a:spcBef>
                <a:spcPts val="285"/>
              </a:spcBef>
            </a:pPr>
            <a:r>
              <a:rPr sz="2200" dirty="0">
                <a:latin typeface="Ubuntu"/>
                <a:cs typeface="Ubuntu"/>
              </a:rPr>
              <a:t>w </a:t>
            </a:r>
            <a:r>
              <a:rPr sz="2200" spc="-5" dirty="0">
                <a:latin typeface="Ubuntu"/>
                <a:cs typeface="Ubuntu"/>
              </a:rPr>
              <a:t>poprzednim </a:t>
            </a:r>
            <a:r>
              <a:rPr sz="2200" dirty="0">
                <a:latin typeface="Ubuntu"/>
                <a:cs typeface="Ubuntu"/>
              </a:rPr>
              <a:t>roku </a:t>
            </a:r>
            <a:r>
              <a:rPr sz="2200" spc="-5" dirty="0">
                <a:latin typeface="Ubuntu"/>
                <a:cs typeface="Ubuntu"/>
              </a:rPr>
              <a:t>kalendarzowym prowadziłeś</a:t>
            </a:r>
            <a:r>
              <a:rPr sz="2200" spc="-35" dirty="0">
                <a:latin typeface="Ubuntu"/>
                <a:cs typeface="Ubuntu"/>
              </a:rPr>
              <a:t> </a:t>
            </a:r>
            <a:r>
              <a:rPr sz="2200" dirty="0">
                <a:latin typeface="Ubuntu"/>
                <a:cs typeface="Ubuntu"/>
              </a:rPr>
              <a:t>działalność  gospodarczą </a:t>
            </a:r>
            <a:r>
              <a:rPr sz="2200" spc="-10" dirty="0">
                <a:latin typeface="Ubuntu"/>
                <a:cs typeface="Ubuntu"/>
              </a:rPr>
              <a:t>przez </a:t>
            </a:r>
            <a:r>
              <a:rPr sz="2200" b="1" spc="-30" dirty="0">
                <a:solidFill>
                  <a:srgbClr val="885B93"/>
                </a:solidFill>
                <a:latin typeface="Ubuntu"/>
                <a:cs typeface="Ubuntu"/>
              </a:rPr>
              <a:t>co </a:t>
            </a:r>
            <a:r>
              <a:rPr sz="2200" b="1" dirty="0">
                <a:solidFill>
                  <a:srgbClr val="885B93"/>
                </a:solidFill>
                <a:latin typeface="Ubuntu"/>
                <a:cs typeface="Ubuntu"/>
              </a:rPr>
              <a:t>najmniej 60</a:t>
            </a:r>
            <a:r>
              <a:rPr sz="2200" b="1" spc="2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200" b="1" spc="-5" dirty="0">
                <a:solidFill>
                  <a:srgbClr val="885B93"/>
                </a:solidFill>
                <a:latin typeface="Ubuntu"/>
                <a:cs typeface="Ubuntu"/>
              </a:rPr>
              <a:t>dni</a:t>
            </a:r>
            <a:r>
              <a:rPr sz="2200" spc="-5" dirty="0">
                <a:latin typeface="Ubuntu"/>
                <a:cs typeface="Ubuntu"/>
              </a:rPr>
              <a:t>;</a:t>
            </a:r>
            <a:endParaRPr sz="2200" dirty="0">
              <a:latin typeface="Ubuntu"/>
              <a:cs typeface="Ubuntu"/>
            </a:endParaRPr>
          </a:p>
          <a:p>
            <a:pPr marL="317500" marR="5080">
              <a:lnSpc>
                <a:spcPct val="100000"/>
              </a:lnSpc>
              <a:spcBef>
                <a:spcPts val="284"/>
              </a:spcBef>
            </a:pPr>
            <a:r>
              <a:rPr sz="2200" dirty="0">
                <a:latin typeface="Ubuntu"/>
                <a:cs typeface="Ubuntu"/>
              </a:rPr>
              <a:t>nie </a:t>
            </a:r>
            <a:r>
              <a:rPr sz="2200" spc="-5" dirty="0">
                <a:latin typeface="Ubuntu"/>
                <a:cs typeface="Ubuntu"/>
              </a:rPr>
              <a:t>wykonujesz </a:t>
            </a:r>
            <a:r>
              <a:rPr sz="2200" dirty="0">
                <a:latin typeface="Ubuntu"/>
                <a:cs typeface="Ubuntu"/>
              </a:rPr>
              <a:t>dla </a:t>
            </a:r>
            <a:r>
              <a:rPr sz="2200" spc="-5" dirty="0">
                <a:latin typeface="Ubuntu"/>
                <a:cs typeface="Ubuntu"/>
              </a:rPr>
              <a:t>byłego </a:t>
            </a:r>
            <a:r>
              <a:rPr sz="2200" spc="-10" dirty="0">
                <a:latin typeface="Ubuntu"/>
                <a:cs typeface="Ubuntu"/>
              </a:rPr>
              <a:t>pracodawcy </a:t>
            </a:r>
            <a:r>
              <a:rPr sz="2200" spc="-5" dirty="0">
                <a:latin typeface="Ubuntu"/>
                <a:cs typeface="Ubuntu"/>
              </a:rPr>
              <a:t>tego, </a:t>
            </a:r>
            <a:r>
              <a:rPr sz="2200" spc="-15" dirty="0">
                <a:latin typeface="Ubuntu"/>
                <a:cs typeface="Ubuntu"/>
              </a:rPr>
              <a:t>co </a:t>
            </a:r>
            <a:r>
              <a:rPr sz="2200" dirty="0">
                <a:latin typeface="Ubuntu"/>
                <a:cs typeface="Ubuntu"/>
              </a:rPr>
              <a:t>robiłeś dla niego  </a:t>
            </a:r>
            <a:r>
              <a:rPr sz="2200" spc="-20" dirty="0">
                <a:latin typeface="Ubuntu"/>
                <a:cs typeface="Ubuntu"/>
              </a:rPr>
              <a:t>jako </a:t>
            </a:r>
            <a:r>
              <a:rPr sz="2200" spc="-10" dirty="0">
                <a:latin typeface="Ubuntu"/>
                <a:cs typeface="Ubuntu"/>
              </a:rPr>
              <a:t>pracownik </a:t>
            </a:r>
            <a:r>
              <a:rPr sz="2200" dirty="0">
                <a:latin typeface="Ubuntu"/>
                <a:cs typeface="Ubuntu"/>
              </a:rPr>
              <a:t>w tym lub </a:t>
            </a:r>
            <a:r>
              <a:rPr sz="2200" spc="-5" dirty="0">
                <a:latin typeface="Ubuntu"/>
                <a:cs typeface="Ubuntu"/>
              </a:rPr>
              <a:t>poprzednim</a:t>
            </a:r>
            <a:r>
              <a:rPr sz="2200" spc="20" dirty="0">
                <a:latin typeface="Ubuntu"/>
                <a:cs typeface="Ubuntu"/>
              </a:rPr>
              <a:t> </a:t>
            </a:r>
            <a:r>
              <a:rPr sz="2200" dirty="0">
                <a:latin typeface="Ubuntu"/>
                <a:cs typeface="Ubuntu"/>
              </a:rPr>
              <a:t>roku.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03388" y="2327295"/>
            <a:ext cx="215444" cy="698500"/>
          </a:xfrm>
          <a:prstGeom prst="rect">
            <a:avLst/>
          </a:prstGeom>
        </p:spPr>
        <p:txBody>
          <a:bodyPr vert="vert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400" spc="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4</a:t>
            </a:r>
            <a:endParaRPr sz="14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9096" y="2061946"/>
            <a:ext cx="2419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Ubuntu" panose="020B0504030602030204" pitchFamily="34" charset="0"/>
                <a:cs typeface="Ubuntu-Medium"/>
              </a:rPr>
              <a:t>8</a:t>
            </a:r>
            <a:endParaRPr sz="3000" dirty="0">
              <a:latin typeface="Ubuntu" panose="020B0504030602030204" pitchFamily="34" charset="0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87299" y="593496"/>
            <a:ext cx="311320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err="1">
                <a:latin typeface="Ubuntu" panose="020B0504030602030204" pitchFamily="34" charset="0"/>
              </a:rPr>
              <a:t>Mały</a:t>
            </a:r>
            <a:r>
              <a:rPr lang="pl-PL" dirty="0">
                <a:latin typeface="Ubuntu" panose="020B0504030602030204" pitchFamily="34" charset="0"/>
              </a:rPr>
              <a:t> Z</a:t>
            </a:r>
            <a:r>
              <a:rPr spc="-20" dirty="0">
                <a:latin typeface="Ubuntu" panose="020B0504030602030204" pitchFamily="34" charset="0"/>
              </a:rPr>
              <a:t>US</a:t>
            </a:r>
            <a:r>
              <a:rPr lang="pl-PL" spc="-20" dirty="0">
                <a:latin typeface="Ubuntu" panose="020B0504030602030204" pitchFamily="34" charset="0"/>
              </a:rPr>
              <a:t>+</a:t>
            </a:r>
            <a:endParaRPr spc="-20" dirty="0">
              <a:latin typeface="Ubuntu" panose="020B0504030602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00002" y="3636000"/>
            <a:ext cx="162877" cy="191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0002" y="4413600"/>
            <a:ext cx="162877" cy="191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00002" y="5119200"/>
            <a:ext cx="162877" cy="191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 descr="Rysunek. Kobieta uszyła na maszynie małą zieloną koszulkę z napisem „ZUS”."/>
          <p:cNvSpPr/>
          <p:nvPr/>
        </p:nvSpPr>
        <p:spPr>
          <a:xfrm>
            <a:off x="7835308" y="249008"/>
            <a:ext cx="1880192" cy="20542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998" y="6062980"/>
            <a:ext cx="1134745" cy="144145"/>
          </a:xfrm>
          <a:custGeom>
            <a:avLst/>
            <a:gdLst/>
            <a:ahLst/>
            <a:cxnLst/>
            <a:rect l="l" t="t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885B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7299" y="6239535"/>
            <a:ext cx="71481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Ubuntu"/>
                <a:cs typeface="Ubuntu"/>
              </a:rPr>
              <a:t>Skutki </a:t>
            </a:r>
            <a:r>
              <a:rPr sz="2400" spc="-10" dirty="0">
                <a:latin typeface="Ubuntu"/>
                <a:cs typeface="Ubuntu"/>
              </a:rPr>
              <a:t>korzystania </a:t>
            </a:r>
            <a:r>
              <a:rPr sz="2400" dirty="0">
                <a:latin typeface="Ubuntu"/>
                <a:cs typeface="Ubuntu"/>
              </a:rPr>
              <a:t>z </a:t>
            </a:r>
            <a:r>
              <a:rPr sz="2400" dirty="0" err="1">
                <a:latin typeface="Ubuntu"/>
                <a:cs typeface="Ubuntu"/>
              </a:rPr>
              <a:t>małego</a:t>
            </a:r>
            <a:r>
              <a:rPr sz="2400" dirty="0">
                <a:latin typeface="Ubuntu"/>
                <a:cs typeface="Ubuntu"/>
              </a:rPr>
              <a:t> </a:t>
            </a:r>
            <a:r>
              <a:rPr sz="2400" spc="-10" dirty="0">
                <a:latin typeface="Ubuntu"/>
                <a:cs typeface="Ubuntu"/>
              </a:rPr>
              <a:t>ZUS</a:t>
            </a:r>
            <a:r>
              <a:rPr lang="pl-PL" sz="2400" spc="-10" dirty="0">
                <a:latin typeface="Ubuntu"/>
                <a:cs typeface="Ubuntu"/>
              </a:rPr>
              <a:t>+</a:t>
            </a:r>
            <a:r>
              <a:rPr sz="2400" spc="-10" dirty="0">
                <a:latin typeface="Ubuntu"/>
                <a:cs typeface="Ubuntu"/>
              </a:rPr>
              <a:t>: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niższe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spc="5" dirty="0">
                <a:solidFill>
                  <a:srgbClr val="885B93"/>
                </a:solidFill>
                <a:latin typeface="Ubuntu"/>
                <a:cs typeface="Ubuntu"/>
              </a:rPr>
              <a:t>składki</a:t>
            </a:r>
            <a:endParaRPr sz="2400" dirty="0">
              <a:latin typeface="Ubuntu"/>
              <a:cs typeface="Ubuntu"/>
            </a:endParaRPr>
          </a:p>
          <a:p>
            <a:pPr marL="12700">
              <a:lnSpc>
                <a:spcPct val="100000"/>
              </a:lnSpc>
            </a:pPr>
            <a:r>
              <a:rPr sz="2400" b="1" spc="-25" dirty="0">
                <a:solidFill>
                  <a:srgbClr val="885B93"/>
                </a:solidFill>
                <a:latin typeface="Ubuntu"/>
                <a:cs typeface="Ubuntu"/>
              </a:rPr>
              <a:t>to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niższe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świadczenia </a:t>
            </a:r>
            <a:r>
              <a:rPr sz="2400" b="1" dirty="0">
                <a:solidFill>
                  <a:srgbClr val="885B93"/>
                </a:solidFill>
                <a:latin typeface="Ubuntu"/>
                <a:cs typeface="Ubuntu"/>
              </a:rPr>
              <a:t>z </a:t>
            </a:r>
            <a:r>
              <a:rPr sz="2400" b="1" spc="-5" dirty="0">
                <a:solidFill>
                  <a:srgbClr val="885B93"/>
                </a:solidFill>
                <a:latin typeface="Ubuntu"/>
                <a:cs typeface="Ubuntu"/>
              </a:rPr>
              <a:t>ubezpieczeń</a:t>
            </a:r>
            <a:r>
              <a:rPr sz="2400" b="1" spc="15" dirty="0">
                <a:solidFill>
                  <a:srgbClr val="885B93"/>
                </a:solidFill>
                <a:latin typeface="Ubuntu"/>
                <a:cs typeface="Ubuntu"/>
              </a:rPr>
              <a:t> </a:t>
            </a:r>
            <a:r>
              <a:rPr sz="2400" b="1" spc="-10" dirty="0">
                <a:solidFill>
                  <a:srgbClr val="885B93"/>
                </a:solidFill>
                <a:latin typeface="Ubuntu"/>
                <a:cs typeface="Ubuntu"/>
              </a:rPr>
              <a:t>społecznych</a:t>
            </a:r>
            <a:r>
              <a:rPr sz="2400" spc="-10" dirty="0">
                <a:latin typeface="Ubuntu"/>
                <a:cs typeface="Ubuntu"/>
              </a:rPr>
              <a:t>.</a:t>
            </a:r>
            <a:endParaRPr sz="2400" dirty="0">
              <a:latin typeface="Ubuntu"/>
              <a:cs typeface="Ubuntu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99" y="277653"/>
            <a:ext cx="1797321" cy="263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579</Words>
  <Application>Microsoft Office PowerPoint</Application>
  <PresentationFormat>Niestandardowy</PresentationFormat>
  <Paragraphs>142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2" baseType="lpstr">
      <vt:lpstr>Arial</vt:lpstr>
      <vt:lpstr>Ubuntu</vt:lpstr>
      <vt:lpstr>Calibri</vt:lpstr>
      <vt:lpstr>Times New Roman</vt:lpstr>
      <vt:lpstr>Ubuntu-Medium</vt:lpstr>
      <vt:lpstr>Office Theme</vt:lpstr>
      <vt:lpstr>Lekcja 4: E-ZUS, czyli firma pod ręką</vt:lpstr>
      <vt:lpstr>Rejestracja działalności gospodarczej</vt:lpstr>
      <vt:lpstr>Zgłoszenie do ubezpieczeń</vt:lpstr>
      <vt:lpstr>Obowiązkowe ubezpieczenia  przedsiębiorcy</vt:lpstr>
      <vt:lpstr>Dobrowolne ubezpieczenie  przedsiębiorcy</vt:lpstr>
      <vt:lpstr>Składki przedsiębiorcy</vt:lpstr>
      <vt:lpstr>Ulga na start</vt:lpstr>
      <vt:lpstr>Preferencyjne składki</vt:lpstr>
      <vt:lpstr>Mały ZUS+</vt:lpstr>
      <vt:lpstr>Działalność nieewidencjonowana  (nierejestrowana)</vt:lpstr>
      <vt:lpstr>Minimalne kwoty składek  na ubezpieczenia społeczne  przedsiębiorcy (bez ubezpieczenia chorobowego)</vt:lpstr>
      <vt:lpstr>Wyższe składki to wyższe świadczenia</vt:lpstr>
      <vt:lpstr>Zgłoszenie osób zatrudnionych</vt:lpstr>
      <vt:lpstr>Terminy opłacania składek i przekazywania dokumentów</vt:lpstr>
      <vt:lpstr>Rozliczenia z ZUS</vt:lpstr>
      <vt:lpstr>Dofinansowanie płatników składek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4: E-ZUS, czyli firma pod ręką</dc:title>
  <dc:creator>Jarek</dc:creator>
  <cp:lastModifiedBy>BPL</cp:lastModifiedBy>
  <cp:revision>85</cp:revision>
  <cp:lastPrinted>2020-06-12T11:30:40Z</cp:lastPrinted>
  <dcterms:created xsi:type="dcterms:W3CDTF">2019-07-09T07:50:52Z</dcterms:created>
  <dcterms:modified xsi:type="dcterms:W3CDTF">2025-07-18T12:32:30Z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2019-07-09T00:00:00Z</vt:filetime>
  </property>
</Properties>
</file>