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52" r:id="rId2"/>
    <p:sldId id="333" r:id="rId3"/>
    <p:sldId id="338" r:id="rId4"/>
    <p:sldId id="345" r:id="rId5"/>
    <p:sldId id="353" r:id="rId6"/>
    <p:sldId id="348" r:id="rId7"/>
    <p:sldId id="346" r:id="rId8"/>
    <p:sldId id="349" r:id="rId9"/>
    <p:sldId id="350" r:id="rId10"/>
    <p:sldId id="351" r:id="rId11"/>
    <p:sldId id="354" r:id="rId12"/>
  </p:sldIdLst>
  <p:sldSz cx="13004800" cy="9753600"/>
  <p:notesSz cx="6797675" cy="9926638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6028" autoAdjust="0"/>
  </p:normalViewPr>
  <p:slideViewPr>
    <p:cSldViewPr>
      <p:cViewPr>
        <p:scale>
          <a:sx n="51" d="100"/>
          <a:sy n="51" d="100"/>
        </p:scale>
        <p:origin x="-1666" y="-269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20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1178C-28A7-4D31-BD52-F1491313C44E}" type="datetimeFigureOut">
              <a:rPr lang="pl-PL" smtClean="0"/>
              <a:t>2021-06-24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B21CF-8D73-4311-9B7F-12EA652CC1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392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pPr lvl="0"/>
            <a:endParaRPr dirty="0"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86026785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7834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 smtClean="0">
                <a:latin typeface="Calibri" panose="020F0502020204030204" pitchFamily="34" charset="0"/>
              </a:rPr>
              <a:t>Objaśnienie </a:t>
            </a:r>
            <a:r>
              <a:rPr lang="pl-PL" b="1" baseline="0" dirty="0" smtClean="0">
                <a:latin typeface="Calibri" panose="020F0502020204030204" pitchFamily="34" charset="0"/>
              </a:rPr>
              <a:t> do slajdu:</a:t>
            </a:r>
            <a:r>
              <a:rPr lang="pl-PL" baseline="0" dirty="0" smtClean="0">
                <a:latin typeface="Calibri" panose="020F0502020204030204" pitchFamily="34" charset="0"/>
              </a:rPr>
              <a:t>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przypadku braku stwierdzenia znaczącego pogorszenia wyników w O/ZUS w danym obszarze należy: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1 w miejsce tabeli wstawić informację: „Nie odnotowano znaczącego pogorszenia.”,</a:t>
            </a:r>
          </a:p>
          <a:p>
            <a:pPr marL="457200" marR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pl-PL" baseline="0" dirty="0" smtClean="0">
                <a:latin typeface="Calibri" panose="020F0502020204030204" pitchFamily="34" charset="0"/>
              </a:rPr>
              <a:t>w pkt 2 należy wstawić informację: „Brak zagrożeń dla realizacji zadania.”; w przypadku zidentyfikowania zagrożeń należy je wymienić jak we wzorze (max. 3 zagrożenia).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0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podtytuł z grafiką"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3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747" y="8682125"/>
            <a:ext cx="2560325" cy="57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a 3"/>
          <p:cNvGrpSpPr/>
          <p:nvPr userDrawn="1"/>
        </p:nvGrpSpPr>
        <p:grpSpPr>
          <a:xfrm>
            <a:off x="-12998" y="0"/>
            <a:ext cx="13017798" cy="9769012"/>
            <a:chOff x="-12998" y="0"/>
            <a:chExt cx="13017798" cy="9769012"/>
          </a:xfrm>
        </p:grpSpPr>
        <p:sp>
          <p:nvSpPr>
            <p:cNvPr id="19" name="Trapez 3"/>
            <p:cNvSpPr/>
            <p:nvPr/>
          </p:nvSpPr>
          <p:spPr>
            <a:xfrm>
              <a:off x="-12998" y="7678476"/>
              <a:ext cx="13017797" cy="2090536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3153589"/>
                <a:gd name="connsiteY0" fmla="*/ 1143022 h 1145878"/>
                <a:gd name="connsiteX1" fmla="*/ 920097 w 13153589"/>
                <a:gd name="connsiteY1" fmla="*/ 1588 h 1145878"/>
                <a:gd name="connsiteX2" fmla="*/ 13150586 w 13153589"/>
                <a:gd name="connsiteY2" fmla="*/ 0 h 1145878"/>
                <a:gd name="connsiteX3" fmla="*/ 13153497 w 13153589"/>
                <a:gd name="connsiteY3" fmla="*/ 1145878 h 1145878"/>
                <a:gd name="connsiteX4" fmla="*/ 0 w 13153589"/>
                <a:gd name="connsiteY4" fmla="*/ 1143022 h 1145878"/>
                <a:gd name="connsiteX0" fmla="*/ 0 w 13153589"/>
                <a:gd name="connsiteY0" fmla="*/ 1146671 h 1149527"/>
                <a:gd name="connsiteX1" fmla="*/ 833477 w 13153589"/>
                <a:gd name="connsiteY1" fmla="*/ 0 h 1149527"/>
                <a:gd name="connsiteX2" fmla="*/ 13150586 w 13153589"/>
                <a:gd name="connsiteY2" fmla="*/ 3649 h 1149527"/>
                <a:gd name="connsiteX3" fmla="*/ 13153497 w 13153589"/>
                <a:gd name="connsiteY3" fmla="*/ 1149527 h 1149527"/>
                <a:gd name="connsiteX4" fmla="*/ 0 w 13153589"/>
                <a:gd name="connsiteY4" fmla="*/ 1146671 h 1149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53589" h="1149527">
                  <a:moveTo>
                    <a:pt x="0" y="1146671"/>
                  </a:moveTo>
                  <a:lnTo>
                    <a:pt x="833477" y="0"/>
                  </a:lnTo>
                  <a:lnTo>
                    <a:pt x="13150586" y="3649"/>
                  </a:lnTo>
                  <a:cubicBezTo>
                    <a:pt x="13149804" y="392752"/>
                    <a:pt x="13154279" y="760424"/>
                    <a:pt x="13153497" y="1149527"/>
                  </a:cubicBezTo>
                  <a:lnTo>
                    <a:pt x="0" y="1146671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20" name="Prostokąt 19"/>
            <p:cNvSpPr/>
            <p:nvPr userDrawn="1"/>
          </p:nvSpPr>
          <p:spPr>
            <a:xfrm>
              <a:off x="0" y="8178527"/>
              <a:ext cx="13004800" cy="1590485"/>
            </a:xfrm>
            <a:prstGeom prst="rect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21" name="Trójkąt prostokątny 14"/>
            <p:cNvSpPr/>
            <p:nvPr/>
          </p:nvSpPr>
          <p:spPr>
            <a:xfrm flipV="1">
              <a:off x="-2756" y="8171381"/>
              <a:ext cx="621929" cy="1596952"/>
            </a:xfrm>
            <a:custGeom>
              <a:avLst/>
              <a:gdLst>
                <a:gd name="connsiteX0" fmla="*/ 0 w 525736"/>
                <a:gd name="connsiteY0" fmla="*/ 792088 h 792088"/>
                <a:gd name="connsiteX1" fmla="*/ 0 w 525736"/>
                <a:gd name="connsiteY1" fmla="*/ 0 h 792088"/>
                <a:gd name="connsiteX2" fmla="*/ 525736 w 525736"/>
                <a:gd name="connsiteY2" fmla="*/ 792088 h 792088"/>
                <a:gd name="connsiteX3" fmla="*/ 0 w 525736"/>
                <a:gd name="connsiteY3" fmla="*/ 792088 h 792088"/>
                <a:gd name="connsiteX0" fmla="*/ 0 w 313804"/>
                <a:gd name="connsiteY0" fmla="*/ 792088 h 792088"/>
                <a:gd name="connsiteX1" fmla="*/ 0 w 313804"/>
                <a:gd name="connsiteY1" fmla="*/ 0 h 792088"/>
                <a:gd name="connsiteX2" fmla="*/ 313804 w 313804"/>
                <a:gd name="connsiteY2" fmla="*/ 792088 h 792088"/>
                <a:gd name="connsiteX3" fmla="*/ 0 w 313804"/>
                <a:gd name="connsiteY3" fmla="*/ 792088 h 792088"/>
                <a:gd name="connsiteX0" fmla="*/ 0 w 318566"/>
                <a:gd name="connsiteY0" fmla="*/ 792088 h 792088"/>
                <a:gd name="connsiteX1" fmla="*/ 0 w 318566"/>
                <a:gd name="connsiteY1" fmla="*/ 0 h 792088"/>
                <a:gd name="connsiteX2" fmla="*/ 318566 w 318566"/>
                <a:gd name="connsiteY2" fmla="*/ 789707 h 792088"/>
                <a:gd name="connsiteX3" fmla="*/ 0 w 318566"/>
                <a:gd name="connsiteY3" fmla="*/ 792088 h 792088"/>
                <a:gd name="connsiteX0" fmla="*/ 0 w 318566"/>
                <a:gd name="connsiteY0" fmla="*/ 787325 h 789707"/>
                <a:gd name="connsiteX1" fmla="*/ 0 w 318566"/>
                <a:gd name="connsiteY1" fmla="*/ 0 h 789707"/>
                <a:gd name="connsiteX2" fmla="*/ 318566 w 318566"/>
                <a:gd name="connsiteY2" fmla="*/ 789707 h 789707"/>
                <a:gd name="connsiteX3" fmla="*/ 0 w 318566"/>
                <a:gd name="connsiteY3" fmla="*/ 787325 h 789707"/>
                <a:gd name="connsiteX0" fmla="*/ 0 w 604316"/>
                <a:gd name="connsiteY0" fmla="*/ 787325 h 1599332"/>
                <a:gd name="connsiteX1" fmla="*/ 0 w 604316"/>
                <a:gd name="connsiteY1" fmla="*/ 0 h 1599332"/>
                <a:gd name="connsiteX2" fmla="*/ 604316 w 604316"/>
                <a:gd name="connsiteY2" fmla="*/ 1599332 h 1599332"/>
                <a:gd name="connsiteX3" fmla="*/ 0 w 604316"/>
                <a:gd name="connsiteY3" fmla="*/ 787325 h 1599332"/>
                <a:gd name="connsiteX0" fmla="*/ 0 w 604316"/>
                <a:gd name="connsiteY0" fmla="*/ 1596950 h 1599332"/>
                <a:gd name="connsiteX1" fmla="*/ 0 w 604316"/>
                <a:gd name="connsiteY1" fmla="*/ 0 h 1599332"/>
                <a:gd name="connsiteX2" fmla="*/ 604316 w 604316"/>
                <a:gd name="connsiteY2" fmla="*/ 1599332 h 1599332"/>
                <a:gd name="connsiteX3" fmla="*/ 0 w 604316"/>
                <a:gd name="connsiteY3" fmla="*/ 1596950 h 1599332"/>
                <a:gd name="connsiteX0" fmla="*/ 0 w 613841"/>
                <a:gd name="connsiteY0" fmla="*/ 1596950 h 1596950"/>
                <a:gd name="connsiteX1" fmla="*/ 0 w 613841"/>
                <a:gd name="connsiteY1" fmla="*/ 0 h 1596950"/>
                <a:gd name="connsiteX2" fmla="*/ 613841 w 613841"/>
                <a:gd name="connsiteY2" fmla="*/ 1594570 h 1596950"/>
                <a:gd name="connsiteX3" fmla="*/ 0 w 613841"/>
                <a:gd name="connsiteY3" fmla="*/ 1596950 h 1596950"/>
                <a:gd name="connsiteX0" fmla="*/ 0 w 613841"/>
                <a:gd name="connsiteY0" fmla="*/ 1589806 h 1594570"/>
                <a:gd name="connsiteX1" fmla="*/ 0 w 613841"/>
                <a:gd name="connsiteY1" fmla="*/ 0 h 1594570"/>
                <a:gd name="connsiteX2" fmla="*/ 613841 w 613841"/>
                <a:gd name="connsiteY2" fmla="*/ 1594570 h 1594570"/>
                <a:gd name="connsiteX3" fmla="*/ 0 w 613841"/>
                <a:gd name="connsiteY3" fmla="*/ 1589806 h 1594570"/>
                <a:gd name="connsiteX0" fmla="*/ 0 w 611460"/>
                <a:gd name="connsiteY0" fmla="*/ 1589806 h 1589806"/>
                <a:gd name="connsiteX1" fmla="*/ 0 w 611460"/>
                <a:gd name="connsiteY1" fmla="*/ 0 h 1589806"/>
                <a:gd name="connsiteX2" fmla="*/ 611460 w 611460"/>
                <a:gd name="connsiteY2" fmla="*/ 1585045 h 1589806"/>
                <a:gd name="connsiteX3" fmla="*/ 0 w 611460"/>
                <a:gd name="connsiteY3" fmla="*/ 1589806 h 1589806"/>
                <a:gd name="connsiteX0" fmla="*/ 0 w 613841"/>
                <a:gd name="connsiteY0" fmla="*/ 1589806 h 1589806"/>
                <a:gd name="connsiteX1" fmla="*/ 0 w 613841"/>
                <a:gd name="connsiteY1" fmla="*/ 0 h 1589806"/>
                <a:gd name="connsiteX2" fmla="*/ 613841 w 613841"/>
                <a:gd name="connsiteY2" fmla="*/ 1587426 h 1589806"/>
                <a:gd name="connsiteX3" fmla="*/ 0 w 613841"/>
                <a:gd name="connsiteY3" fmla="*/ 1589806 h 1589806"/>
                <a:gd name="connsiteX0" fmla="*/ 0 w 613841"/>
                <a:gd name="connsiteY0" fmla="*/ 1589806 h 1594570"/>
                <a:gd name="connsiteX1" fmla="*/ 0 w 613841"/>
                <a:gd name="connsiteY1" fmla="*/ 0 h 1594570"/>
                <a:gd name="connsiteX2" fmla="*/ 613841 w 613841"/>
                <a:gd name="connsiteY2" fmla="*/ 1594570 h 1594570"/>
                <a:gd name="connsiteX3" fmla="*/ 0 w 613841"/>
                <a:gd name="connsiteY3" fmla="*/ 1589806 h 1594570"/>
                <a:gd name="connsiteX0" fmla="*/ 2381 w 613841"/>
                <a:gd name="connsiteY0" fmla="*/ 1596950 h 1596950"/>
                <a:gd name="connsiteX1" fmla="*/ 0 w 613841"/>
                <a:gd name="connsiteY1" fmla="*/ 0 h 1596950"/>
                <a:gd name="connsiteX2" fmla="*/ 613841 w 613841"/>
                <a:gd name="connsiteY2" fmla="*/ 1594570 h 1596950"/>
                <a:gd name="connsiteX3" fmla="*/ 2381 w 613841"/>
                <a:gd name="connsiteY3" fmla="*/ 1596950 h 1596950"/>
                <a:gd name="connsiteX0" fmla="*/ 105 w 616327"/>
                <a:gd name="connsiteY0" fmla="*/ 1596950 h 1596950"/>
                <a:gd name="connsiteX1" fmla="*/ 2486 w 616327"/>
                <a:gd name="connsiteY1" fmla="*/ 0 h 1596950"/>
                <a:gd name="connsiteX2" fmla="*/ 616327 w 616327"/>
                <a:gd name="connsiteY2" fmla="*/ 1594570 h 1596950"/>
                <a:gd name="connsiteX3" fmla="*/ 105 w 616327"/>
                <a:gd name="connsiteY3" fmla="*/ 1596950 h 1596950"/>
                <a:gd name="connsiteX0" fmla="*/ 105 w 609303"/>
                <a:gd name="connsiteY0" fmla="*/ 1596950 h 1596952"/>
                <a:gd name="connsiteX1" fmla="*/ 2486 w 609303"/>
                <a:gd name="connsiteY1" fmla="*/ 0 h 1596952"/>
                <a:gd name="connsiteX2" fmla="*/ 609303 w 609303"/>
                <a:gd name="connsiteY2" fmla="*/ 1596952 h 1596952"/>
                <a:gd name="connsiteX3" fmla="*/ 105 w 609303"/>
                <a:gd name="connsiteY3" fmla="*/ 1596950 h 1596952"/>
                <a:gd name="connsiteX0" fmla="*/ 2302 w 611500"/>
                <a:gd name="connsiteY0" fmla="*/ 1596950 h 1596952"/>
                <a:gd name="connsiteX1" fmla="*/ 0 w 611500"/>
                <a:gd name="connsiteY1" fmla="*/ 0 h 1596952"/>
                <a:gd name="connsiteX2" fmla="*/ 611500 w 611500"/>
                <a:gd name="connsiteY2" fmla="*/ 1596952 h 1596952"/>
                <a:gd name="connsiteX3" fmla="*/ 2302 w 611500"/>
                <a:gd name="connsiteY3" fmla="*/ 1596950 h 1596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1500" h="1596952">
                  <a:moveTo>
                    <a:pt x="2302" y="1596950"/>
                  </a:moveTo>
                  <a:cubicBezTo>
                    <a:pt x="1508" y="1064633"/>
                    <a:pt x="794" y="532317"/>
                    <a:pt x="0" y="0"/>
                  </a:cubicBezTo>
                  <a:lnTo>
                    <a:pt x="611500" y="1596952"/>
                  </a:lnTo>
                  <a:lnTo>
                    <a:pt x="2302" y="159695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6" name="Prostokąt 5"/>
            <p:cNvSpPr/>
            <p:nvPr userDrawn="1"/>
          </p:nvSpPr>
          <p:spPr>
            <a:xfrm>
              <a:off x="6495900" y="0"/>
              <a:ext cx="6508899" cy="767847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</p:grpSp>
      <p:sp>
        <p:nvSpPr>
          <p:cNvPr id="29" name="Symbol zastępczy tekstu 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042248" y="268289"/>
            <a:ext cx="5329238" cy="50405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5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Miejsce i data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000" y="8683200"/>
            <a:ext cx="25606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Symbol zastępczy tekstu 2"/>
          <p:cNvSpPr>
            <a:spLocks noGrp="1"/>
          </p:cNvSpPr>
          <p:nvPr>
            <p:ph type="body" sz="quarter" idx="15" hasCustomPrompt="1"/>
          </p:nvPr>
        </p:nvSpPr>
        <p:spPr>
          <a:xfrm>
            <a:off x="7056064" y="6586760"/>
            <a:ext cx="5567016" cy="8651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5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Imię i nazwisko prelegenta </a:t>
            </a:r>
            <a:br>
              <a:rPr lang="pl-PL" dirty="0" smtClean="0"/>
            </a:br>
            <a:r>
              <a:rPr lang="pl-PL" dirty="0" smtClean="0"/>
              <a:t>Stanowisko</a:t>
            </a:r>
          </a:p>
        </p:txBody>
      </p:sp>
      <p:sp>
        <p:nvSpPr>
          <p:cNvPr id="22" name="Symbol zastępczy tekstu 2"/>
          <p:cNvSpPr>
            <a:spLocks noGrp="1"/>
          </p:cNvSpPr>
          <p:nvPr>
            <p:ph type="body" sz="quarter" idx="11" hasCustomPrompt="1"/>
          </p:nvPr>
        </p:nvSpPr>
        <p:spPr>
          <a:xfrm>
            <a:off x="7060008" y="5003675"/>
            <a:ext cx="5563072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584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 sz="3400" b="1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Podtytuł</a:t>
            </a:r>
          </a:p>
        </p:txBody>
      </p:sp>
      <p:sp>
        <p:nvSpPr>
          <p:cNvPr id="23" name="Shape 35"/>
          <p:cNvSpPr/>
          <p:nvPr userDrawn="1"/>
        </p:nvSpPr>
        <p:spPr>
          <a:xfrm>
            <a:off x="7192764" y="4423220"/>
            <a:ext cx="1270000" cy="212031"/>
          </a:xfrm>
          <a:prstGeom prst="rect">
            <a:avLst/>
          </a:prstGeom>
          <a:solidFill>
            <a:schemeClr val="tx1"/>
          </a:solidFill>
          <a:ln w="12700">
            <a:noFill/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pl-PL" dirty="0"/>
          </a:p>
        </p:txBody>
      </p:sp>
      <p:sp>
        <p:nvSpPr>
          <p:cNvPr id="25" name="Tytuł 1"/>
          <p:cNvSpPr>
            <a:spLocks noGrp="1"/>
          </p:cNvSpPr>
          <p:nvPr>
            <p:ph type="title" hasCustomPrompt="1"/>
          </p:nvPr>
        </p:nvSpPr>
        <p:spPr>
          <a:xfrm>
            <a:off x="7042248" y="1060376"/>
            <a:ext cx="5580832" cy="2952328"/>
          </a:xfrm>
          <a:prstGeom prst="rect">
            <a:avLst/>
          </a:prstGeom>
        </p:spPr>
        <p:txBody>
          <a:bodyPr/>
          <a:lstStyle>
            <a:lvl1pPr algn="l">
              <a:spcBef>
                <a:spcPts val="0"/>
              </a:spcBef>
              <a:defRPr sz="6400" b="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pl-PL" dirty="0" smtClean="0"/>
              <a:t>Tutaj proszę wpisać tytuł prezentacji</a:t>
            </a:r>
            <a:endParaRPr lang="pl-PL" dirty="0"/>
          </a:p>
        </p:txBody>
      </p:sp>
      <p:sp>
        <p:nvSpPr>
          <p:cNvPr id="26" name="Symbol zastępczy tekstu 2"/>
          <p:cNvSpPr>
            <a:spLocks noGrp="1"/>
          </p:cNvSpPr>
          <p:nvPr>
            <p:ph type="body" sz="quarter" idx="14" hasCustomPrompt="1"/>
          </p:nvPr>
        </p:nvSpPr>
        <p:spPr>
          <a:xfrm>
            <a:off x="957784" y="8693224"/>
            <a:ext cx="8208912" cy="4325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5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Nazwa jednostki lub komórki</a:t>
            </a:r>
          </a:p>
        </p:txBody>
      </p:sp>
    </p:spTree>
    <p:extLst>
      <p:ext uri="{BB962C8B-B14F-4D97-AF65-F5344CB8AC3E}">
        <p14:creationId xmlns:p14="http://schemas.microsoft.com/office/powerpoint/2010/main" val="27790160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777600" y="6187802"/>
            <a:ext cx="11413432" cy="8651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5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Dodatkowy tekst</a:t>
            </a:r>
          </a:p>
        </p:txBody>
      </p:sp>
      <p:grpSp>
        <p:nvGrpSpPr>
          <p:cNvPr id="2" name="Grupa 1"/>
          <p:cNvGrpSpPr/>
          <p:nvPr userDrawn="1"/>
        </p:nvGrpSpPr>
        <p:grpSpPr>
          <a:xfrm>
            <a:off x="-12998" y="7678476"/>
            <a:ext cx="13017798" cy="2090536"/>
            <a:chOff x="-12998" y="7678476"/>
            <a:chExt cx="13017798" cy="2090536"/>
          </a:xfrm>
        </p:grpSpPr>
        <p:sp>
          <p:nvSpPr>
            <p:cNvPr id="19" name="Trapez 3"/>
            <p:cNvSpPr/>
            <p:nvPr/>
          </p:nvSpPr>
          <p:spPr>
            <a:xfrm>
              <a:off x="-12998" y="7678476"/>
              <a:ext cx="13017797" cy="2090536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3153589"/>
                <a:gd name="connsiteY0" fmla="*/ 1143022 h 1145878"/>
                <a:gd name="connsiteX1" fmla="*/ 920097 w 13153589"/>
                <a:gd name="connsiteY1" fmla="*/ 1588 h 1145878"/>
                <a:gd name="connsiteX2" fmla="*/ 13150586 w 13153589"/>
                <a:gd name="connsiteY2" fmla="*/ 0 h 1145878"/>
                <a:gd name="connsiteX3" fmla="*/ 13153497 w 13153589"/>
                <a:gd name="connsiteY3" fmla="*/ 1145878 h 1145878"/>
                <a:gd name="connsiteX4" fmla="*/ 0 w 13153589"/>
                <a:gd name="connsiteY4" fmla="*/ 1143022 h 1145878"/>
                <a:gd name="connsiteX0" fmla="*/ 0 w 13153589"/>
                <a:gd name="connsiteY0" fmla="*/ 1146671 h 1149527"/>
                <a:gd name="connsiteX1" fmla="*/ 833477 w 13153589"/>
                <a:gd name="connsiteY1" fmla="*/ 0 h 1149527"/>
                <a:gd name="connsiteX2" fmla="*/ 13150586 w 13153589"/>
                <a:gd name="connsiteY2" fmla="*/ 3649 h 1149527"/>
                <a:gd name="connsiteX3" fmla="*/ 13153497 w 13153589"/>
                <a:gd name="connsiteY3" fmla="*/ 1149527 h 1149527"/>
                <a:gd name="connsiteX4" fmla="*/ 0 w 13153589"/>
                <a:gd name="connsiteY4" fmla="*/ 1146671 h 1149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53589" h="1149527">
                  <a:moveTo>
                    <a:pt x="0" y="1146671"/>
                  </a:moveTo>
                  <a:lnTo>
                    <a:pt x="833477" y="0"/>
                  </a:lnTo>
                  <a:lnTo>
                    <a:pt x="13150586" y="3649"/>
                  </a:lnTo>
                  <a:cubicBezTo>
                    <a:pt x="13149804" y="392752"/>
                    <a:pt x="13154279" y="760424"/>
                    <a:pt x="13153497" y="1149527"/>
                  </a:cubicBezTo>
                  <a:lnTo>
                    <a:pt x="0" y="1146671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0" y="8178527"/>
              <a:ext cx="13004800" cy="1590485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21" name="Trójkąt prostokątny 14"/>
            <p:cNvSpPr/>
            <p:nvPr/>
          </p:nvSpPr>
          <p:spPr>
            <a:xfrm flipV="1">
              <a:off x="-2756" y="8171381"/>
              <a:ext cx="621929" cy="1596952"/>
            </a:xfrm>
            <a:custGeom>
              <a:avLst/>
              <a:gdLst>
                <a:gd name="connsiteX0" fmla="*/ 0 w 525736"/>
                <a:gd name="connsiteY0" fmla="*/ 792088 h 792088"/>
                <a:gd name="connsiteX1" fmla="*/ 0 w 525736"/>
                <a:gd name="connsiteY1" fmla="*/ 0 h 792088"/>
                <a:gd name="connsiteX2" fmla="*/ 525736 w 525736"/>
                <a:gd name="connsiteY2" fmla="*/ 792088 h 792088"/>
                <a:gd name="connsiteX3" fmla="*/ 0 w 525736"/>
                <a:gd name="connsiteY3" fmla="*/ 792088 h 792088"/>
                <a:gd name="connsiteX0" fmla="*/ 0 w 313804"/>
                <a:gd name="connsiteY0" fmla="*/ 792088 h 792088"/>
                <a:gd name="connsiteX1" fmla="*/ 0 w 313804"/>
                <a:gd name="connsiteY1" fmla="*/ 0 h 792088"/>
                <a:gd name="connsiteX2" fmla="*/ 313804 w 313804"/>
                <a:gd name="connsiteY2" fmla="*/ 792088 h 792088"/>
                <a:gd name="connsiteX3" fmla="*/ 0 w 313804"/>
                <a:gd name="connsiteY3" fmla="*/ 792088 h 792088"/>
                <a:gd name="connsiteX0" fmla="*/ 0 w 318566"/>
                <a:gd name="connsiteY0" fmla="*/ 792088 h 792088"/>
                <a:gd name="connsiteX1" fmla="*/ 0 w 318566"/>
                <a:gd name="connsiteY1" fmla="*/ 0 h 792088"/>
                <a:gd name="connsiteX2" fmla="*/ 318566 w 318566"/>
                <a:gd name="connsiteY2" fmla="*/ 789707 h 792088"/>
                <a:gd name="connsiteX3" fmla="*/ 0 w 318566"/>
                <a:gd name="connsiteY3" fmla="*/ 792088 h 792088"/>
                <a:gd name="connsiteX0" fmla="*/ 0 w 318566"/>
                <a:gd name="connsiteY0" fmla="*/ 787325 h 789707"/>
                <a:gd name="connsiteX1" fmla="*/ 0 w 318566"/>
                <a:gd name="connsiteY1" fmla="*/ 0 h 789707"/>
                <a:gd name="connsiteX2" fmla="*/ 318566 w 318566"/>
                <a:gd name="connsiteY2" fmla="*/ 789707 h 789707"/>
                <a:gd name="connsiteX3" fmla="*/ 0 w 318566"/>
                <a:gd name="connsiteY3" fmla="*/ 787325 h 789707"/>
                <a:gd name="connsiteX0" fmla="*/ 0 w 604316"/>
                <a:gd name="connsiteY0" fmla="*/ 787325 h 1599332"/>
                <a:gd name="connsiteX1" fmla="*/ 0 w 604316"/>
                <a:gd name="connsiteY1" fmla="*/ 0 h 1599332"/>
                <a:gd name="connsiteX2" fmla="*/ 604316 w 604316"/>
                <a:gd name="connsiteY2" fmla="*/ 1599332 h 1599332"/>
                <a:gd name="connsiteX3" fmla="*/ 0 w 604316"/>
                <a:gd name="connsiteY3" fmla="*/ 787325 h 1599332"/>
                <a:gd name="connsiteX0" fmla="*/ 0 w 604316"/>
                <a:gd name="connsiteY0" fmla="*/ 1596950 h 1599332"/>
                <a:gd name="connsiteX1" fmla="*/ 0 w 604316"/>
                <a:gd name="connsiteY1" fmla="*/ 0 h 1599332"/>
                <a:gd name="connsiteX2" fmla="*/ 604316 w 604316"/>
                <a:gd name="connsiteY2" fmla="*/ 1599332 h 1599332"/>
                <a:gd name="connsiteX3" fmla="*/ 0 w 604316"/>
                <a:gd name="connsiteY3" fmla="*/ 1596950 h 1599332"/>
                <a:gd name="connsiteX0" fmla="*/ 0 w 613841"/>
                <a:gd name="connsiteY0" fmla="*/ 1596950 h 1596950"/>
                <a:gd name="connsiteX1" fmla="*/ 0 w 613841"/>
                <a:gd name="connsiteY1" fmla="*/ 0 h 1596950"/>
                <a:gd name="connsiteX2" fmla="*/ 613841 w 613841"/>
                <a:gd name="connsiteY2" fmla="*/ 1594570 h 1596950"/>
                <a:gd name="connsiteX3" fmla="*/ 0 w 613841"/>
                <a:gd name="connsiteY3" fmla="*/ 1596950 h 1596950"/>
                <a:gd name="connsiteX0" fmla="*/ 0 w 613841"/>
                <a:gd name="connsiteY0" fmla="*/ 1589806 h 1594570"/>
                <a:gd name="connsiteX1" fmla="*/ 0 w 613841"/>
                <a:gd name="connsiteY1" fmla="*/ 0 h 1594570"/>
                <a:gd name="connsiteX2" fmla="*/ 613841 w 613841"/>
                <a:gd name="connsiteY2" fmla="*/ 1594570 h 1594570"/>
                <a:gd name="connsiteX3" fmla="*/ 0 w 613841"/>
                <a:gd name="connsiteY3" fmla="*/ 1589806 h 1594570"/>
                <a:gd name="connsiteX0" fmla="*/ 0 w 611460"/>
                <a:gd name="connsiteY0" fmla="*/ 1589806 h 1589806"/>
                <a:gd name="connsiteX1" fmla="*/ 0 w 611460"/>
                <a:gd name="connsiteY1" fmla="*/ 0 h 1589806"/>
                <a:gd name="connsiteX2" fmla="*/ 611460 w 611460"/>
                <a:gd name="connsiteY2" fmla="*/ 1585045 h 1589806"/>
                <a:gd name="connsiteX3" fmla="*/ 0 w 611460"/>
                <a:gd name="connsiteY3" fmla="*/ 1589806 h 1589806"/>
                <a:gd name="connsiteX0" fmla="*/ 0 w 613841"/>
                <a:gd name="connsiteY0" fmla="*/ 1589806 h 1589806"/>
                <a:gd name="connsiteX1" fmla="*/ 0 w 613841"/>
                <a:gd name="connsiteY1" fmla="*/ 0 h 1589806"/>
                <a:gd name="connsiteX2" fmla="*/ 613841 w 613841"/>
                <a:gd name="connsiteY2" fmla="*/ 1587426 h 1589806"/>
                <a:gd name="connsiteX3" fmla="*/ 0 w 613841"/>
                <a:gd name="connsiteY3" fmla="*/ 1589806 h 1589806"/>
                <a:gd name="connsiteX0" fmla="*/ 0 w 613841"/>
                <a:gd name="connsiteY0" fmla="*/ 1589806 h 1594570"/>
                <a:gd name="connsiteX1" fmla="*/ 0 w 613841"/>
                <a:gd name="connsiteY1" fmla="*/ 0 h 1594570"/>
                <a:gd name="connsiteX2" fmla="*/ 613841 w 613841"/>
                <a:gd name="connsiteY2" fmla="*/ 1594570 h 1594570"/>
                <a:gd name="connsiteX3" fmla="*/ 0 w 613841"/>
                <a:gd name="connsiteY3" fmla="*/ 1589806 h 1594570"/>
                <a:gd name="connsiteX0" fmla="*/ 2381 w 613841"/>
                <a:gd name="connsiteY0" fmla="*/ 1596950 h 1596950"/>
                <a:gd name="connsiteX1" fmla="*/ 0 w 613841"/>
                <a:gd name="connsiteY1" fmla="*/ 0 h 1596950"/>
                <a:gd name="connsiteX2" fmla="*/ 613841 w 613841"/>
                <a:gd name="connsiteY2" fmla="*/ 1594570 h 1596950"/>
                <a:gd name="connsiteX3" fmla="*/ 2381 w 613841"/>
                <a:gd name="connsiteY3" fmla="*/ 1596950 h 1596950"/>
                <a:gd name="connsiteX0" fmla="*/ 105 w 616327"/>
                <a:gd name="connsiteY0" fmla="*/ 1596950 h 1596950"/>
                <a:gd name="connsiteX1" fmla="*/ 2486 w 616327"/>
                <a:gd name="connsiteY1" fmla="*/ 0 h 1596950"/>
                <a:gd name="connsiteX2" fmla="*/ 616327 w 616327"/>
                <a:gd name="connsiteY2" fmla="*/ 1594570 h 1596950"/>
                <a:gd name="connsiteX3" fmla="*/ 105 w 616327"/>
                <a:gd name="connsiteY3" fmla="*/ 1596950 h 1596950"/>
                <a:gd name="connsiteX0" fmla="*/ 105 w 609303"/>
                <a:gd name="connsiteY0" fmla="*/ 1596950 h 1596952"/>
                <a:gd name="connsiteX1" fmla="*/ 2486 w 609303"/>
                <a:gd name="connsiteY1" fmla="*/ 0 h 1596952"/>
                <a:gd name="connsiteX2" fmla="*/ 609303 w 609303"/>
                <a:gd name="connsiteY2" fmla="*/ 1596952 h 1596952"/>
                <a:gd name="connsiteX3" fmla="*/ 105 w 609303"/>
                <a:gd name="connsiteY3" fmla="*/ 1596950 h 1596952"/>
                <a:gd name="connsiteX0" fmla="*/ 2302 w 611500"/>
                <a:gd name="connsiteY0" fmla="*/ 1596950 h 1596952"/>
                <a:gd name="connsiteX1" fmla="*/ 0 w 611500"/>
                <a:gd name="connsiteY1" fmla="*/ 0 h 1596952"/>
                <a:gd name="connsiteX2" fmla="*/ 611500 w 611500"/>
                <a:gd name="connsiteY2" fmla="*/ 1596952 h 1596952"/>
                <a:gd name="connsiteX3" fmla="*/ 2302 w 611500"/>
                <a:gd name="connsiteY3" fmla="*/ 1596950 h 1596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1500" h="1596952">
                  <a:moveTo>
                    <a:pt x="2302" y="1596950"/>
                  </a:moveTo>
                  <a:cubicBezTo>
                    <a:pt x="1508" y="1064633"/>
                    <a:pt x="794" y="532317"/>
                    <a:pt x="0" y="0"/>
                  </a:cubicBezTo>
                  <a:lnTo>
                    <a:pt x="611500" y="1596952"/>
                  </a:lnTo>
                  <a:lnTo>
                    <a:pt x="2302" y="1596950"/>
                  </a:lnTo>
                  <a:close/>
                </a:path>
              </a:pathLst>
            </a:custGeom>
            <a:solidFill>
              <a:schemeClr val="tx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pic>
          <p:nvPicPr>
            <p:cNvPr id="1026" name="Picture 2" descr="D:\Moje obrazy\logo zus\logoZUSnoweRozwiniecie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0747" y="8682125"/>
              <a:ext cx="2560325" cy="575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Symbol zastępczy tekstu 2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777600" y="4565526"/>
            <a:ext cx="11413432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584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 sz="3400" b="1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25" name="Symbol zastępczy tekstu 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77600" y="1189534"/>
            <a:ext cx="11413432" cy="20162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6400" b="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Tu proszę wpisać tytuł sekcji tytuł sekcji</a:t>
            </a:r>
          </a:p>
        </p:txBody>
      </p:sp>
      <p:sp>
        <p:nvSpPr>
          <p:cNvPr id="28" name="Shape 35"/>
          <p:cNvSpPr/>
          <p:nvPr userDrawn="1"/>
        </p:nvSpPr>
        <p:spPr>
          <a:xfrm>
            <a:off x="885776" y="3796481"/>
            <a:ext cx="1270000" cy="212031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pl-PL" dirty="0"/>
          </a:p>
        </p:txBody>
      </p:sp>
      <p:sp>
        <p:nvSpPr>
          <p:cNvPr id="14" name="Symbol zastępczy tekstu 2"/>
          <p:cNvSpPr>
            <a:spLocks noGrp="1"/>
          </p:cNvSpPr>
          <p:nvPr>
            <p:ph type="body" sz="quarter" idx="13" hasCustomPrompt="1"/>
          </p:nvPr>
        </p:nvSpPr>
        <p:spPr>
          <a:xfrm>
            <a:off x="957784" y="8693224"/>
            <a:ext cx="8208912" cy="4325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500" baseline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Nazwa jednostki lub komórki</a:t>
            </a:r>
          </a:p>
        </p:txBody>
      </p:sp>
    </p:spTree>
    <p:extLst>
      <p:ext uri="{BB962C8B-B14F-4D97-AF65-F5344CB8AC3E}">
        <p14:creationId xmlns:p14="http://schemas.microsoft.com/office/powerpoint/2010/main" val="24538736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- krótszy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 userDrawn="1"/>
        </p:nvGrpSpPr>
        <p:grpSpPr>
          <a:xfrm>
            <a:off x="-1" y="0"/>
            <a:ext cx="13004802" cy="9773344"/>
            <a:chOff x="-1" y="0"/>
            <a:chExt cx="13004802" cy="9773344"/>
          </a:xfrm>
        </p:grpSpPr>
        <p:sp>
          <p:nvSpPr>
            <p:cNvPr id="5" name="Trapez 3"/>
            <p:cNvSpPr/>
            <p:nvPr/>
          </p:nvSpPr>
          <p:spPr>
            <a:xfrm flipH="1" flipV="1">
              <a:off x="2439" y="0"/>
              <a:ext cx="2923680" cy="574130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745982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10407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208726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1043460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43460 w 12681995"/>
                <a:gd name="connsiteY1" fmla="*/ 53024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64120 w 12681995"/>
                <a:gd name="connsiteY1" fmla="*/ 25304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33132 w 12681995"/>
                <a:gd name="connsiteY1" fmla="*/ 636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81995" h="1148260">
                  <a:moveTo>
                    <a:pt x="0" y="1148260"/>
                  </a:moveTo>
                  <a:lnTo>
                    <a:pt x="1033132" y="636"/>
                  </a:lnTo>
                  <a:lnTo>
                    <a:pt x="12678992" y="0"/>
                  </a:lnTo>
                  <a:cubicBezTo>
                    <a:pt x="12678210" y="389103"/>
                    <a:pt x="12682685" y="756775"/>
                    <a:pt x="12681903" y="1145878"/>
                  </a:cubicBezTo>
                  <a:lnTo>
                    <a:pt x="0" y="114826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grpSp>
          <p:nvGrpSpPr>
            <p:cNvPr id="6" name="Grupa 5"/>
            <p:cNvGrpSpPr/>
            <p:nvPr/>
          </p:nvGrpSpPr>
          <p:grpSpPr>
            <a:xfrm>
              <a:off x="-1" y="8625084"/>
              <a:ext cx="13004802" cy="1148260"/>
              <a:chOff x="-1" y="8625084"/>
              <a:chExt cx="13004802" cy="1148260"/>
            </a:xfrm>
          </p:grpSpPr>
          <p:sp>
            <p:nvSpPr>
              <p:cNvPr id="7" name="Trapez 3"/>
              <p:cNvSpPr/>
              <p:nvPr/>
            </p:nvSpPr>
            <p:spPr>
              <a:xfrm>
                <a:off x="-1" y="8625084"/>
                <a:ext cx="13004801" cy="1148260"/>
              </a:xfrm>
              <a:custGeom>
                <a:avLst/>
                <a:gdLst>
                  <a:gd name="connsiteX0" fmla="*/ 0 w 12651729"/>
                  <a:gd name="connsiteY0" fmla="*/ 1132384 h 1132384"/>
                  <a:gd name="connsiteX1" fmla="*/ 448503 w 12651729"/>
                  <a:gd name="connsiteY1" fmla="*/ 0 h 1132384"/>
                  <a:gd name="connsiteX2" fmla="*/ 12203226 w 12651729"/>
                  <a:gd name="connsiteY2" fmla="*/ 0 h 1132384"/>
                  <a:gd name="connsiteX3" fmla="*/ 12651729 w 12651729"/>
                  <a:gd name="connsiteY3" fmla="*/ 1132384 h 1132384"/>
                  <a:gd name="connsiteX4" fmla="*/ 0 w 12651729"/>
                  <a:gd name="connsiteY4" fmla="*/ 1132384 h 1132384"/>
                  <a:gd name="connsiteX0" fmla="*/ 0 w 12651729"/>
                  <a:gd name="connsiteY0" fmla="*/ 1160959 h 1160959"/>
                  <a:gd name="connsiteX1" fmla="*/ 448503 w 12651729"/>
                  <a:gd name="connsiteY1" fmla="*/ 28575 h 1160959"/>
                  <a:gd name="connsiteX2" fmla="*/ 12622326 w 12651729"/>
                  <a:gd name="connsiteY2" fmla="*/ 0 h 1160959"/>
                  <a:gd name="connsiteX3" fmla="*/ 12651729 w 12651729"/>
                  <a:gd name="connsiteY3" fmla="*/ 1160959 h 1160959"/>
                  <a:gd name="connsiteX4" fmla="*/ 0 w 12651729"/>
                  <a:gd name="connsiteY4" fmla="*/ 1160959 h 1160959"/>
                  <a:gd name="connsiteX0" fmla="*/ 0 w 12654076"/>
                  <a:gd name="connsiteY0" fmla="*/ 1167309 h 1167309"/>
                  <a:gd name="connsiteX1" fmla="*/ 448503 w 12654076"/>
                  <a:gd name="connsiteY1" fmla="*/ 34925 h 1167309"/>
                  <a:gd name="connsiteX2" fmla="*/ 12654076 w 12654076"/>
                  <a:gd name="connsiteY2" fmla="*/ 0 h 1167309"/>
                  <a:gd name="connsiteX3" fmla="*/ 12651729 w 12654076"/>
                  <a:gd name="connsiteY3" fmla="*/ 1167309 h 1167309"/>
                  <a:gd name="connsiteX4" fmla="*/ 0 w 12654076"/>
                  <a:gd name="connsiteY4" fmla="*/ 1167309 h 1167309"/>
                  <a:gd name="connsiteX0" fmla="*/ 0 w 12660426"/>
                  <a:gd name="connsiteY0" fmla="*/ 1148259 h 1148259"/>
                  <a:gd name="connsiteX1" fmla="*/ 448503 w 12660426"/>
                  <a:gd name="connsiteY1" fmla="*/ 15875 h 1148259"/>
                  <a:gd name="connsiteX2" fmla="*/ 12660426 w 12660426"/>
                  <a:gd name="connsiteY2" fmla="*/ 0 h 1148259"/>
                  <a:gd name="connsiteX3" fmla="*/ 12651729 w 12660426"/>
                  <a:gd name="connsiteY3" fmla="*/ 1148259 h 1148259"/>
                  <a:gd name="connsiteX4" fmla="*/ 0 w 12660426"/>
                  <a:gd name="connsiteY4" fmla="*/ 1148259 h 1148259"/>
                  <a:gd name="connsiteX0" fmla="*/ 0 w 12670336"/>
                  <a:gd name="connsiteY0" fmla="*/ 1148259 h 1148259"/>
                  <a:gd name="connsiteX1" fmla="*/ 448503 w 12670336"/>
                  <a:gd name="connsiteY1" fmla="*/ 15875 h 1148259"/>
                  <a:gd name="connsiteX2" fmla="*/ 12660426 w 12670336"/>
                  <a:gd name="connsiteY2" fmla="*/ 0 h 1148259"/>
                  <a:gd name="connsiteX3" fmla="*/ 12670298 w 12670336"/>
                  <a:gd name="connsiteY3" fmla="*/ 1148259 h 1148259"/>
                  <a:gd name="connsiteX4" fmla="*/ 0 w 12670336"/>
                  <a:gd name="connsiteY4" fmla="*/ 1148259 h 1148259"/>
                  <a:gd name="connsiteX0" fmla="*/ 0 w 12672031"/>
                  <a:gd name="connsiteY0" fmla="*/ 1143497 h 1143497"/>
                  <a:gd name="connsiteX1" fmla="*/ 448503 w 12672031"/>
                  <a:gd name="connsiteY1" fmla="*/ 11113 h 1143497"/>
                  <a:gd name="connsiteX2" fmla="*/ 12672031 w 12672031"/>
                  <a:gd name="connsiteY2" fmla="*/ 0 h 1143497"/>
                  <a:gd name="connsiteX3" fmla="*/ 12670298 w 12672031"/>
                  <a:gd name="connsiteY3" fmla="*/ 1143497 h 1143497"/>
                  <a:gd name="connsiteX4" fmla="*/ 0 w 12672031"/>
                  <a:gd name="connsiteY4" fmla="*/ 1143497 h 1143497"/>
                  <a:gd name="connsiteX0" fmla="*/ 0 w 12670360"/>
                  <a:gd name="connsiteY0" fmla="*/ 1143497 h 1143497"/>
                  <a:gd name="connsiteX1" fmla="*/ 448503 w 12670360"/>
                  <a:gd name="connsiteY1" fmla="*/ 11113 h 1143497"/>
                  <a:gd name="connsiteX2" fmla="*/ 12665068 w 12670360"/>
                  <a:gd name="connsiteY2" fmla="*/ 0 h 1143497"/>
                  <a:gd name="connsiteX3" fmla="*/ 12670298 w 12670360"/>
                  <a:gd name="connsiteY3" fmla="*/ 1143497 h 1143497"/>
                  <a:gd name="connsiteX4" fmla="*/ 0 w 12670360"/>
                  <a:gd name="connsiteY4" fmla="*/ 1143497 h 1143497"/>
                  <a:gd name="connsiteX0" fmla="*/ 0 w 12672030"/>
                  <a:gd name="connsiteY0" fmla="*/ 1145878 h 1145878"/>
                  <a:gd name="connsiteX1" fmla="*/ 448503 w 12672030"/>
                  <a:gd name="connsiteY1" fmla="*/ 13494 h 1145878"/>
                  <a:gd name="connsiteX2" fmla="*/ 12672030 w 12672030"/>
                  <a:gd name="connsiteY2" fmla="*/ 0 h 1145878"/>
                  <a:gd name="connsiteX3" fmla="*/ 12670298 w 12672030"/>
                  <a:gd name="connsiteY3" fmla="*/ 1145878 h 1145878"/>
                  <a:gd name="connsiteX4" fmla="*/ 0 w 12672030"/>
                  <a:gd name="connsiteY4" fmla="*/ 1145878 h 1145878"/>
                  <a:gd name="connsiteX0" fmla="*/ 0 w 12670360"/>
                  <a:gd name="connsiteY0" fmla="*/ 1145878 h 1145878"/>
                  <a:gd name="connsiteX1" fmla="*/ 448503 w 12670360"/>
                  <a:gd name="connsiteY1" fmla="*/ 13494 h 1145878"/>
                  <a:gd name="connsiteX2" fmla="*/ 12665067 w 12670360"/>
                  <a:gd name="connsiteY2" fmla="*/ 0 h 1145878"/>
                  <a:gd name="connsiteX3" fmla="*/ 12670298 w 12670360"/>
                  <a:gd name="connsiteY3" fmla="*/ 1145878 h 1145878"/>
                  <a:gd name="connsiteX4" fmla="*/ 0 w 12670360"/>
                  <a:gd name="connsiteY4" fmla="*/ 1145878 h 1145878"/>
                  <a:gd name="connsiteX0" fmla="*/ 0 w 12674351"/>
                  <a:gd name="connsiteY0" fmla="*/ 1145878 h 1145878"/>
                  <a:gd name="connsiteX1" fmla="*/ 448503 w 12674351"/>
                  <a:gd name="connsiteY1" fmla="*/ 13494 h 1145878"/>
                  <a:gd name="connsiteX2" fmla="*/ 12674351 w 12674351"/>
                  <a:gd name="connsiteY2" fmla="*/ 0 h 1145878"/>
                  <a:gd name="connsiteX3" fmla="*/ 12670298 w 12674351"/>
                  <a:gd name="connsiteY3" fmla="*/ 1145878 h 1145878"/>
                  <a:gd name="connsiteX4" fmla="*/ 0 w 12674351"/>
                  <a:gd name="connsiteY4" fmla="*/ 1145878 h 1145878"/>
                  <a:gd name="connsiteX0" fmla="*/ 0 w 12670390"/>
                  <a:gd name="connsiteY0" fmla="*/ 1145878 h 1145878"/>
                  <a:gd name="connsiteX1" fmla="*/ 448503 w 12670390"/>
                  <a:gd name="connsiteY1" fmla="*/ 13494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70390"/>
                  <a:gd name="connsiteY0" fmla="*/ 1145878 h 1145878"/>
                  <a:gd name="connsiteX1" fmla="*/ 436898 w 12670390"/>
                  <a:gd name="connsiteY1" fmla="*/ 1588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81995"/>
                  <a:gd name="connsiteY0" fmla="*/ 1148260 h 1148260"/>
                  <a:gd name="connsiteX1" fmla="*/ 448503 w 12681995"/>
                  <a:gd name="connsiteY1" fmla="*/ 1588 h 1148260"/>
                  <a:gd name="connsiteX2" fmla="*/ 12678992 w 12681995"/>
                  <a:gd name="connsiteY2" fmla="*/ 0 h 1148260"/>
                  <a:gd name="connsiteX3" fmla="*/ 12681903 w 12681995"/>
                  <a:gd name="connsiteY3" fmla="*/ 1145878 h 1148260"/>
                  <a:gd name="connsiteX4" fmla="*/ 0 w 12681995"/>
                  <a:gd name="connsiteY4" fmla="*/ 1148260 h 1148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81995" h="1148260">
                    <a:moveTo>
                      <a:pt x="0" y="1148260"/>
                    </a:moveTo>
                    <a:lnTo>
                      <a:pt x="448503" y="1588"/>
                    </a:lnTo>
                    <a:lnTo>
                      <a:pt x="12678992" y="0"/>
                    </a:lnTo>
                    <a:cubicBezTo>
                      <a:pt x="12678210" y="389103"/>
                      <a:pt x="12682685" y="756775"/>
                      <a:pt x="12681903" y="1145878"/>
                    </a:cubicBezTo>
                    <a:lnTo>
                      <a:pt x="0" y="114826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  <p:sp>
            <p:nvSpPr>
              <p:cNvPr id="10" name="Shape 42"/>
              <p:cNvSpPr/>
              <p:nvPr/>
            </p:nvSpPr>
            <p:spPr>
              <a:xfrm>
                <a:off x="0" y="8981256"/>
                <a:ext cx="13004801" cy="792088"/>
              </a:xfrm>
              <a:prstGeom prst="rect">
                <a:avLst/>
              </a:prstGeom>
              <a:solidFill>
                <a:schemeClr val="tx1"/>
              </a:solidFill>
              <a:ln w="12700">
                <a:miter lim="400000"/>
              </a:ln>
              <a:effectLst/>
            </p:spPr>
            <p:txBody>
              <a:bodyPr lIns="0" tIns="0" rIns="0" bIns="0" anchor="ctr"/>
              <a:lstStyle/>
              <a:p>
                <a:pPr lvl="0">
                  <a:defRPr sz="2400">
                    <a:solidFill>
                      <a:srgbClr val="FFFFFF"/>
                    </a:solidFill>
                  </a:defRPr>
                </a:pPr>
                <a:endParaRPr lang="pl-PL" dirty="0"/>
              </a:p>
            </p:txBody>
          </p:sp>
          <p:sp>
            <p:nvSpPr>
              <p:cNvPr id="11" name="Trójkąt prostokątny 14"/>
              <p:cNvSpPr/>
              <p:nvPr/>
            </p:nvSpPr>
            <p:spPr>
              <a:xfrm flipV="1">
                <a:off x="0" y="8978626"/>
                <a:ext cx="318566" cy="789707"/>
              </a:xfrm>
              <a:custGeom>
                <a:avLst/>
                <a:gdLst>
                  <a:gd name="connsiteX0" fmla="*/ 0 w 525736"/>
                  <a:gd name="connsiteY0" fmla="*/ 792088 h 792088"/>
                  <a:gd name="connsiteX1" fmla="*/ 0 w 525736"/>
                  <a:gd name="connsiteY1" fmla="*/ 0 h 792088"/>
                  <a:gd name="connsiteX2" fmla="*/ 525736 w 525736"/>
                  <a:gd name="connsiteY2" fmla="*/ 792088 h 792088"/>
                  <a:gd name="connsiteX3" fmla="*/ 0 w 525736"/>
                  <a:gd name="connsiteY3" fmla="*/ 792088 h 792088"/>
                  <a:gd name="connsiteX0" fmla="*/ 0 w 313804"/>
                  <a:gd name="connsiteY0" fmla="*/ 792088 h 792088"/>
                  <a:gd name="connsiteX1" fmla="*/ 0 w 313804"/>
                  <a:gd name="connsiteY1" fmla="*/ 0 h 792088"/>
                  <a:gd name="connsiteX2" fmla="*/ 313804 w 313804"/>
                  <a:gd name="connsiteY2" fmla="*/ 792088 h 792088"/>
                  <a:gd name="connsiteX3" fmla="*/ 0 w 313804"/>
                  <a:gd name="connsiteY3" fmla="*/ 792088 h 792088"/>
                  <a:gd name="connsiteX0" fmla="*/ 0 w 318566"/>
                  <a:gd name="connsiteY0" fmla="*/ 792088 h 792088"/>
                  <a:gd name="connsiteX1" fmla="*/ 0 w 318566"/>
                  <a:gd name="connsiteY1" fmla="*/ 0 h 792088"/>
                  <a:gd name="connsiteX2" fmla="*/ 318566 w 318566"/>
                  <a:gd name="connsiteY2" fmla="*/ 789707 h 792088"/>
                  <a:gd name="connsiteX3" fmla="*/ 0 w 318566"/>
                  <a:gd name="connsiteY3" fmla="*/ 792088 h 792088"/>
                  <a:gd name="connsiteX0" fmla="*/ 0 w 318566"/>
                  <a:gd name="connsiteY0" fmla="*/ 787325 h 789707"/>
                  <a:gd name="connsiteX1" fmla="*/ 0 w 318566"/>
                  <a:gd name="connsiteY1" fmla="*/ 0 h 789707"/>
                  <a:gd name="connsiteX2" fmla="*/ 318566 w 318566"/>
                  <a:gd name="connsiteY2" fmla="*/ 789707 h 789707"/>
                  <a:gd name="connsiteX3" fmla="*/ 0 w 318566"/>
                  <a:gd name="connsiteY3" fmla="*/ 787325 h 789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8566" h="789707">
                    <a:moveTo>
                      <a:pt x="0" y="787325"/>
                    </a:moveTo>
                    <a:lnTo>
                      <a:pt x="0" y="0"/>
                    </a:lnTo>
                    <a:lnTo>
                      <a:pt x="318566" y="789707"/>
                    </a:lnTo>
                    <a:lnTo>
                      <a:pt x="0" y="787325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</p:grpSp>
      </p:grpSp>
      <p:pic>
        <p:nvPicPr>
          <p:cNvPr id="12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2" cstate="print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6936" y="9233434"/>
            <a:ext cx="1280160" cy="28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ymbol zastępczy tekstu 14"/>
          <p:cNvSpPr>
            <a:spLocks noGrp="1"/>
          </p:cNvSpPr>
          <p:nvPr>
            <p:ph type="body" sz="quarter" idx="11"/>
          </p:nvPr>
        </p:nvSpPr>
        <p:spPr>
          <a:xfrm>
            <a:off x="777600" y="3364632"/>
            <a:ext cx="5508776" cy="496855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32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864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296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</p:txBody>
      </p:sp>
      <p:sp>
        <p:nvSpPr>
          <p:cNvPr id="16" name="Symbol zastępczy tekstu 14"/>
          <p:cNvSpPr>
            <a:spLocks noGrp="1"/>
          </p:cNvSpPr>
          <p:nvPr>
            <p:ph type="body" sz="quarter" idx="12" hasCustomPrompt="1"/>
          </p:nvPr>
        </p:nvSpPr>
        <p:spPr>
          <a:xfrm>
            <a:off x="741760" y="2212504"/>
            <a:ext cx="11521280" cy="864096"/>
          </a:xfrm>
          <a:prstGeom prst="rect">
            <a:avLst/>
          </a:prstGeom>
        </p:spPr>
        <p:txBody>
          <a:bodyPr/>
          <a:lstStyle>
            <a:lvl1pPr marL="0" marR="0" indent="0" defTabSz="584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75000"/>
              <a:buFont typeface="Arial" panose="020B0604020202020204" pitchFamily="34" charset="0"/>
              <a:buNone/>
              <a:tabLst/>
              <a:defRPr sz="2500" b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89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333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778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marL="0" marR="0" lvl="0" indent="0" defTabSz="584200" eaLnBrk="1" fontAlgn="auto" latinLnBrk="0" hangingPunct="1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pl-PL" dirty="0" smtClean="0"/>
              <a:t>Tu można wpisać tekst wprowadzający. Zieloną kreskę można w razie potrzeby przesunąć (ale nie wydłużać) we wzorcu: menu „Widok” &gt; „Wzorzec slajdów”.</a:t>
            </a:r>
          </a:p>
        </p:txBody>
      </p:sp>
      <p:sp>
        <p:nvSpPr>
          <p:cNvPr id="17" name="Symbol zastępczy tekstu 2"/>
          <p:cNvSpPr>
            <a:spLocks noGrp="1"/>
          </p:cNvSpPr>
          <p:nvPr>
            <p:ph type="body" sz="quarter" idx="13" hasCustomPrompt="1"/>
          </p:nvPr>
        </p:nvSpPr>
        <p:spPr>
          <a:xfrm>
            <a:off x="3046016" y="77664"/>
            <a:ext cx="9217024" cy="3817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19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Tytuł sekcji (najlepiej wpisać w „Widoku wzorca” do układu slajdu dla każdej sekcji) </a:t>
            </a:r>
          </a:p>
        </p:txBody>
      </p:sp>
      <p:sp>
        <p:nvSpPr>
          <p:cNvPr id="18" name="Symbol zastępczy tekstu 14"/>
          <p:cNvSpPr>
            <a:spLocks noGrp="1"/>
          </p:cNvSpPr>
          <p:nvPr>
            <p:ph type="body" sz="quarter" idx="14" hasCustomPrompt="1"/>
          </p:nvPr>
        </p:nvSpPr>
        <p:spPr>
          <a:xfrm>
            <a:off x="741760" y="844352"/>
            <a:ext cx="11521280" cy="8640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2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89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333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778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lvl="0"/>
            <a:r>
              <a:rPr lang="pl-PL" dirty="0" smtClean="0"/>
              <a:t>Tytuł slajdu krótszy</a:t>
            </a:r>
          </a:p>
        </p:txBody>
      </p:sp>
      <p:sp>
        <p:nvSpPr>
          <p:cNvPr id="19" name="Shape 35"/>
          <p:cNvSpPr/>
          <p:nvPr userDrawn="1"/>
        </p:nvSpPr>
        <p:spPr>
          <a:xfrm>
            <a:off x="829279" y="1564432"/>
            <a:ext cx="1270000" cy="212031"/>
          </a:xfrm>
          <a:prstGeom prst="rect">
            <a:avLst/>
          </a:prstGeom>
          <a:solidFill>
            <a:srgbClr val="029A3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pl-PL" dirty="0"/>
          </a:p>
        </p:txBody>
      </p:sp>
      <p:sp>
        <p:nvSpPr>
          <p:cNvPr id="21" name="Symbol zastępczy zawartości 20"/>
          <p:cNvSpPr>
            <a:spLocks noGrp="1"/>
          </p:cNvSpPr>
          <p:nvPr>
            <p:ph sz="quarter" idx="15"/>
          </p:nvPr>
        </p:nvSpPr>
        <p:spPr>
          <a:xfrm>
            <a:off x="6789738" y="3364632"/>
            <a:ext cx="5473302" cy="496855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32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864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296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>
              <a:defRPr sz="1600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</p:txBody>
      </p:sp>
      <p:sp>
        <p:nvSpPr>
          <p:cNvPr id="2" name="pole tekstowe 1"/>
          <p:cNvSpPr txBox="1"/>
          <p:nvPr userDrawn="1"/>
        </p:nvSpPr>
        <p:spPr>
          <a:xfrm>
            <a:off x="829279" y="83994"/>
            <a:ext cx="77657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C19836D0-3F8D-48FA-A6B3-A53F85479A39}" type="slidenum">
              <a:rPr kumimoji="0" lang="pl-PL" sz="2000" b="1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ea typeface="+mn-ea"/>
                <a:cs typeface="+mn-cs"/>
                <a:sym typeface="Helvetica Light"/>
              </a:rPr>
              <a:t>‹#›</a:t>
            </a:fld>
            <a:endParaRPr kumimoji="0" lang="pl-PL" sz="2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1635833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z dużą grafiką - krótszy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 userDrawn="1"/>
        </p:nvGrpSpPr>
        <p:grpSpPr>
          <a:xfrm>
            <a:off x="-1" y="0"/>
            <a:ext cx="13004802" cy="9773344"/>
            <a:chOff x="-1" y="0"/>
            <a:chExt cx="13004802" cy="9773344"/>
          </a:xfrm>
        </p:grpSpPr>
        <p:sp>
          <p:nvSpPr>
            <p:cNvPr id="5" name="Trapez 3"/>
            <p:cNvSpPr/>
            <p:nvPr/>
          </p:nvSpPr>
          <p:spPr>
            <a:xfrm flipH="1" flipV="1">
              <a:off x="2439" y="0"/>
              <a:ext cx="2923680" cy="574130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745982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10407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208726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1043460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43460 w 12681995"/>
                <a:gd name="connsiteY1" fmla="*/ 53024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64120 w 12681995"/>
                <a:gd name="connsiteY1" fmla="*/ 25304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33132 w 12681995"/>
                <a:gd name="connsiteY1" fmla="*/ 636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81995" h="1148260">
                  <a:moveTo>
                    <a:pt x="0" y="1148260"/>
                  </a:moveTo>
                  <a:lnTo>
                    <a:pt x="1033132" y="636"/>
                  </a:lnTo>
                  <a:lnTo>
                    <a:pt x="12678992" y="0"/>
                  </a:lnTo>
                  <a:cubicBezTo>
                    <a:pt x="12678210" y="389103"/>
                    <a:pt x="12682685" y="756775"/>
                    <a:pt x="12681903" y="1145878"/>
                  </a:cubicBezTo>
                  <a:lnTo>
                    <a:pt x="0" y="114826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grpSp>
          <p:nvGrpSpPr>
            <p:cNvPr id="6" name="Grupa 5"/>
            <p:cNvGrpSpPr/>
            <p:nvPr/>
          </p:nvGrpSpPr>
          <p:grpSpPr>
            <a:xfrm>
              <a:off x="-1" y="8625084"/>
              <a:ext cx="13004802" cy="1148260"/>
              <a:chOff x="-1" y="8625084"/>
              <a:chExt cx="13004802" cy="1148260"/>
            </a:xfrm>
          </p:grpSpPr>
          <p:sp>
            <p:nvSpPr>
              <p:cNvPr id="7" name="Trapez 3"/>
              <p:cNvSpPr/>
              <p:nvPr/>
            </p:nvSpPr>
            <p:spPr>
              <a:xfrm>
                <a:off x="-1" y="8625084"/>
                <a:ext cx="13004801" cy="1148260"/>
              </a:xfrm>
              <a:custGeom>
                <a:avLst/>
                <a:gdLst>
                  <a:gd name="connsiteX0" fmla="*/ 0 w 12651729"/>
                  <a:gd name="connsiteY0" fmla="*/ 1132384 h 1132384"/>
                  <a:gd name="connsiteX1" fmla="*/ 448503 w 12651729"/>
                  <a:gd name="connsiteY1" fmla="*/ 0 h 1132384"/>
                  <a:gd name="connsiteX2" fmla="*/ 12203226 w 12651729"/>
                  <a:gd name="connsiteY2" fmla="*/ 0 h 1132384"/>
                  <a:gd name="connsiteX3" fmla="*/ 12651729 w 12651729"/>
                  <a:gd name="connsiteY3" fmla="*/ 1132384 h 1132384"/>
                  <a:gd name="connsiteX4" fmla="*/ 0 w 12651729"/>
                  <a:gd name="connsiteY4" fmla="*/ 1132384 h 1132384"/>
                  <a:gd name="connsiteX0" fmla="*/ 0 w 12651729"/>
                  <a:gd name="connsiteY0" fmla="*/ 1160959 h 1160959"/>
                  <a:gd name="connsiteX1" fmla="*/ 448503 w 12651729"/>
                  <a:gd name="connsiteY1" fmla="*/ 28575 h 1160959"/>
                  <a:gd name="connsiteX2" fmla="*/ 12622326 w 12651729"/>
                  <a:gd name="connsiteY2" fmla="*/ 0 h 1160959"/>
                  <a:gd name="connsiteX3" fmla="*/ 12651729 w 12651729"/>
                  <a:gd name="connsiteY3" fmla="*/ 1160959 h 1160959"/>
                  <a:gd name="connsiteX4" fmla="*/ 0 w 12651729"/>
                  <a:gd name="connsiteY4" fmla="*/ 1160959 h 1160959"/>
                  <a:gd name="connsiteX0" fmla="*/ 0 w 12654076"/>
                  <a:gd name="connsiteY0" fmla="*/ 1167309 h 1167309"/>
                  <a:gd name="connsiteX1" fmla="*/ 448503 w 12654076"/>
                  <a:gd name="connsiteY1" fmla="*/ 34925 h 1167309"/>
                  <a:gd name="connsiteX2" fmla="*/ 12654076 w 12654076"/>
                  <a:gd name="connsiteY2" fmla="*/ 0 h 1167309"/>
                  <a:gd name="connsiteX3" fmla="*/ 12651729 w 12654076"/>
                  <a:gd name="connsiteY3" fmla="*/ 1167309 h 1167309"/>
                  <a:gd name="connsiteX4" fmla="*/ 0 w 12654076"/>
                  <a:gd name="connsiteY4" fmla="*/ 1167309 h 1167309"/>
                  <a:gd name="connsiteX0" fmla="*/ 0 w 12660426"/>
                  <a:gd name="connsiteY0" fmla="*/ 1148259 h 1148259"/>
                  <a:gd name="connsiteX1" fmla="*/ 448503 w 12660426"/>
                  <a:gd name="connsiteY1" fmla="*/ 15875 h 1148259"/>
                  <a:gd name="connsiteX2" fmla="*/ 12660426 w 12660426"/>
                  <a:gd name="connsiteY2" fmla="*/ 0 h 1148259"/>
                  <a:gd name="connsiteX3" fmla="*/ 12651729 w 12660426"/>
                  <a:gd name="connsiteY3" fmla="*/ 1148259 h 1148259"/>
                  <a:gd name="connsiteX4" fmla="*/ 0 w 12660426"/>
                  <a:gd name="connsiteY4" fmla="*/ 1148259 h 1148259"/>
                  <a:gd name="connsiteX0" fmla="*/ 0 w 12670336"/>
                  <a:gd name="connsiteY0" fmla="*/ 1148259 h 1148259"/>
                  <a:gd name="connsiteX1" fmla="*/ 448503 w 12670336"/>
                  <a:gd name="connsiteY1" fmla="*/ 15875 h 1148259"/>
                  <a:gd name="connsiteX2" fmla="*/ 12660426 w 12670336"/>
                  <a:gd name="connsiteY2" fmla="*/ 0 h 1148259"/>
                  <a:gd name="connsiteX3" fmla="*/ 12670298 w 12670336"/>
                  <a:gd name="connsiteY3" fmla="*/ 1148259 h 1148259"/>
                  <a:gd name="connsiteX4" fmla="*/ 0 w 12670336"/>
                  <a:gd name="connsiteY4" fmla="*/ 1148259 h 1148259"/>
                  <a:gd name="connsiteX0" fmla="*/ 0 w 12672031"/>
                  <a:gd name="connsiteY0" fmla="*/ 1143497 h 1143497"/>
                  <a:gd name="connsiteX1" fmla="*/ 448503 w 12672031"/>
                  <a:gd name="connsiteY1" fmla="*/ 11113 h 1143497"/>
                  <a:gd name="connsiteX2" fmla="*/ 12672031 w 12672031"/>
                  <a:gd name="connsiteY2" fmla="*/ 0 h 1143497"/>
                  <a:gd name="connsiteX3" fmla="*/ 12670298 w 12672031"/>
                  <a:gd name="connsiteY3" fmla="*/ 1143497 h 1143497"/>
                  <a:gd name="connsiteX4" fmla="*/ 0 w 12672031"/>
                  <a:gd name="connsiteY4" fmla="*/ 1143497 h 1143497"/>
                  <a:gd name="connsiteX0" fmla="*/ 0 w 12670360"/>
                  <a:gd name="connsiteY0" fmla="*/ 1143497 h 1143497"/>
                  <a:gd name="connsiteX1" fmla="*/ 448503 w 12670360"/>
                  <a:gd name="connsiteY1" fmla="*/ 11113 h 1143497"/>
                  <a:gd name="connsiteX2" fmla="*/ 12665068 w 12670360"/>
                  <a:gd name="connsiteY2" fmla="*/ 0 h 1143497"/>
                  <a:gd name="connsiteX3" fmla="*/ 12670298 w 12670360"/>
                  <a:gd name="connsiteY3" fmla="*/ 1143497 h 1143497"/>
                  <a:gd name="connsiteX4" fmla="*/ 0 w 12670360"/>
                  <a:gd name="connsiteY4" fmla="*/ 1143497 h 1143497"/>
                  <a:gd name="connsiteX0" fmla="*/ 0 w 12672030"/>
                  <a:gd name="connsiteY0" fmla="*/ 1145878 h 1145878"/>
                  <a:gd name="connsiteX1" fmla="*/ 448503 w 12672030"/>
                  <a:gd name="connsiteY1" fmla="*/ 13494 h 1145878"/>
                  <a:gd name="connsiteX2" fmla="*/ 12672030 w 12672030"/>
                  <a:gd name="connsiteY2" fmla="*/ 0 h 1145878"/>
                  <a:gd name="connsiteX3" fmla="*/ 12670298 w 12672030"/>
                  <a:gd name="connsiteY3" fmla="*/ 1145878 h 1145878"/>
                  <a:gd name="connsiteX4" fmla="*/ 0 w 12672030"/>
                  <a:gd name="connsiteY4" fmla="*/ 1145878 h 1145878"/>
                  <a:gd name="connsiteX0" fmla="*/ 0 w 12670360"/>
                  <a:gd name="connsiteY0" fmla="*/ 1145878 h 1145878"/>
                  <a:gd name="connsiteX1" fmla="*/ 448503 w 12670360"/>
                  <a:gd name="connsiteY1" fmla="*/ 13494 h 1145878"/>
                  <a:gd name="connsiteX2" fmla="*/ 12665067 w 12670360"/>
                  <a:gd name="connsiteY2" fmla="*/ 0 h 1145878"/>
                  <a:gd name="connsiteX3" fmla="*/ 12670298 w 12670360"/>
                  <a:gd name="connsiteY3" fmla="*/ 1145878 h 1145878"/>
                  <a:gd name="connsiteX4" fmla="*/ 0 w 12670360"/>
                  <a:gd name="connsiteY4" fmla="*/ 1145878 h 1145878"/>
                  <a:gd name="connsiteX0" fmla="*/ 0 w 12674351"/>
                  <a:gd name="connsiteY0" fmla="*/ 1145878 h 1145878"/>
                  <a:gd name="connsiteX1" fmla="*/ 448503 w 12674351"/>
                  <a:gd name="connsiteY1" fmla="*/ 13494 h 1145878"/>
                  <a:gd name="connsiteX2" fmla="*/ 12674351 w 12674351"/>
                  <a:gd name="connsiteY2" fmla="*/ 0 h 1145878"/>
                  <a:gd name="connsiteX3" fmla="*/ 12670298 w 12674351"/>
                  <a:gd name="connsiteY3" fmla="*/ 1145878 h 1145878"/>
                  <a:gd name="connsiteX4" fmla="*/ 0 w 12674351"/>
                  <a:gd name="connsiteY4" fmla="*/ 1145878 h 1145878"/>
                  <a:gd name="connsiteX0" fmla="*/ 0 w 12670390"/>
                  <a:gd name="connsiteY0" fmla="*/ 1145878 h 1145878"/>
                  <a:gd name="connsiteX1" fmla="*/ 448503 w 12670390"/>
                  <a:gd name="connsiteY1" fmla="*/ 13494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70390"/>
                  <a:gd name="connsiteY0" fmla="*/ 1145878 h 1145878"/>
                  <a:gd name="connsiteX1" fmla="*/ 436898 w 12670390"/>
                  <a:gd name="connsiteY1" fmla="*/ 1588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81995"/>
                  <a:gd name="connsiteY0" fmla="*/ 1148260 h 1148260"/>
                  <a:gd name="connsiteX1" fmla="*/ 448503 w 12681995"/>
                  <a:gd name="connsiteY1" fmla="*/ 1588 h 1148260"/>
                  <a:gd name="connsiteX2" fmla="*/ 12678992 w 12681995"/>
                  <a:gd name="connsiteY2" fmla="*/ 0 h 1148260"/>
                  <a:gd name="connsiteX3" fmla="*/ 12681903 w 12681995"/>
                  <a:gd name="connsiteY3" fmla="*/ 1145878 h 1148260"/>
                  <a:gd name="connsiteX4" fmla="*/ 0 w 12681995"/>
                  <a:gd name="connsiteY4" fmla="*/ 1148260 h 1148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81995" h="1148260">
                    <a:moveTo>
                      <a:pt x="0" y="1148260"/>
                    </a:moveTo>
                    <a:lnTo>
                      <a:pt x="448503" y="1588"/>
                    </a:lnTo>
                    <a:lnTo>
                      <a:pt x="12678992" y="0"/>
                    </a:lnTo>
                    <a:cubicBezTo>
                      <a:pt x="12678210" y="389103"/>
                      <a:pt x="12682685" y="756775"/>
                      <a:pt x="12681903" y="1145878"/>
                    </a:cubicBezTo>
                    <a:lnTo>
                      <a:pt x="0" y="114826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  <p:sp>
            <p:nvSpPr>
              <p:cNvPr id="10" name="Shape 42"/>
              <p:cNvSpPr/>
              <p:nvPr/>
            </p:nvSpPr>
            <p:spPr>
              <a:xfrm>
                <a:off x="0" y="8981256"/>
                <a:ext cx="13004801" cy="792088"/>
              </a:xfrm>
              <a:prstGeom prst="rect">
                <a:avLst/>
              </a:prstGeom>
              <a:solidFill>
                <a:schemeClr val="tx1"/>
              </a:solidFill>
              <a:ln w="12700">
                <a:miter lim="400000"/>
              </a:ln>
              <a:effectLst/>
            </p:spPr>
            <p:txBody>
              <a:bodyPr lIns="0" tIns="0" rIns="0" bIns="0" anchor="ctr"/>
              <a:lstStyle/>
              <a:p>
                <a:pPr lvl="0">
                  <a:defRPr sz="2400">
                    <a:solidFill>
                      <a:srgbClr val="FFFFFF"/>
                    </a:solidFill>
                  </a:defRPr>
                </a:pPr>
                <a:endParaRPr lang="pl-PL" dirty="0"/>
              </a:p>
            </p:txBody>
          </p:sp>
          <p:sp>
            <p:nvSpPr>
              <p:cNvPr id="11" name="Trójkąt prostokątny 14"/>
              <p:cNvSpPr/>
              <p:nvPr/>
            </p:nvSpPr>
            <p:spPr>
              <a:xfrm flipV="1">
                <a:off x="0" y="8978626"/>
                <a:ext cx="318566" cy="789707"/>
              </a:xfrm>
              <a:custGeom>
                <a:avLst/>
                <a:gdLst>
                  <a:gd name="connsiteX0" fmla="*/ 0 w 525736"/>
                  <a:gd name="connsiteY0" fmla="*/ 792088 h 792088"/>
                  <a:gd name="connsiteX1" fmla="*/ 0 w 525736"/>
                  <a:gd name="connsiteY1" fmla="*/ 0 h 792088"/>
                  <a:gd name="connsiteX2" fmla="*/ 525736 w 525736"/>
                  <a:gd name="connsiteY2" fmla="*/ 792088 h 792088"/>
                  <a:gd name="connsiteX3" fmla="*/ 0 w 525736"/>
                  <a:gd name="connsiteY3" fmla="*/ 792088 h 792088"/>
                  <a:gd name="connsiteX0" fmla="*/ 0 w 313804"/>
                  <a:gd name="connsiteY0" fmla="*/ 792088 h 792088"/>
                  <a:gd name="connsiteX1" fmla="*/ 0 w 313804"/>
                  <a:gd name="connsiteY1" fmla="*/ 0 h 792088"/>
                  <a:gd name="connsiteX2" fmla="*/ 313804 w 313804"/>
                  <a:gd name="connsiteY2" fmla="*/ 792088 h 792088"/>
                  <a:gd name="connsiteX3" fmla="*/ 0 w 313804"/>
                  <a:gd name="connsiteY3" fmla="*/ 792088 h 792088"/>
                  <a:gd name="connsiteX0" fmla="*/ 0 w 318566"/>
                  <a:gd name="connsiteY0" fmla="*/ 792088 h 792088"/>
                  <a:gd name="connsiteX1" fmla="*/ 0 w 318566"/>
                  <a:gd name="connsiteY1" fmla="*/ 0 h 792088"/>
                  <a:gd name="connsiteX2" fmla="*/ 318566 w 318566"/>
                  <a:gd name="connsiteY2" fmla="*/ 789707 h 792088"/>
                  <a:gd name="connsiteX3" fmla="*/ 0 w 318566"/>
                  <a:gd name="connsiteY3" fmla="*/ 792088 h 792088"/>
                  <a:gd name="connsiteX0" fmla="*/ 0 w 318566"/>
                  <a:gd name="connsiteY0" fmla="*/ 787325 h 789707"/>
                  <a:gd name="connsiteX1" fmla="*/ 0 w 318566"/>
                  <a:gd name="connsiteY1" fmla="*/ 0 h 789707"/>
                  <a:gd name="connsiteX2" fmla="*/ 318566 w 318566"/>
                  <a:gd name="connsiteY2" fmla="*/ 789707 h 789707"/>
                  <a:gd name="connsiteX3" fmla="*/ 0 w 318566"/>
                  <a:gd name="connsiteY3" fmla="*/ 787325 h 789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8566" h="789707">
                    <a:moveTo>
                      <a:pt x="0" y="787325"/>
                    </a:moveTo>
                    <a:lnTo>
                      <a:pt x="0" y="0"/>
                    </a:lnTo>
                    <a:lnTo>
                      <a:pt x="318566" y="789707"/>
                    </a:lnTo>
                    <a:lnTo>
                      <a:pt x="0" y="787325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</p:grpSp>
      </p:grpSp>
      <p:pic>
        <p:nvPicPr>
          <p:cNvPr id="12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2" cstate="print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6936" y="9233434"/>
            <a:ext cx="1280160" cy="28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ymbol zastępczy tekstu 14"/>
          <p:cNvSpPr>
            <a:spLocks noGrp="1"/>
          </p:cNvSpPr>
          <p:nvPr>
            <p:ph type="body" sz="quarter" idx="11"/>
          </p:nvPr>
        </p:nvSpPr>
        <p:spPr>
          <a:xfrm>
            <a:off x="6790432" y="4588768"/>
            <a:ext cx="5508776" cy="37444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32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864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296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</p:txBody>
      </p:sp>
      <p:sp>
        <p:nvSpPr>
          <p:cNvPr id="16" name="Symbol zastępczy tekstu 14"/>
          <p:cNvSpPr>
            <a:spLocks noGrp="1"/>
          </p:cNvSpPr>
          <p:nvPr>
            <p:ph type="body" sz="quarter" idx="12" hasCustomPrompt="1"/>
          </p:nvPr>
        </p:nvSpPr>
        <p:spPr>
          <a:xfrm>
            <a:off x="6790432" y="2716560"/>
            <a:ext cx="5472608" cy="1656184"/>
          </a:xfrm>
          <a:prstGeom prst="rect">
            <a:avLst/>
          </a:prstGeom>
        </p:spPr>
        <p:txBody>
          <a:bodyPr/>
          <a:lstStyle>
            <a:lvl1pPr marL="0" marR="0" indent="0" defTabSz="584200" eaLnBrk="1" fontAlgn="auto" latinLnBrk="0" hangingPunct="1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 typeface="Arial" panose="020B0604020202020204" pitchFamily="34" charset="0"/>
              <a:buNone/>
              <a:tabLst/>
              <a:defRPr sz="2500" b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89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333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778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marL="0" marR="0" lvl="0" indent="0" defTabSz="584200" eaLnBrk="1" fontAlgn="auto" latinLnBrk="0" hangingPunct="1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pl-PL" dirty="0" smtClean="0"/>
              <a:t>Tu można wpisać tekst wprowadzający. Zieloną kreskę można w razie potrzeby przesunąć (ale nie wydłużać) we wzorcu: menu „Widok” &gt; „Wzorzec slajdów”</a:t>
            </a:r>
          </a:p>
        </p:txBody>
      </p:sp>
      <p:sp>
        <p:nvSpPr>
          <p:cNvPr id="17" name="Symbol zastępczy tekstu 2"/>
          <p:cNvSpPr>
            <a:spLocks noGrp="1"/>
          </p:cNvSpPr>
          <p:nvPr>
            <p:ph type="body" sz="quarter" idx="13" hasCustomPrompt="1"/>
          </p:nvPr>
        </p:nvSpPr>
        <p:spPr>
          <a:xfrm>
            <a:off x="3046016" y="77664"/>
            <a:ext cx="9217024" cy="3817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19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Tytuł sekcji (najlepiej wpisać w „Widoku wzorca” do układu slajdu dla każdej sekcji) </a:t>
            </a:r>
          </a:p>
        </p:txBody>
      </p:sp>
      <p:sp>
        <p:nvSpPr>
          <p:cNvPr id="18" name="Symbol zastępczy tekstu 14"/>
          <p:cNvSpPr>
            <a:spLocks noGrp="1"/>
          </p:cNvSpPr>
          <p:nvPr>
            <p:ph type="body" sz="quarter" idx="14" hasCustomPrompt="1"/>
          </p:nvPr>
        </p:nvSpPr>
        <p:spPr>
          <a:xfrm>
            <a:off x="6790432" y="916359"/>
            <a:ext cx="5472608" cy="129614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42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89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333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778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lvl="0"/>
            <a:r>
              <a:rPr lang="pl-PL" dirty="0" smtClean="0"/>
              <a:t>Tytuł slajdu</a:t>
            </a:r>
            <a:br>
              <a:rPr lang="pl-PL" dirty="0" smtClean="0"/>
            </a:br>
            <a:r>
              <a:rPr lang="pl-PL" dirty="0" smtClean="0"/>
              <a:t>krótszy</a:t>
            </a:r>
          </a:p>
        </p:txBody>
      </p:sp>
      <p:sp>
        <p:nvSpPr>
          <p:cNvPr id="19" name="Shape 35"/>
          <p:cNvSpPr/>
          <p:nvPr userDrawn="1"/>
        </p:nvSpPr>
        <p:spPr>
          <a:xfrm>
            <a:off x="6816576" y="2356520"/>
            <a:ext cx="1270000" cy="212031"/>
          </a:xfrm>
          <a:prstGeom prst="rect">
            <a:avLst/>
          </a:prstGeom>
          <a:solidFill>
            <a:srgbClr val="029A3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pl-PL" dirty="0"/>
          </a:p>
        </p:txBody>
      </p:sp>
      <p:sp>
        <p:nvSpPr>
          <p:cNvPr id="21" name="Symbol zastępczy zawartości 20"/>
          <p:cNvSpPr>
            <a:spLocks noGrp="1"/>
          </p:cNvSpPr>
          <p:nvPr>
            <p:ph sz="quarter" idx="15"/>
          </p:nvPr>
        </p:nvSpPr>
        <p:spPr>
          <a:xfrm>
            <a:off x="741760" y="916360"/>
            <a:ext cx="5473302" cy="741682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32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864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296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>
              <a:defRPr sz="1600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</p:txBody>
      </p:sp>
      <p:sp>
        <p:nvSpPr>
          <p:cNvPr id="20" name="pole tekstowe 19"/>
          <p:cNvSpPr txBox="1"/>
          <p:nvPr userDrawn="1"/>
        </p:nvSpPr>
        <p:spPr>
          <a:xfrm>
            <a:off x="829279" y="83994"/>
            <a:ext cx="77657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C19836D0-3F8D-48FA-A6B3-A53F85479A39}" type="slidenum">
              <a:rPr kumimoji="0" lang="pl-PL" sz="2000" b="1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ea typeface="+mn-ea"/>
                <a:cs typeface="+mn-cs"/>
                <a:sym typeface="Helvetica Light"/>
              </a:rPr>
              <a:t>‹#›</a:t>
            </a:fld>
            <a:endParaRPr kumimoji="0" lang="pl-PL" sz="2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2853499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z dużą grafiką - dłuższy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 userDrawn="1"/>
        </p:nvGrpSpPr>
        <p:grpSpPr>
          <a:xfrm>
            <a:off x="-1" y="0"/>
            <a:ext cx="13004802" cy="9773344"/>
            <a:chOff x="-1" y="0"/>
            <a:chExt cx="13004802" cy="9773344"/>
          </a:xfrm>
        </p:grpSpPr>
        <p:sp>
          <p:nvSpPr>
            <p:cNvPr id="5" name="Trapez 3"/>
            <p:cNvSpPr/>
            <p:nvPr/>
          </p:nvSpPr>
          <p:spPr>
            <a:xfrm flipH="1" flipV="1">
              <a:off x="2439" y="0"/>
              <a:ext cx="2923680" cy="574130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745982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10407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208726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1043460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43460 w 12681995"/>
                <a:gd name="connsiteY1" fmla="*/ 53024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64120 w 12681995"/>
                <a:gd name="connsiteY1" fmla="*/ 25304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33132 w 12681995"/>
                <a:gd name="connsiteY1" fmla="*/ 636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81995" h="1148260">
                  <a:moveTo>
                    <a:pt x="0" y="1148260"/>
                  </a:moveTo>
                  <a:lnTo>
                    <a:pt x="1033132" y="636"/>
                  </a:lnTo>
                  <a:lnTo>
                    <a:pt x="12678992" y="0"/>
                  </a:lnTo>
                  <a:cubicBezTo>
                    <a:pt x="12678210" y="389103"/>
                    <a:pt x="12682685" y="756775"/>
                    <a:pt x="12681903" y="1145878"/>
                  </a:cubicBezTo>
                  <a:lnTo>
                    <a:pt x="0" y="114826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grpSp>
          <p:nvGrpSpPr>
            <p:cNvPr id="6" name="Grupa 5"/>
            <p:cNvGrpSpPr/>
            <p:nvPr/>
          </p:nvGrpSpPr>
          <p:grpSpPr>
            <a:xfrm>
              <a:off x="-1" y="8625084"/>
              <a:ext cx="13004802" cy="1148260"/>
              <a:chOff x="-1" y="8625084"/>
              <a:chExt cx="13004802" cy="1148260"/>
            </a:xfrm>
          </p:grpSpPr>
          <p:sp>
            <p:nvSpPr>
              <p:cNvPr id="7" name="Trapez 3"/>
              <p:cNvSpPr/>
              <p:nvPr/>
            </p:nvSpPr>
            <p:spPr>
              <a:xfrm>
                <a:off x="-1" y="8625084"/>
                <a:ext cx="13004801" cy="1148260"/>
              </a:xfrm>
              <a:custGeom>
                <a:avLst/>
                <a:gdLst>
                  <a:gd name="connsiteX0" fmla="*/ 0 w 12651729"/>
                  <a:gd name="connsiteY0" fmla="*/ 1132384 h 1132384"/>
                  <a:gd name="connsiteX1" fmla="*/ 448503 w 12651729"/>
                  <a:gd name="connsiteY1" fmla="*/ 0 h 1132384"/>
                  <a:gd name="connsiteX2" fmla="*/ 12203226 w 12651729"/>
                  <a:gd name="connsiteY2" fmla="*/ 0 h 1132384"/>
                  <a:gd name="connsiteX3" fmla="*/ 12651729 w 12651729"/>
                  <a:gd name="connsiteY3" fmla="*/ 1132384 h 1132384"/>
                  <a:gd name="connsiteX4" fmla="*/ 0 w 12651729"/>
                  <a:gd name="connsiteY4" fmla="*/ 1132384 h 1132384"/>
                  <a:gd name="connsiteX0" fmla="*/ 0 w 12651729"/>
                  <a:gd name="connsiteY0" fmla="*/ 1160959 h 1160959"/>
                  <a:gd name="connsiteX1" fmla="*/ 448503 w 12651729"/>
                  <a:gd name="connsiteY1" fmla="*/ 28575 h 1160959"/>
                  <a:gd name="connsiteX2" fmla="*/ 12622326 w 12651729"/>
                  <a:gd name="connsiteY2" fmla="*/ 0 h 1160959"/>
                  <a:gd name="connsiteX3" fmla="*/ 12651729 w 12651729"/>
                  <a:gd name="connsiteY3" fmla="*/ 1160959 h 1160959"/>
                  <a:gd name="connsiteX4" fmla="*/ 0 w 12651729"/>
                  <a:gd name="connsiteY4" fmla="*/ 1160959 h 1160959"/>
                  <a:gd name="connsiteX0" fmla="*/ 0 w 12654076"/>
                  <a:gd name="connsiteY0" fmla="*/ 1167309 h 1167309"/>
                  <a:gd name="connsiteX1" fmla="*/ 448503 w 12654076"/>
                  <a:gd name="connsiteY1" fmla="*/ 34925 h 1167309"/>
                  <a:gd name="connsiteX2" fmla="*/ 12654076 w 12654076"/>
                  <a:gd name="connsiteY2" fmla="*/ 0 h 1167309"/>
                  <a:gd name="connsiteX3" fmla="*/ 12651729 w 12654076"/>
                  <a:gd name="connsiteY3" fmla="*/ 1167309 h 1167309"/>
                  <a:gd name="connsiteX4" fmla="*/ 0 w 12654076"/>
                  <a:gd name="connsiteY4" fmla="*/ 1167309 h 1167309"/>
                  <a:gd name="connsiteX0" fmla="*/ 0 w 12660426"/>
                  <a:gd name="connsiteY0" fmla="*/ 1148259 h 1148259"/>
                  <a:gd name="connsiteX1" fmla="*/ 448503 w 12660426"/>
                  <a:gd name="connsiteY1" fmla="*/ 15875 h 1148259"/>
                  <a:gd name="connsiteX2" fmla="*/ 12660426 w 12660426"/>
                  <a:gd name="connsiteY2" fmla="*/ 0 h 1148259"/>
                  <a:gd name="connsiteX3" fmla="*/ 12651729 w 12660426"/>
                  <a:gd name="connsiteY3" fmla="*/ 1148259 h 1148259"/>
                  <a:gd name="connsiteX4" fmla="*/ 0 w 12660426"/>
                  <a:gd name="connsiteY4" fmla="*/ 1148259 h 1148259"/>
                  <a:gd name="connsiteX0" fmla="*/ 0 w 12670336"/>
                  <a:gd name="connsiteY0" fmla="*/ 1148259 h 1148259"/>
                  <a:gd name="connsiteX1" fmla="*/ 448503 w 12670336"/>
                  <a:gd name="connsiteY1" fmla="*/ 15875 h 1148259"/>
                  <a:gd name="connsiteX2" fmla="*/ 12660426 w 12670336"/>
                  <a:gd name="connsiteY2" fmla="*/ 0 h 1148259"/>
                  <a:gd name="connsiteX3" fmla="*/ 12670298 w 12670336"/>
                  <a:gd name="connsiteY3" fmla="*/ 1148259 h 1148259"/>
                  <a:gd name="connsiteX4" fmla="*/ 0 w 12670336"/>
                  <a:gd name="connsiteY4" fmla="*/ 1148259 h 1148259"/>
                  <a:gd name="connsiteX0" fmla="*/ 0 w 12672031"/>
                  <a:gd name="connsiteY0" fmla="*/ 1143497 h 1143497"/>
                  <a:gd name="connsiteX1" fmla="*/ 448503 w 12672031"/>
                  <a:gd name="connsiteY1" fmla="*/ 11113 h 1143497"/>
                  <a:gd name="connsiteX2" fmla="*/ 12672031 w 12672031"/>
                  <a:gd name="connsiteY2" fmla="*/ 0 h 1143497"/>
                  <a:gd name="connsiteX3" fmla="*/ 12670298 w 12672031"/>
                  <a:gd name="connsiteY3" fmla="*/ 1143497 h 1143497"/>
                  <a:gd name="connsiteX4" fmla="*/ 0 w 12672031"/>
                  <a:gd name="connsiteY4" fmla="*/ 1143497 h 1143497"/>
                  <a:gd name="connsiteX0" fmla="*/ 0 w 12670360"/>
                  <a:gd name="connsiteY0" fmla="*/ 1143497 h 1143497"/>
                  <a:gd name="connsiteX1" fmla="*/ 448503 w 12670360"/>
                  <a:gd name="connsiteY1" fmla="*/ 11113 h 1143497"/>
                  <a:gd name="connsiteX2" fmla="*/ 12665068 w 12670360"/>
                  <a:gd name="connsiteY2" fmla="*/ 0 h 1143497"/>
                  <a:gd name="connsiteX3" fmla="*/ 12670298 w 12670360"/>
                  <a:gd name="connsiteY3" fmla="*/ 1143497 h 1143497"/>
                  <a:gd name="connsiteX4" fmla="*/ 0 w 12670360"/>
                  <a:gd name="connsiteY4" fmla="*/ 1143497 h 1143497"/>
                  <a:gd name="connsiteX0" fmla="*/ 0 w 12672030"/>
                  <a:gd name="connsiteY0" fmla="*/ 1145878 h 1145878"/>
                  <a:gd name="connsiteX1" fmla="*/ 448503 w 12672030"/>
                  <a:gd name="connsiteY1" fmla="*/ 13494 h 1145878"/>
                  <a:gd name="connsiteX2" fmla="*/ 12672030 w 12672030"/>
                  <a:gd name="connsiteY2" fmla="*/ 0 h 1145878"/>
                  <a:gd name="connsiteX3" fmla="*/ 12670298 w 12672030"/>
                  <a:gd name="connsiteY3" fmla="*/ 1145878 h 1145878"/>
                  <a:gd name="connsiteX4" fmla="*/ 0 w 12672030"/>
                  <a:gd name="connsiteY4" fmla="*/ 1145878 h 1145878"/>
                  <a:gd name="connsiteX0" fmla="*/ 0 w 12670360"/>
                  <a:gd name="connsiteY0" fmla="*/ 1145878 h 1145878"/>
                  <a:gd name="connsiteX1" fmla="*/ 448503 w 12670360"/>
                  <a:gd name="connsiteY1" fmla="*/ 13494 h 1145878"/>
                  <a:gd name="connsiteX2" fmla="*/ 12665067 w 12670360"/>
                  <a:gd name="connsiteY2" fmla="*/ 0 h 1145878"/>
                  <a:gd name="connsiteX3" fmla="*/ 12670298 w 12670360"/>
                  <a:gd name="connsiteY3" fmla="*/ 1145878 h 1145878"/>
                  <a:gd name="connsiteX4" fmla="*/ 0 w 12670360"/>
                  <a:gd name="connsiteY4" fmla="*/ 1145878 h 1145878"/>
                  <a:gd name="connsiteX0" fmla="*/ 0 w 12674351"/>
                  <a:gd name="connsiteY0" fmla="*/ 1145878 h 1145878"/>
                  <a:gd name="connsiteX1" fmla="*/ 448503 w 12674351"/>
                  <a:gd name="connsiteY1" fmla="*/ 13494 h 1145878"/>
                  <a:gd name="connsiteX2" fmla="*/ 12674351 w 12674351"/>
                  <a:gd name="connsiteY2" fmla="*/ 0 h 1145878"/>
                  <a:gd name="connsiteX3" fmla="*/ 12670298 w 12674351"/>
                  <a:gd name="connsiteY3" fmla="*/ 1145878 h 1145878"/>
                  <a:gd name="connsiteX4" fmla="*/ 0 w 12674351"/>
                  <a:gd name="connsiteY4" fmla="*/ 1145878 h 1145878"/>
                  <a:gd name="connsiteX0" fmla="*/ 0 w 12670390"/>
                  <a:gd name="connsiteY0" fmla="*/ 1145878 h 1145878"/>
                  <a:gd name="connsiteX1" fmla="*/ 448503 w 12670390"/>
                  <a:gd name="connsiteY1" fmla="*/ 13494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70390"/>
                  <a:gd name="connsiteY0" fmla="*/ 1145878 h 1145878"/>
                  <a:gd name="connsiteX1" fmla="*/ 436898 w 12670390"/>
                  <a:gd name="connsiteY1" fmla="*/ 1588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81995"/>
                  <a:gd name="connsiteY0" fmla="*/ 1148260 h 1148260"/>
                  <a:gd name="connsiteX1" fmla="*/ 448503 w 12681995"/>
                  <a:gd name="connsiteY1" fmla="*/ 1588 h 1148260"/>
                  <a:gd name="connsiteX2" fmla="*/ 12678992 w 12681995"/>
                  <a:gd name="connsiteY2" fmla="*/ 0 h 1148260"/>
                  <a:gd name="connsiteX3" fmla="*/ 12681903 w 12681995"/>
                  <a:gd name="connsiteY3" fmla="*/ 1145878 h 1148260"/>
                  <a:gd name="connsiteX4" fmla="*/ 0 w 12681995"/>
                  <a:gd name="connsiteY4" fmla="*/ 1148260 h 1148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81995" h="1148260">
                    <a:moveTo>
                      <a:pt x="0" y="1148260"/>
                    </a:moveTo>
                    <a:lnTo>
                      <a:pt x="448503" y="1588"/>
                    </a:lnTo>
                    <a:lnTo>
                      <a:pt x="12678992" y="0"/>
                    </a:lnTo>
                    <a:cubicBezTo>
                      <a:pt x="12678210" y="389103"/>
                      <a:pt x="12682685" y="756775"/>
                      <a:pt x="12681903" y="1145878"/>
                    </a:cubicBezTo>
                    <a:lnTo>
                      <a:pt x="0" y="114826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  <p:sp>
            <p:nvSpPr>
              <p:cNvPr id="10" name="Shape 42"/>
              <p:cNvSpPr/>
              <p:nvPr/>
            </p:nvSpPr>
            <p:spPr>
              <a:xfrm>
                <a:off x="0" y="8981256"/>
                <a:ext cx="13004801" cy="792088"/>
              </a:xfrm>
              <a:prstGeom prst="rect">
                <a:avLst/>
              </a:prstGeom>
              <a:solidFill>
                <a:schemeClr val="tx1"/>
              </a:solidFill>
              <a:ln w="12700">
                <a:miter lim="400000"/>
              </a:ln>
              <a:effectLst/>
            </p:spPr>
            <p:txBody>
              <a:bodyPr lIns="0" tIns="0" rIns="0" bIns="0" anchor="ctr"/>
              <a:lstStyle/>
              <a:p>
                <a:pPr lvl="0">
                  <a:defRPr sz="2400">
                    <a:solidFill>
                      <a:srgbClr val="FFFFFF"/>
                    </a:solidFill>
                  </a:defRPr>
                </a:pPr>
                <a:endParaRPr lang="pl-PL" dirty="0"/>
              </a:p>
            </p:txBody>
          </p:sp>
          <p:sp>
            <p:nvSpPr>
              <p:cNvPr id="11" name="Trójkąt prostokątny 14"/>
              <p:cNvSpPr/>
              <p:nvPr/>
            </p:nvSpPr>
            <p:spPr>
              <a:xfrm flipV="1">
                <a:off x="0" y="8978626"/>
                <a:ext cx="318566" cy="789707"/>
              </a:xfrm>
              <a:custGeom>
                <a:avLst/>
                <a:gdLst>
                  <a:gd name="connsiteX0" fmla="*/ 0 w 525736"/>
                  <a:gd name="connsiteY0" fmla="*/ 792088 h 792088"/>
                  <a:gd name="connsiteX1" fmla="*/ 0 w 525736"/>
                  <a:gd name="connsiteY1" fmla="*/ 0 h 792088"/>
                  <a:gd name="connsiteX2" fmla="*/ 525736 w 525736"/>
                  <a:gd name="connsiteY2" fmla="*/ 792088 h 792088"/>
                  <a:gd name="connsiteX3" fmla="*/ 0 w 525736"/>
                  <a:gd name="connsiteY3" fmla="*/ 792088 h 792088"/>
                  <a:gd name="connsiteX0" fmla="*/ 0 w 313804"/>
                  <a:gd name="connsiteY0" fmla="*/ 792088 h 792088"/>
                  <a:gd name="connsiteX1" fmla="*/ 0 w 313804"/>
                  <a:gd name="connsiteY1" fmla="*/ 0 h 792088"/>
                  <a:gd name="connsiteX2" fmla="*/ 313804 w 313804"/>
                  <a:gd name="connsiteY2" fmla="*/ 792088 h 792088"/>
                  <a:gd name="connsiteX3" fmla="*/ 0 w 313804"/>
                  <a:gd name="connsiteY3" fmla="*/ 792088 h 792088"/>
                  <a:gd name="connsiteX0" fmla="*/ 0 w 318566"/>
                  <a:gd name="connsiteY0" fmla="*/ 792088 h 792088"/>
                  <a:gd name="connsiteX1" fmla="*/ 0 w 318566"/>
                  <a:gd name="connsiteY1" fmla="*/ 0 h 792088"/>
                  <a:gd name="connsiteX2" fmla="*/ 318566 w 318566"/>
                  <a:gd name="connsiteY2" fmla="*/ 789707 h 792088"/>
                  <a:gd name="connsiteX3" fmla="*/ 0 w 318566"/>
                  <a:gd name="connsiteY3" fmla="*/ 792088 h 792088"/>
                  <a:gd name="connsiteX0" fmla="*/ 0 w 318566"/>
                  <a:gd name="connsiteY0" fmla="*/ 787325 h 789707"/>
                  <a:gd name="connsiteX1" fmla="*/ 0 w 318566"/>
                  <a:gd name="connsiteY1" fmla="*/ 0 h 789707"/>
                  <a:gd name="connsiteX2" fmla="*/ 318566 w 318566"/>
                  <a:gd name="connsiteY2" fmla="*/ 789707 h 789707"/>
                  <a:gd name="connsiteX3" fmla="*/ 0 w 318566"/>
                  <a:gd name="connsiteY3" fmla="*/ 787325 h 789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8566" h="789707">
                    <a:moveTo>
                      <a:pt x="0" y="787325"/>
                    </a:moveTo>
                    <a:lnTo>
                      <a:pt x="0" y="0"/>
                    </a:lnTo>
                    <a:lnTo>
                      <a:pt x="318566" y="789707"/>
                    </a:lnTo>
                    <a:lnTo>
                      <a:pt x="0" y="787325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</p:grpSp>
      </p:grpSp>
      <p:pic>
        <p:nvPicPr>
          <p:cNvPr id="12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2" cstate="print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6936" y="9233434"/>
            <a:ext cx="1280160" cy="28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ymbol zastępczy tekstu 14"/>
          <p:cNvSpPr>
            <a:spLocks noGrp="1"/>
          </p:cNvSpPr>
          <p:nvPr>
            <p:ph type="body" sz="quarter" idx="11"/>
          </p:nvPr>
        </p:nvSpPr>
        <p:spPr>
          <a:xfrm>
            <a:off x="6790432" y="4804792"/>
            <a:ext cx="5508776" cy="352839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32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864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296000" indent="-432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</p:txBody>
      </p:sp>
      <p:sp>
        <p:nvSpPr>
          <p:cNvPr id="16" name="Symbol zastępczy tekstu 14"/>
          <p:cNvSpPr>
            <a:spLocks noGrp="1"/>
          </p:cNvSpPr>
          <p:nvPr>
            <p:ph type="body" sz="quarter" idx="12" hasCustomPrompt="1"/>
          </p:nvPr>
        </p:nvSpPr>
        <p:spPr>
          <a:xfrm>
            <a:off x="6790432" y="2932584"/>
            <a:ext cx="5472608" cy="1656184"/>
          </a:xfrm>
          <a:prstGeom prst="rect">
            <a:avLst/>
          </a:prstGeom>
        </p:spPr>
        <p:txBody>
          <a:bodyPr/>
          <a:lstStyle>
            <a:lvl1pPr marL="0" marR="0" indent="0" defTabSz="584200" eaLnBrk="1" fontAlgn="auto" latinLnBrk="0" hangingPunct="1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 typeface="Arial" panose="020B0604020202020204" pitchFamily="34" charset="0"/>
              <a:buNone/>
              <a:tabLst/>
              <a:defRPr sz="2500" b="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89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333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778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marL="0" marR="0" lvl="0" indent="0" defTabSz="584200" eaLnBrk="1" fontAlgn="auto" latinLnBrk="0" hangingPunct="1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pl-PL" dirty="0" smtClean="0"/>
              <a:t>Tu można wpisać tekst wprowadzający. Zieloną kreskę można w razie potrzeby przesunąć (ale nie wydłużać) we wzorcu: menu „Widok” &gt; „Wzorzec slajdów”</a:t>
            </a:r>
          </a:p>
        </p:txBody>
      </p:sp>
      <p:sp>
        <p:nvSpPr>
          <p:cNvPr id="17" name="Symbol zastępczy tekstu 2"/>
          <p:cNvSpPr>
            <a:spLocks noGrp="1"/>
          </p:cNvSpPr>
          <p:nvPr>
            <p:ph type="body" sz="quarter" idx="13" hasCustomPrompt="1"/>
          </p:nvPr>
        </p:nvSpPr>
        <p:spPr>
          <a:xfrm>
            <a:off x="3046016" y="77664"/>
            <a:ext cx="9217024" cy="3817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19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Tytuł sekcji (najlepiej wpisać w „Widoku wzorca” do układu slajdu dla każdej sekcji) </a:t>
            </a:r>
          </a:p>
        </p:txBody>
      </p:sp>
      <p:sp>
        <p:nvSpPr>
          <p:cNvPr id="18" name="Symbol zastępczy tekstu 14"/>
          <p:cNvSpPr>
            <a:spLocks noGrp="1"/>
          </p:cNvSpPr>
          <p:nvPr>
            <p:ph type="body" sz="quarter" idx="14" hasCustomPrompt="1"/>
          </p:nvPr>
        </p:nvSpPr>
        <p:spPr>
          <a:xfrm>
            <a:off x="6790432" y="916359"/>
            <a:ext cx="5472608" cy="151216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34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89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333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7780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2222500" indent="-444500"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</a:lstStyle>
          <a:p>
            <a:pPr lvl="0"/>
            <a:r>
              <a:rPr lang="pl-PL" dirty="0" smtClean="0"/>
              <a:t>Tytuł </a:t>
            </a:r>
            <a:br>
              <a:rPr lang="pl-PL" dirty="0" smtClean="0"/>
            </a:br>
            <a:r>
              <a:rPr lang="pl-PL" dirty="0" smtClean="0"/>
              <a:t>slajdu dłuższy</a:t>
            </a:r>
          </a:p>
        </p:txBody>
      </p:sp>
      <p:sp>
        <p:nvSpPr>
          <p:cNvPr id="19" name="Shape 35"/>
          <p:cNvSpPr/>
          <p:nvPr userDrawn="1"/>
        </p:nvSpPr>
        <p:spPr>
          <a:xfrm>
            <a:off x="6816576" y="2572544"/>
            <a:ext cx="1270000" cy="212031"/>
          </a:xfrm>
          <a:prstGeom prst="rect">
            <a:avLst/>
          </a:prstGeom>
          <a:solidFill>
            <a:srgbClr val="029A3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pl-PL" dirty="0"/>
          </a:p>
        </p:txBody>
      </p:sp>
      <p:sp>
        <p:nvSpPr>
          <p:cNvPr id="21" name="Symbol zastępczy zawartości 20"/>
          <p:cNvSpPr>
            <a:spLocks noGrp="1"/>
          </p:cNvSpPr>
          <p:nvPr>
            <p:ph sz="quarter" idx="15"/>
          </p:nvPr>
        </p:nvSpPr>
        <p:spPr>
          <a:xfrm>
            <a:off x="741760" y="916360"/>
            <a:ext cx="5473302" cy="741682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32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864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296000" indent="-432000"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>
              <a:defRPr sz="1600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</p:txBody>
      </p:sp>
      <p:sp>
        <p:nvSpPr>
          <p:cNvPr id="20" name="pole tekstowe 19"/>
          <p:cNvSpPr txBox="1"/>
          <p:nvPr userDrawn="1"/>
        </p:nvSpPr>
        <p:spPr>
          <a:xfrm>
            <a:off x="829279" y="83994"/>
            <a:ext cx="77657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C19836D0-3F8D-48FA-A6B3-A53F85479A39}" type="slidenum">
              <a:rPr kumimoji="0" lang="pl-PL" sz="2000" b="1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ea typeface="+mn-ea"/>
                <a:cs typeface="+mn-cs"/>
                <a:sym typeface="Helvetica Light"/>
              </a:rPr>
              <a:t>‹#›</a:t>
            </a:fld>
            <a:endParaRPr kumimoji="0" lang="pl-PL" sz="19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600146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 userDrawn="1"/>
        </p:nvGrpSpPr>
        <p:grpSpPr>
          <a:xfrm>
            <a:off x="-1" y="0"/>
            <a:ext cx="13004802" cy="9773344"/>
            <a:chOff x="-1" y="0"/>
            <a:chExt cx="13004802" cy="9773344"/>
          </a:xfrm>
        </p:grpSpPr>
        <p:sp>
          <p:nvSpPr>
            <p:cNvPr id="5" name="Trapez 3"/>
            <p:cNvSpPr/>
            <p:nvPr/>
          </p:nvSpPr>
          <p:spPr>
            <a:xfrm flipH="1" flipV="1">
              <a:off x="2439" y="0"/>
              <a:ext cx="2923680" cy="574130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745982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10407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208726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61912 h 1161912"/>
                <a:gd name="connsiteX1" fmla="*/ 1043460 w 12681995"/>
                <a:gd name="connsiteY1" fmla="*/ 0 h 1161912"/>
                <a:gd name="connsiteX2" fmla="*/ 12678992 w 12681995"/>
                <a:gd name="connsiteY2" fmla="*/ 13652 h 1161912"/>
                <a:gd name="connsiteX3" fmla="*/ 12681903 w 12681995"/>
                <a:gd name="connsiteY3" fmla="*/ 1159530 h 1161912"/>
                <a:gd name="connsiteX4" fmla="*/ 0 w 12681995"/>
                <a:gd name="connsiteY4" fmla="*/ 1161912 h 1161912"/>
                <a:gd name="connsiteX0" fmla="*/ 0 w 12681995"/>
                <a:gd name="connsiteY0" fmla="*/ 1148260 h 1148260"/>
                <a:gd name="connsiteX1" fmla="*/ 1043460 w 12681995"/>
                <a:gd name="connsiteY1" fmla="*/ 53024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64120 w 12681995"/>
                <a:gd name="connsiteY1" fmla="*/ 25304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2681995"/>
                <a:gd name="connsiteY0" fmla="*/ 1148260 h 1148260"/>
                <a:gd name="connsiteX1" fmla="*/ 1033132 w 12681995"/>
                <a:gd name="connsiteY1" fmla="*/ 636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81995" h="1148260">
                  <a:moveTo>
                    <a:pt x="0" y="1148260"/>
                  </a:moveTo>
                  <a:lnTo>
                    <a:pt x="1033132" y="636"/>
                  </a:lnTo>
                  <a:lnTo>
                    <a:pt x="12678992" y="0"/>
                  </a:lnTo>
                  <a:cubicBezTo>
                    <a:pt x="12678210" y="389103"/>
                    <a:pt x="12682685" y="756775"/>
                    <a:pt x="12681903" y="1145878"/>
                  </a:cubicBezTo>
                  <a:lnTo>
                    <a:pt x="0" y="114826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grpSp>
          <p:nvGrpSpPr>
            <p:cNvPr id="6" name="Grupa 5"/>
            <p:cNvGrpSpPr/>
            <p:nvPr/>
          </p:nvGrpSpPr>
          <p:grpSpPr>
            <a:xfrm>
              <a:off x="-1" y="8625084"/>
              <a:ext cx="13004802" cy="1148260"/>
              <a:chOff x="-1" y="8625084"/>
              <a:chExt cx="13004802" cy="1148260"/>
            </a:xfrm>
          </p:grpSpPr>
          <p:sp>
            <p:nvSpPr>
              <p:cNvPr id="7" name="Trapez 3"/>
              <p:cNvSpPr/>
              <p:nvPr/>
            </p:nvSpPr>
            <p:spPr>
              <a:xfrm>
                <a:off x="-1" y="8625084"/>
                <a:ext cx="13004801" cy="1148260"/>
              </a:xfrm>
              <a:custGeom>
                <a:avLst/>
                <a:gdLst>
                  <a:gd name="connsiteX0" fmla="*/ 0 w 12651729"/>
                  <a:gd name="connsiteY0" fmla="*/ 1132384 h 1132384"/>
                  <a:gd name="connsiteX1" fmla="*/ 448503 w 12651729"/>
                  <a:gd name="connsiteY1" fmla="*/ 0 h 1132384"/>
                  <a:gd name="connsiteX2" fmla="*/ 12203226 w 12651729"/>
                  <a:gd name="connsiteY2" fmla="*/ 0 h 1132384"/>
                  <a:gd name="connsiteX3" fmla="*/ 12651729 w 12651729"/>
                  <a:gd name="connsiteY3" fmla="*/ 1132384 h 1132384"/>
                  <a:gd name="connsiteX4" fmla="*/ 0 w 12651729"/>
                  <a:gd name="connsiteY4" fmla="*/ 1132384 h 1132384"/>
                  <a:gd name="connsiteX0" fmla="*/ 0 w 12651729"/>
                  <a:gd name="connsiteY0" fmla="*/ 1160959 h 1160959"/>
                  <a:gd name="connsiteX1" fmla="*/ 448503 w 12651729"/>
                  <a:gd name="connsiteY1" fmla="*/ 28575 h 1160959"/>
                  <a:gd name="connsiteX2" fmla="*/ 12622326 w 12651729"/>
                  <a:gd name="connsiteY2" fmla="*/ 0 h 1160959"/>
                  <a:gd name="connsiteX3" fmla="*/ 12651729 w 12651729"/>
                  <a:gd name="connsiteY3" fmla="*/ 1160959 h 1160959"/>
                  <a:gd name="connsiteX4" fmla="*/ 0 w 12651729"/>
                  <a:gd name="connsiteY4" fmla="*/ 1160959 h 1160959"/>
                  <a:gd name="connsiteX0" fmla="*/ 0 w 12654076"/>
                  <a:gd name="connsiteY0" fmla="*/ 1167309 h 1167309"/>
                  <a:gd name="connsiteX1" fmla="*/ 448503 w 12654076"/>
                  <a:gd name="connsiteY1" fmla="*/ 34925 h 1167309"/>
                  <a:gd name="connsiteX2" fmla="*/ 12654076 w 12654076"/>
                  <a:gd name="connsiteY2" fmla="*/ 0 h 1167309"/>
                  <a:gd name="connsiteX3" fmla="*/ 12651729 w 12654076"/>
                  <a:gd name="connsiteY3" fmla="*/ 1167309 h 1167309"/>
                  <a:gd name="connsiteX4" fmla="*/ 0 w 12654076"/>
                  <a:gd name="connsiteY4" fmla="*/ 1167309 h 1167309"/>
                  <a:gd name="connsiteX0" fmla="*/ 0 w 12660426"/>
                  <a:gd name="connsiteY0" fmla="*/ 1148259 h 1148259"/>
                  <a:gd name="connsiteX1" fmla="*/ 448503 w 12660426"/>
                  <a:gd name="connsiteY1" fmla="*/ 15875 h 1148259"/>
                  <a:gd name="connsiteX2" fmla="*/ 12660426 w 12660426"/>
                  <a:gd name="connsiteY2" fmla="*/ 0 h 1148259"/>
                  <a:gd name="connsiteX3" fmla="*/ 12651729 w 12660426"/>
                  <a:gd name="connsiteY3" fmla="*/ 1148259 h 1148259"/>
                  <a:gd name="connsiteX4" fmla="*/ 0 w 12660426"/>
                  <a:gd name="connsiteY4" fmla="*/ 1148259 h 1148259"/>
                  <a:gd name="connsiteX0" fmla="*/ 0 w 12670336"/>
                  <a:gd name="connsiteY0" fmla="*/ 1148259 h 1148259"/>
                  <a:gd name="connsiteX1" fmla="*/ 448503 w 12670336"/>
                  <a:gd name="connsiteY1" fmla="*/ 15875 h 1148259"/>
                  <a:gd name="connsiteX2" fmla="*/ 12660426 w 12670336"/>
                  <a:gd name="connsiteY2" fmla="*/ 0 h 1148259"/>
                  <a:gd name="connsiteX3" fmla="*/ 12670298 w 12670336"/>
                  <a:gd name="connsiteY3" fmla="*/ 1148259 h 1148259"/>
                  <a:gd name="connsiteX4" fmla="*/ 0 w 12670336"/>
                  <a:gd name="connsiteY4" fmla="*/ 1148259 h 1148259"/>
                  <a:gd name="connsiteX0" fmla="*/ 0 w 12672031"/>
                  <a:gd name="connsiteY0" fmla="*/ 1143497 h 1143497"/>
                  <a:gd name="connsiteX1" fmla="*/ 448503 w 12672031"/>
                  <a:gd name="connsiteY1" fmla="*/ 11113 h 1143497"/>
                  <a:gd name="connsiteX2" fmla="*/ 12672031 w 12672031"/>
                  <a:gd name="connsiteY2" fmla="*/ 0 h 1143497"/>
                  <a:gd name="connsiteX3" fmla="*/ 12670298 w 12672031"/>
                  <a:gd name="connsiteY3" fmla="*/ 1143497 h 1143497"/>
                  <a:gd name="connsiteX4" fmla="*/ 0 w 12672031"/>
                  <a:gd name="connsiteY4" fmla="*/ 1143497 h 1143497"/>
                  <a:gd name="connsiteX0" fmla="*/ 0 w 12670360"/>
                  <a:gd name="connsiteY0" fmla="*/ 1143497 h 1143497"/>
                  <a:gd name="connsiteX1" fmla="*/ 448503 w 12670360"/>
                  <a:gd name="connsiteY1" fmla="*/ 11113 h 1143497"/>
                  <a:gd name="connsiteX2" fmla="*/ 12665068 w 12670360"/>
                  <a:gd name="connsiteY2" fmla="*/ 0 h 1143497"/>
                  <a:gd name="connsiteX3" fmla="*/ 12670298 w 12670360"/>
                  <a:gd name="connsiteY3" fmla="*/ 1143497 h 1143497"/>
                  <a:gd name="connsiteX4" fmla="*/ 0 w 12670360"/>
                  <a:gd name="connsiteY4" fmla="*/ 1143497 h 1143497"/>
                  <a:gd name="connsiteX0" fmla="*/ 0 w 12672030"/>
                  <a:gd name="connsiteY0" fmla="*/ 1145878 h 1145878"/>
                  <a:gd name="connsiteX1" fmla="*/ 448503 w 12672030"/>
                  <a:gd name="connsiteY1" fmla="*/ 13494 h 1145878"/>
                  <a:gd name="connsiteX2" fmla="*/ 12672030 w 12672030"/>
                  <a:gd name="connsiteY2" fmla="*/ 0 h 1145878"/>
                  <a:gd name="connsiteX3" fmla="*/ 12670298 w 12672030"/>
                  <a:gd name="connsiteY3" fmla="*/ 1145878 h 1145878"/>
                  <a:gd name="connsiteX4" fmla="*/ 0 w 12672030"/>
                  <a:gd name="connsiteY4" fmla="*/ 1145878 h 1145878"/>
                  <a:gd name="connsiteX0" fmla="*/ 0 w 12670360"/>
                  <a:gd name="connsiteY0" fmla="*/ 1145878 h 1145878"/>
                  <a:gd name="connsiteX1" fmla="*/ 448503 w 12670360"/>
                  <a:gd name="connsiteY1" fmla="*/ 13494 h 1145878"/>
                  <a:gd name="connsiteX2" fmla="*/ 12665067 w 12670360"/>
                  <a:gd name="connsiteY2" fmla="*/ 0 h 1145878"/>
                  <a:gd name="connsiteX3" fmla="*/ 12670298 w 12670360"/>
                  <a:gd name="connsiteY3" fmla="*/ 1145878 h 1145878"/>
                  <a:gd name="connsiteX4" fmla="*/ 0 w 12670360"/>
                  <a:gd name="connsiteY4" fmla="*/ 1145878 h 1145878"/>
                  <a:gd name="connsiteX0" fmla="*/ 0 w 12674351"/>
                  <a:gd name="connsiteY0" fmla="*/ 1145878 h 1145878"/>
                  <a:gd name="connsiteX1" fmla="*/ 448503 w 12674351"/>
                  <a:gd name="connsiteY1" fmla="*/ 13494 h 1145878"/>
                  <a:gd name="connsiteX2" fmla="*/ 12674351 w 12674351"/>
                  <a:gd name="connsiteY2" fmla="*/ 0 h 1145878"/>
                  <a:gd name="connsiteX3" fmla="*/ 12670298 w 12674351"/>
                  <a:gd name="connsiteY3" fmla="*/ 1145878 h 1145878"/>
                  <a:gd name="connsiteX4" fmla="*/ 0 w 12674351"/>
                  <a:gd name="connsiteY4" fmla="*/ 1145878 h 1145878"/>
                  <a:gd name="connsiteX0" fmla="*/ 0 w 12670390"/>
                  <a:gd name="connsiteY0" fmla="*/ 1145878 h 1145878"/>
                  <a:gd name="connsiteX1" fmla="*/ 448503 w 12670390"/>
                  <a:gd name="connsiteY1" fmla="*/ 13494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70390"/>
                  <a:gd name="connsiteY0" fmla="*/ 1145878 h 1145878"/>
                  <a:gd name="connsiteX1" fmla="*/ 436898 w 12670390"/>
                  <a:gd name="connsiteY1" fmla="*/ 1588 h 1145878"/>
                  <a:gd name="connsiteX2" fmla="*/ 12667387 w 12670390"/>
                  <a:gd name="connsiteY2" fmla="*/ 0 h 1145878"/>
                  <a:gd name="connsiteX3" fmla="*/ 12670298 w 12670390"/>
                  <a:gd name="connsiteY3" fmla="*/ 1145878 h 1145878"/>
                  <a:gd name="connsiteX4" fmla="*/ 0 w 12670390"/>
                  <a:gd name="connsiteY4" fmla="*/ 1145878 h 1145878"/>
                  <a:gd name="connsiteX0" fmla="*/ 0 w 12681995"/>
                  <a:gd name="connsiteY0" fmla="*/ 1148260 h 1148260"/>
                  <a:gd name="connsiteX1" fmla="*/ 448503 w 12681995"/>
                  <a:gd name="connsiteY1" fmla="*/ 1588 h 1148260"/>
                  <a:gd name="connsiteX2" fmla="*/ 12678992 w 12681995"/>
                  <a:gd name="connsiteY2" fmla="*/ 0 h 1148260"/>
                  <a:gd name="connsiteX3" fmla="*/ 12681903 w 12681995"/>
                  <a:gd name="connsiteY3" fmla="*/ 1145878 h 1148260"/>
                  <a:gd name="connsiteX4" fmla="*/ 0 w 12681995"/>
                  <a:gd name="connsiteY4" fmla="*/ 1148260 h 1148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81995" h="1148260">
                    <a:moveTo>
                      <a:pt x="0" y="1148260"/>
                    </a:moveTo>
                    <a:lnTo>
                      <a:pt x="448503" y="1588"/>
                    </a:lnTo>
                    <a:lnTo>
                      <a:pt x="12678992" y="0"/>
                    </a:lnTo>
                    <a:cubicBezTo>
                      <a:pt x="12678210" y="389103"/>
                      <a:pt x="12682685" y="756775"/>
                      <a:pt x="12681903" y="1145878"/>
                    </a:cubicBezTo>
                    <a:lnTo>
                      <a:pt x="0" y="114826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  <p:sp>
            <p:nvSpPr>
              <p:cNvPr id="10" name="Shape 42"/>
              <p:cNvSpPr/>
              <p:nvPr/>
            </p:nvSpPr>
            <p:spPr>
              <a:xfrm>
                <a:off x="0" y="8981256"/>
                <a:ext cx="13004801" cy="792088"/>
              </a:xfrm>
              <a:prstGeom prst="rect">
                <a:avLst/>
              </a:prstGeom>
              <a:solidFill>
                <a:schemeClr val="tx1"/>
              </a:solidFill>
              <a:ln w="12700">
                <a:miter lim="400000"/>
              </a:ln>
              <a:effectLst/>
            </p:spPr>
            <p:txBody>
              <a:bodyPr lIns="0" tIns="0" rIns="0" bIns="0" anchor="ctr"/>
              <a:lstStyle/>
              <a:p>
                <a:pPr lvl="0">
                  <a:defRPr sz="2400">
                    <a:solidFill>
                      <a:srgbClr val="FFFFFF"/>
                    </a:solidFill>
                  </a:defRPr>
                </a:pPr>
                <a:endParaRPr lang="pl-PL" dirty="0"/>
              </a:p>
            </p:txBody>
          </p:sp>
          <p:sp>
            <p:nvSpPr>
              <p:cNvPr id="11" name="Trójkąt prostokątny 14"/>
              <p:cNvSpPr/>
              <p:nvPr/>
            </p:nvSpPr>
            <p:spPr>
              <a:xfrm flipV="1">
                <a:off x="0" y="8978626"/>
                <a:ext cx="318566" cy="789707"/>
              </a:xfrm>
              <a:custGeom>
                <a:avLst/>
                <a:gdLst>
                  <a:gd name="connsiteX0" fmla="*/ 0 w 525736"/>
                  <a:gd name="connsiteY0" fmla="*/ 792088 h 792088"/>
                  <a:gd name="connsiteX1" fmla="*/ 0 w 525736"/>
                  <a:gd name="connsiteY1" fmla="*/ 0 h 792088"/>
                  <a:gd name="connsiteX2" fmla="*/ 525736 w 525736"/>
                  <a:gd name="connsiteY2" fmla="*/ 792088 h 792088"/>
                  <a:gd name="connsiteX3" fmla="*/ 0 w 525736"/>
                  <a:gd name="connsiteY3" fmla="*/ 792088 h 792088"/>
                  <a:gd name="connsiteX0" fmla="*/ 0 w 313804"/>
                  <a:gd name="connsiteY0" fmla="*/ 792088 h 792088"/>
                  <a:gd name="connsiteX1" fmla="*/ 0 w 313804"/>
                  <a:gd name="connsiteY1" fmla="*/ 0 h 792088"/>
                  <a:gd name="connsiteX2" fmla="*/ 313804 w 313804"/>
                  <a:gd name="connsiteY2" fmla="*/ 792088 h 792088"/>
                  <a:gd name="connsiteX3" fmla="*/ 0 w 313804"/>
                  <a:gd name="connsiteY3" fmla="*/ 792088 h 792088"/>
                  <a:gd name="connsiteX0" fmla="*/ 0 w 318566"/>
                  <a:gd name="connsiteY0" fmla="*/ 792088 h 792088"/>
                  <a:gd name="connsiteX1" fmla="*/ 0 w 318566"/>
                  <a:gd name="connsiteY1" fmla="*/ 0 h 792088"/>
                  <a:gd name="connsiteX2" fmla="*/ 318566 w 318566"/>
                  <a:gd name="connsiteY2" fmla="*/ 789707 h 792088"/>
                  <a:gd name="connsiteX3" fmla="*/ 0 w 318566"/>
                  <a:gd name="connsiteY3" fmla="*/ 792088 h 792088"/>
                  <a:gd name="connsiteX0" fmla="*/ 0 w 318566"/>
                  <a:gd name="connsiteY0" fmla="*/ 787325 h 789707"/>
                  <a:gd name="connsiteX1" fmla="*/ 0 w 318566"/>
                  <a:gd name="connsiteY1" fmla="*/ 0 h 789707"/>
                  <a:gd name="connsiteX2" fmla="*/ 318566 w 318566"/>
                  <a:gd name="connsiteY2" fmla="*/ 789707 h 789707"/>
                  <a:gd name="connsiteX3" fmla="*/ 0 w 318566"/>
                  <a:gd name="connsiteY3" fmla="*/ 787325 h 789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8566" h="789707">
                    <a:moveTo>
                      <a:pt x="0" y="787325"/>
                    </a:moveTo>
                    <a:lnTo>
                      <a:pt x="0" y="0"/>
                    </a:lnTo>
                    <a:lnTo>
                      <a:pt x="318566" y="789707"/>
                    </a:lnTo>
                    <a:lnTo>
                      <a:pt x="0" y="787325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24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endParaRPr>
              </a:p>
            </p:txBody>
          </p:sp>
        </p:grpSp>
      </p:grpSp>
      <p:pic>
        <p:nvPicPr>
          <p:cNvPr id="12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2" cstate="print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6936" y="9233434"/>
            <a:ext cx="1280160" cy="28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tekstu 2"/>
          <p:cNvSpPr>
            <a:spLocks noGrp="1"/>
          </p:cNvSpPr>
          <p:nvPr>
            <p:ph type="body" sz="quarter" idx="13" hasCustomPrompt="1"/>
          </p:nvPr>
        </p:nvSpPr>
        <p:spPr>
          <a:xfrm>
            <a:off x="3046016" y="77664"/>
            <a:ext cx="9217024" cy="3817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1900" b="1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Tytuł sekcji (najlepiej wpisać w „Widoku wzorca” do układu slajdu dla każdej sekcji) </a:t>
            </a:r>
          </a:p>
        </p:txBody>
      </p:sp>
      <p:sp>
        <p:nvSpPr>
          <p:cNvPr id="13" name="pole tekstowe 12"/>
          <p:cNvSpPr txBox="1"/>
          <p:nvPr userDrawn="1"/>
        </p:nvSpPr>
        <p:spPr>
          <a:xfrm>
            <a:off x="829279" y="83995"/>
            <a:ext cx="77657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C19836D0-3F8D-48FA-A6B3-A53F85479A39}" type="slidenum">
              <a:rPr kumimoji="0" lang="pl-PL" sz="2000" b="1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ea typeface="+mn-ea"/>
                <a:cs typeface="+mn-cs"/>
                <a:sym typeface="Helvetica Light"/>
              </a:rPr>
              <a:t>‹#›</a:t>
            </a:fld>
            <a:endParaRPr kumimoji="0" lang="pl-PL" sz="19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703365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rapez 3"/>
          <p:cNvSpPr/>
          <p:nvPr/>
        </p:nvSpPr>
        <p:spPr>
          <a:xfrm>
            <a:off x="-12998" y="7678476"/>
            <a:ext cx="13017797" cy="2090536"/>
          </a:xfrm>
          <a:custGeom>
            <a:avLst/>
            <a:gdLst>
              <a:gd name="connsiteX0" fmla="*/ 0 w 12651729"/>
              <a:gd name="connsiteY0" fmla="*/ 1132384 h 1132384"/>
              <a:gd name="connsiteX1" fmla="*/ 448503 w 12651729"/>
              <a:gd name="connsiteY1" fmla="*/ 0 h 1132384"/>
              <a:gd name="connsiteX2" fmla="*/ 12203226 w 12651729"/>
              <a:gd name="connsiteY2" fmla="*/ 0 h 1132384"/>
              <a:gd name="connsiteX3" fmla="*/ 12651729 w 12651729"/>
              <a:gd name="connsiteY3" fmla="*/ 1132384 h 1132384"/>
              <a:gd name="connsiteX4" fmla="*/ 0 w 12651729"/>
              <a:gd name="connsiteY4" fmla="*/ 1132384 h 1132384"/>
              <a:gd name="connsiteX0" fmla="*/ 0 w 12651729"/>
              <a:gd name="connsiteY0" fmla="*/ 1160959 h 1160959"/>
              <a:gd name="connsiteX1" fmla="*/ 448503 w 12651729"/>
              <a:gd name="connsiteY1" fmla="*/ 28575 h 1160959"/>
              <a:gd name="connsiteX2" fmla="*/ 12622326 w 12651729"/>
              <a:gd name="connsiteY2" fmla="*/ 0 h 1160959"/>
              <a:gd name="connsiteX3" fmla="*/ 12651729 w 12651729"/>
              <a:gd name="connsiteY3" fmla="*/ 1160959 h 1160959"/>
              <a:gd name="connsiteX4" fmla="*/ 0 w 12651729"/>
              <a:gd name="connsiteY4" fmla="*/ 1160959 h 1160959"/>
              <a:gd name="connsiteX0" fmla="*/ 0 w 12654076"/>
              <a:gd name="connsiteY0" fmla="*/ 1167309 h 1167309"/>
              <a:gd name="connsiteX1" fmla="*/ 448503 w 12654076"/>
              <a:gd name="connsiteY1" fmla="*/ 34925 h 1167309"/>
              <a:gd name="connsiteX2" fmla="*/ 12654076 w 12654076"/>
              <a:gd name="connsiteY2" fmla="*/ 0 h 1167309"/>
              <a:gd name="connsiteX3" fmla="*/ 12651729 w 12654076"/>
              <a:gd name="connsiteY3" fmla="*/ 1167309 h 1167309"/>
              <a:gd name="connsiteX4" fmla="*/ 0 w 12654076"/>
              <a:gd name="connsiteY4" fmla="*/ 1167309 h 1167309"/>
              <a:gd name="connsiteX0" fmla="*/ 0 w 12660426"/>
              <a:gd name="connsiteY0" fmla="*/ 1148259 h 1148259"/>
              <a:gd name="connsiteX1" fmla="*/ 448503 w 12660426"/>
              <a:gd name="connsiteY1" fmla="*/ 15875 h 1148259"/>
              <a:gd name="connsiteX2" fmla="*/ 12660426 w 12660426"/>
              <a:gd name="connsiteY2" fmla="*/ 0 h 1148259"/>
              <a:gd name="connsiteX3" fmla="*/ 12651729 w 12660426"/>
              <a:gd name="connsiteY3" fmla="*/ 1148259 h 1148259"/>
              <a:gd name="connsiteX4" fmla="*/ 0 w 12660426"/>
              <a:gd name="connsiteY4" fmla="*/ 1148259 h 1148259"/>
              <a:gd name="connsiteX0" fmla="*/ 0 w 12670336"/>
              <a:gd name="connsiteY0" fmla="*/ 1148259 h 1148259"/>
              <a:gd name="connsiteX1" fmla="*/ 448503 w 12670336"/>
              <a:gd name="connsiteY1" fmla="*/ 15875 h 1148259"/>
              <a:gd name="connsiteX2" fmla="*/ 12660426 w 12670336"/>
              <a:gd name="connsiteY2" fmla="*/ 0 h 1148259"/>
              <a:gd name="connsiteX3" fmla="*/ 12670298 w 12670336"/>
              <a:gd name="connsiteY3" fmla="*/ 1148259 h 1148259"/>
              <a:gd name="connsiteX4" fmla="*/ 0 w 12670336"/>
              <a:gd name="connsiteY4" fmla="*/ 1148259 h 1148259"/>
              <a:gd name="connsiteX0" fmla="*/ 0 w 12672031"/>
              <a:gd name="connsiteY0" fmla="*/ 1143497 h 1143497"/>
              <a:gd name="connsiteX1" fmla="*/ 448503 w 12672031"/>
              <a:gd name="connsiteY1" fmla="*/ 11113 h 1143497"/>
              <a:gd name="connsiteX2" fmla="*/ 12672031 w 12672031"/>
              <a:gd name="connsiteY2" fmla="*/ 0 h 1143497"/>
              <a:gd name="connsiteX3" fmla="*/ 12670298 w 12672031"/>
              <a:gd name="connsiteY3" fmla="*/ 1143497 h 1143497"/>
              <a:gd name="connsiteX4" fmla="*/ 0 w 12672031"/>
              <a:gd name="connsiteY4" fmla="*/ 1143497 h 1143497"/>
              <a:gd name="connsiteX0" fmla="*/ 0 w 12670360"/>
              <a:gd name="connsiteY0" fmla="*/ 1143497 h 1143497"/>
              <a:gd name="connsiteX1" fmla="*/ 448503 w 12670360"/>
              <a:gd name="connsiteY1" fmla="*/ 11113 h 1143497"/>
              <a:gd name="connsiteX2" fmla="*/ 12665068 w 12670360"/>
              <a:gd name="connsiteY2" fmla="*/ 0 h 1143497"/>
              <a:gd name="connsiteX3" fmla="*/ 12670298 w 12670360"/>
              <a:gd name="connsiteY3" fmla="*/ 1143497 h 1143497"/>
              <a:gd name="connsiteX4" fmla="*/ 0 w 12670360"/>
              <a:gd name="connsiteY4" fmla="*/ 1143497 h 1143497"/>
              <a:gd name="connsiteX0" fmla="*/ 0 w 12672030"/>
              <a:gd name="connsiteY0" fmla="*/ 1145878 h 1145878"/>
              <a:gd name="connsiteX1" fmla="*/ 448503 w 12672030"/>
              <a:gd name="connsiteY1" fmla="*/ 13494 h 1145878"/>
              <a:gd name="connsiteX2" fmla="*/ 12672030 w 12672030"/>
              <a:gd name="connsiteY2" fmla="*/ 0 h 1145878"/>
              <a:gd name="connsiteX3" fmla="*/ 12670298 w 12672030"/>
              <a:gd name="connsiteY3" fmla="*/ 1145878 h 1145878"/>
              <a:gd name="connsiteX4" fmla="*/ 0 w 12672030"/>
              <a:gd name="connsiteY4" fmla="*/ 1145878 h 1145878"/>
              <a:gd name="connsiteX0" fmla="*/ 0 w 12670360"/>
              <a:gd name="connsiteY0" fmla="*/ 1145878 h 1145878"/>
              <a:gd name="connsiteX1" fmla="*/ 448503 w 12670360"/>
              <a:gd name="connsiteY1" fmla="*/ 13494 h 1145878"/>
              <a:gd name="connsiteX2" fmla="*/ 12665067 w 12670360"/>
              <a:gd name="connsiteY2" fmla="*/ 0 h 1145878"/>
              <a:gd name="connsiteX3" fmla="*/ 12670298 w 12670360"/>
              <a:gd name="connsiteY3" fmla="*/ 1145878 h 1145878"/>
              <a:gd name="connsiteX4" fmla="*/ 0 w 12670360"/>
              <a:gd name="connsiteY4" fmla="*/ 1145878 h 1145878"/>
              <a:gd name="connsiteX0" fmla="*/ 0 w 12674351"/>
              <a:gd name="connsiteY0" fmla="*/ 1145878 h 1145878"/>
              <a:gd name="connsiteX1" fmla="*/ 448503 w 12674351"/>
              <a:gd name="connsiteY1" fmla="*/ 13494 h 1145878"/>
              <a:gd name="connsiteX2" fmla="*/ 12674351 w 12674351"/>
              <a:gd name="connsiteY2" fmla="*/ 0 h 1145878"/>
              <a:gd name="connsiteX3" fmla="*/ 12670298 w 12674351"/>
              <a:gd name="connsiteY3" fmla="*/ 1145878 h 1145878"/>
              <a:gd name="connsiteX4" fmla="*/ 0 w 12674351"/>
              <a:gd name="connsiteY4" fmla="*/ 1145878 h 1145878"/>
              <a:gd name="connsiteX0" fmla="*/ 0 w 12670390"/>
              <a:gd name="connsiteY0" fmla="*/ 1145878 h 1145878"/>
              <a:gd name="connsiteX1" fmla="*/ 448503 w 12670390"/>
              <a:gd name="connsiteY1" fmla="*/ 13494 h 1145878"/>
              <a:gd name="connsiteX2" fmla="*/ 12667387 w 12670390"/>
              <a:gd name="connsiteY2" fmla="*/ 0 h 1145878"/>
              <a:gd name="connsiteX3" fmla="*/ 12670298 w 12670390"/>
              <a:gd name="connsiteY3" fmla="*/ 1145878 h 1145878"/>
              <a:gd name="connsiteX4" fmla="*/ 0 w 12670390"/>
              <a:gd name="connsiteY4" fmla="*/ 1145878 h 1145878"/>
              <a:gd name="connsiteX0" fmla="*/ 0 w 12670390"/>
              <a:gd name="connsiteY0" fmla="*/ 1145878 h 1145878"/>
              <a:gd name="connsiteX1" fmla="*/ 436898 w 12670390"/>
              <a:gd name="connsiteY1" fmla="*/ 1588 h 1145878"/>
              <a:gd name="connsiteX2" fmla="*/ 12667387 w 12670390"/>
              <a:gd name="connsiteY2" fmla="*/ 0 h 1145878"/>
              <a:gd name="connsiteX3" fmla="*/ 12670298 w 12670390"/>
              <a:gd name="connsiteY3" fmla="*/ 1145878 h 1145878"/>
              <a:gd name="connsiteX4" fmla="*/ 0 w 12670390"/>
              <a:gd name="connsiteY4" fmla="*/ 1145878 h 1145878"/>
              <a:gd name="connsiteX0" fmla="*/ 0 w 12681995"/>
              <a:gd name="connsiteY0" fmla="*/ 1148260 h 1148260"/>
              <a:gd name="connsiteX1" fmla="*/ 448503 w 12681995"/>
              <a:gd name="connsiteY1" fmla="*/ 1588 h 1148260"/>
              <a:gd name="connsiteX2" fmla="*/ 12678992 w 12681995"/>
              <a:gd name="connsiteY2" fmla="*/ 0 h 1148260"/>
              <a:gd name="connsiteX3" fmla="*/ 12681903 w 12681995"/>
              <a:gd name="connsiteY3" fmla="*/ 1145878 h 1148260"/>
              <a:gd name="connsiteX4" fmla="*/ 0 w 12681995"/>
              <a:gd name="connsiteY4" fmla="*/ 1148260 h 1148260"/>
              <a:gd name="connsiteX0" fmla="*/ 0 w 13153589"/>
              <a:gd name="connsiteY0" fmla="*/ 1143022 h 1145878"/>
              <a:gd name="connsiteX1" fmla="*/ 920097 w 13153589"/>
              <a:gd name="connsiteY1" fmla="*/ 1588 h 1145878"/>
              <a:gd name="connsiteX2" fmla="*/ 13150586 w 13153589"/>
              <a:gd name="connsiteY2" fmla="*/ 0 h 1145878"/>
              <a:gd name="connsiteX3" fmla="*/ 13153497 w 13153589"/>
              <a:gd name="connsiteY3" fmla="*/ 1145878 h 1145878"/>
              <a:gd name="connsiteX4" fmla="*/ 0 w 13153589"/>
              <a:gd name="connsiteY4" fmla="*/ 1143022 h 1145878"/>
              <a:gd name="connsiteX0" fmla="*/ 0 w 13153589"/>
              <a:gd name="connsiteY0" fmla="*/ 1146671 h 1149527"/>
              <a:gd name="connsiteX1" fmla="*/ 833477 w 13153589"/>
              <a:gd name="connsiteY1" fmla="*/ 0 h 1149527"/>
              <a:gd name="connsiteX2" fmla="*/ 13150586 w 13153589"/>
              <a:gd name="connsiteY2" fmla="*/ 3649 h 1149527"/>
              <a:gd name="connsiteX3" fmla="*/ 13153497 w 13153589"/>
              <a:gd name="connsiteY3" fmla="*/ 1149527 h 1149527"/>
              <a:gd name="connsiteX4" fmla="*/ 0 w 13153589"/>
              <a:gd name="connsiteY4" fmla="*/ 1146671 h 1149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53589" h="1149527">
                <a:moveTo>
                  <a:pt x="0" y="1146671"/>
                </a:moveTo>
                <a:lnTo>
                  <a:pt x="833477" y="0"/>
                </a:lnTo>
                <a:lnTo>
                  <a:pt x="13150586" y="3649"/>
                </a:lnTo>
                <a:cubicBezTo>
                  <a:pt x="13149804" y="392752"/>
                  <a:pt x="13154279" y="760424"/>
                  <a:pt x="13153497" y="1149527"/>
                </a:cubicBezTo>
                <a:lnTo>
                  <a:pt x="0" y="1146671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0" y="8178527"/>
            <a:ext cx="13004800" cy="159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1" name="Trójkąt prostokątny 14"/>
          <p:cNvSpPr/>
          <p:nvPr/>
        </p:nvSpPr>
        <p:spPr>
          <a:xfrm flipV="1">
            <a:off x="-2756" y="8171381"/>
            <a:ext cx="621929" cy="1596952"/>
          </a:xfrm>
          <a:custGeom>
            <a:avLst/>
            <a:gdLst>
              <a:gd name="connsiteX0" fmla="*/ 0 w 525736"/>
              <a:gd name="connsiteY0" fmla="*/ 792088 h 792088"/>
              <a:gd name="connsiteX1" fmla="*/ 0 w 525736"/>
              <a:gd name="connsiteY1" fmla="*/ 0 h 792088"/>
              <a:gd name="connsiteX2" fmla="*/ 525736 w 525736"/>
              <a:gd name="connsiteY2" fmla="*/ 792088 h 792088"/>
              <a:gd name="connsiteX3" fmla="*/ 0 w 525736"/>
              <a:gd name="connsiteY3" fmla="*/ 792088 h 792088"/>
              <a:gd name="connsiteX0" fmla="*/ 0 w 313804"/>
              <a:gd name="connsiteY0" fmla="*/ 792088 h 792088"/>
              <a:gd name="connsiteX1" fmla="*/ 0 w 313804"/>
              <a:gd name="connsiteY1" fmla="*/ 0 h 792088"/>
              <a:gd name="connsiteX2" fmla="*/ 313804 w 313804"/>
              <a:gd name="connsiteY2" fmla="*/ 792088 h 792088"/>
              <a:gd name="connsiteX3" fmla="*/ 0 w 313804"/>
              <a:gd name="connsiteY3" fmla="*/ 792088 h 792088"/>
              <a:gd name="connsiteX0" fmla="*/ 0 w 318566"/>
              <a:gd name="connsiteY0" fmla="*/ 792088 h 792088"/>
              <a:gd name="connsiteX1" fmla="*/ 0 w 318566"/>
              <a:gd name="connsiteY1" fmla="*/ 0 h 792088"/>
              <a:gd name="connsiteX2" fmla="*/ 318566 w 318566"/>
              <a:gd name="connsiteY2" fmla="*/ 789707 h 792088"/>
              <a:gd name="connsiteX3" fmla="*/ 0 w 318566"/>
              <a:gd name="connsiteY3" fmla="*/ 792088 h 792088"/>
              <a:gd name="connsiteX0" fmla="*/ 0 w 318566"/>
              <a:gd name="connsiteY0" fmla="*/ 787325 h 789707"/>
              <a:gd name="connsiteX1" fmla="*/ 0 w 318566"/>
              <a:gd name="connsiteY1" fmla="*/ 0 h 789707"/>
              <a:gd name="connsiteX2" fmla="*/ 318566 w 318566"/>
              <a:gd name="connsiteY2" fmla="*/ 789707 h 789707"/>
              <a:gd name="connsiteX3" fmla="*/ 0 w 318566"/>
              <a:gd name="connsiteY3" fmla="*/ 787325 h 789707"/>
              <a:gd name="connsiteX0" fmla="*/ 0 w 604316"/>
              <a:gd name="connsiteY0" fmla="*/ 787325 h 1599332"/>
              <a:gd name="connsiteX1" fmla="*/ 0 w 604316"/>
              <a:gd name="connsiteY1" fmla="*/ 0 h 1599332"/>
              <a:gd name="connsiteX2" fmla="*/ 604316 w 604316"/>
              <a:gd name="connsiteY2" fmla="*/ 1599332 h 1599332"/>
              <a:gd name="connsiteX3" fmla="*/ 0 w 604316"/>
              <a:gd name="connsiteY3" fmla="*/ 787325 h 1599332"/>
              <a:gd name="connsiteX0" fmla="*/ 0 w 604316"/>
              <a:gd name="connsiteY0" fmla="*/ 1596950 h 1599332"/>
              <a:gd name="connsiteX1" fmla="*/ 0 w 604316"/>
              <a:gd name="connsiteY1" fmla="*/ 0 h 1599332"/>
              <a:gd name="connsiteX2" fmla="*/ 604316 w 604316"/>
              <a:gd name="connsiteY2" fmla="*/ 1599332 h 1599332"/>
              <a:gd name="connsiteX3" fmla="*/ 0 w 604316"/>
              <a:gd name="connsiteY3" fmla="*/ 1596950 h 1599332"/>
              <a:gd name="connsiteX0" fmla="*/ 0 w 613841"/>
              <a:gd name="connsiteY0" fmla="*/ 1596950 h 1596950"/>
              <a:gd name="connsiteX1" fmla="*/ 0 w 613841"/>
              <a:gd name="connsiteY1" fmla="*/ 0 h 1596950"/>
              <a:gd name="connsiteX2" fmla="*/ 613841 w 613841"/>
              <a:gd name="connsiteY2" fmla="*/ 1594570 h 1596950"/>
              <a:gd name="connsiteX3" fmla="*/ 0 w 613841"/>
              <a:gd name="connsiteY3" fmla="*/ 1596950 h 1596950"/>
              <a:gd name="connsiteX0" fmla="*/ 0 w 613841"/>
              <a:gd name="connsiteY0" fmla="*/ 1589806 h 1594570"/>
              <a:gd name="connsiteX1" fmla="*/ 0 w 613841"/>
              <a:gd name="connsiteY1" fmla="*/ 0 h 1594570"/>
              <a:gd name="connsiteX2" fmla="*/ 613841 w 613841"/>
              <a:gd name="connsiteY2" fmla="*/ 1594570 h 1594570"/>
              <a:gd name="connsiteX3" fmla="*/ 0 w 613841"/>
              <a:gd name="connsiteY3" fmla="*/ 1589806 h 1594570"/>
              <a:gd name="connsiteX0" fmla="*/ 0 w 611460"/>
              <a:gd name="connsiteY0" fmla="*/ 1589806 h 1589806"/>
              <a:gd name="connsiteX1" fmla="*/ 0 w 611460"/>
              <a:gd name="connsiteY1" fmla="*/ 0 h 1589806"/>
              <a:gd name="connsiteX2" fmla="*/ 611460 w 611460"/>
              <a:gd name="connsiteY2" fmla="*/ 1585045 h 1589806"/>
              <a:gd name="connsiteX3" fmla="*/ 0 w 611460"/>
              <a:gd name="connsiteY3" fmla="*/ 1589806 h 1589806"/>
              <a:gd name="connsiteX0" fmla="*/ 0 w 613841"/>
              <a:gd name="connsiteY0" fmla="*/ 1589806 h 1589806"/>
              <a:gd name="connsiteX1" fmla="*/ 0 w 613841"/>
              <a:gd name="connsiteY1" fmla="*/ 0 h 1589806"/>
              <a:gd name="connsiteX2" fmla="*/ 613841 w 613841"/>
              <a:gd name="connsiteY2" fmla="*/ 1587426 h 1589806"/>
              <a:gd name="connsiteX3" fmla="*/ 0 w 613841"/>
              <a:gd name="connsiteY3" fmla="*/ 1589806 h 1589806"/>
              <a:gd name="connsiteX0" fmla="*/ 0 w 613841"/>
              <a:gd name="connsiteY0" fmla="*/ 1589806 h 1594570"/>
              <a:gd name="connsiteX1" fmla="*/ 0 w 613841"/>
              <a:gd name="connsiteY1" fmla="*/ 0 h 1594570"/>
              <a:gd name="connsiteX2" fmla="*/ 613841 w 613841"/>
              <a:gd name="connsiteY2" fmla="*/ 1594570 h 1594570"/>
              <a:gd name="connsiteX3" fmla="*/ 0 w 613841"/>
              <a:gd name="connsiteY3" fmla="*/ 1589806 h 1594570"/>
              <a:gd name="connsiteX0" fmla="*/ 2381 w 613841"/>
              <a:gd name="connsiteY0" fmla="*/ 1596950 h 1596950"/>
              <a:gd name="connsiteX1" fmla="*/ 0 w 613841"/>
              <a:gd name="connsiteY1" fmla="*/ 0 h 1596950"/>
              <a:gd name="connsiteX2" fmla="*/ 613841 w 613841"/>
              <a:gd name="connsiteY2" fmla="*/ 1594570 h 1596950"/>
              <a:gd name="connsiteX3" fmla="*/ 2381 w 613841"/>
              <a:gd name="connsiteY3" fmla="*/ 1596950 h 1596950"/>
              <a:gd name="connsiteX0" fmla="*/ 105 w 616327"/>
              <a:gd name="connsiteY0" fmla="*/ 1596950 h 1596950"/>
              <a:gd name="connsiteX1" fmla="*/ 2486 w 616327"/>
              <a:gd name="connsiteY1" fmla="*/ 0 h 1596950"/>
              <a:gd name="connsiteX2" fmla="*/ 616327 w 616327"/>
              <a:gd name="connsiteY2" fmla="*/ 1594570 h 1596950"/>
              <a:gd name="connsiteX3" fmla="*/ 105 w 616327"/>
              <a:gd name="connsiteY3" fmla="*/ 1596950 h 1596950"/>
              <a:gd name="connsiteX0" fmla="*/ 105 w 609303"/>
              <a:gd name="connsiteY0" fmla="*/ 1596950 h 1596952"/>
              <a:gd name="connsiteX1" fmla="*/ 2486 w 609303"/>
              <a:gd name="connsiteY1" fmla="*/ 0 h 1596952"/>
              <a:gd name="connsiteX2" fmla="*/ 609303 w 609303"/>
              <a:gd name="connsiteY2" fmla="*/ 1596952 h 1596952"/>
              <a:gd name="connsiteX3" fmla="*/ 105 w 609303"/>
              <a:gd name="connsiteY3" fmla="*/ 1596950 h 1596952"/>
              <a:gd name="connsiteX0" fmla="*/ 2302 w 611500"/>
              <a:gd name="connsiteY0" fmla="*/ 1596950 h 1596952"/>
              <a:gd name="connsiteX1" fmla="*/ 0 w 611500"/>
              <a:gd name="connsiteY1" fmla="*/ 0 h 1596952"/>
              <a:gd name="connsiteX2" fmla="*/ 611500 w 611500"/>
              <a:gd name="connsiteY2" fmla="*/ 1596952 h 1596952"/>
              <a:gd name="connsiteX3" fmla="*/ 2302 w 611500"/>
              <a:gd name="connsiteY3" fmla="*/ 1596950 h 159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500" h="1596952">
                <a:moveTo>
                  <a:pt x="2302" y="1596950"/>
                </a:moveTo>
                <a:cubicBezTo>
                  <a:pt x="1508" y="1064633"/>
                  <a:pt x="794" y="532317"/>
                  <a:pt x="0" y="0"/>
                </a:cubicBezTo>
                <a:lnTo>
                  <a:pt x="611500" y="1596952"/>
                </a:lnTo>
                <a:lnTo>
                  <a:pt x="2302" y="1596950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4" name="pole tekstowe 3"/>
          <p:cNvSpPr txBox="1"/>
          <p:nvPr userDrawn="1"/>
        </p:nvSpPr>
        <p:spPr>
          <a:xfrm>
            <a:off x="957784" y="3417573"/>
            <a:ext cx="10945216" cy="111825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6600" b="1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ea typeface="+mn-ea"/>
                <a:cs typeface="+mn-cs"/>
                <a:sym typeface="Helvetica Light"/>
              </a:rPr>
              <a:t>Dziękuję za uwagę</a:t>
            </a:r>
            <a:endParaRPr kumimoji="0" lang="pl-PL" sz="66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ea typeface="+mn-ea"/>
              <a:cs typeface="+mn-cs"/>
              <a:sym typeface="Helvetica Light"/>
            </a:endParaRPr>
          </a:p>
        </p:txBody>
      </p:sp>
      <p:pic>
        <p:nvPicPr>
          <p:cNvPr id="1026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2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747" y="8682125"/>
            <a:ext cx="2560325" cy="57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882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 i podtytuł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 userDrawn="1"/>
        </p:nvGrpSpPr>
        <p:grpSpPr>
          <a:xfrm>
            <a:off x="-12998" y="7678476"/>
            <a:ext cx="13017798" cy="2090536"/>
            <a:chOff x="-12998" y="7678476"/>
            <a:chExt cx="13017798" cy="2090536"/>
          </a:xfrm>
        </p:grpSpPr>
        <p:sp>
          <p:nvSpPr>
            <p:cNvPr id="19" name="Trapez 3"/>
            <p:cNvSpPr/>
            <p:nvPr/>
          </p:nvSpPr>
          <p:spPr>
            <a:xfrm>
              <a:off x="-12998" y="7678476"/>
              <a:ext cx="13017797" cy="2090536"/>
            </a:xfrm>
            <a:custGeom>
              <a:avLst/>
              <a:gdLst>
                <a:gd name="connsiteX0" fmla="*/ 0 w 12651729"/>
                <a:gd name="connsiteY0" fmla="*/ 1132384 h 1132384"/>
                <a:gd name="connsiteX1" fmla="*/ 448503 w 12651729"/>
                <a:gd name="connsiteY1" fmla="*/ 0 h 1132384"/>
                <a:gd name="connsiteX2" fmla="*/ 12203226 w 12651729"/>
                <a:gd name="connsiteY2" fmla="*/ 0 h 1132384"/>
                <a:gd name="connsiteX3" fmla="*/ 12651729 w 12651729"/>
                <a:gd name="connsiteY3" fmla="*/ 1132384 h 1132384"/>
                <a:gd name="connsiteX4" fmla="*/ 0 w 12651729"/>
                <a:gd name="connsiteY4" fmla="*/ 1132384 h 1132384"/>
                <a:gd name="connsiteX0" fmla="*/ 0 w 12651729"/>
                <a:gd name="connsiteY0" fmla="*/ 1160959 h 1160959"/>
                <a:gd name="connsiteX1" fmla="*/ 448503 w 12651729"/>
                <a:gd name="connsiteY1" fmla="*/ 28575 h 1160959"/>
                <a:gd name="connsiteX2" fmla="*/ 12622326 w 12651729"/>
                <a:gd name="connsiteY2" fmla="*/ 0 h 1160959"/>
                <a:gd name="connsiteX3" fmla="*/ 12651729 w 12651729"/>
                <a:gd name="connsiteY3" fmla="*/ 1160959 h 1160959"/>
                <a:gd name="connsiteX4" fmla="*/ 0 w 12651729"/>
                <a:gd name="connsiteY4" fmla="*/ 1160959 h 1160959"/>
                <a:gd name="connsiteX0" fmla="*/ 0 w 12654076"/>
                <a:gd name="connsiteY0" fmla="*/ 1167309 h 1167309"/>
                <a:gd name="connsiteX1" fmla="*/ 448503 w 12654076"/>
                <a:gd name="connsiteY1" fmla="*/ 34925 h 1167309"/>
                <a:gd name="connsiteX2" fmla="*/ 12654076 w 12654076"/>
                <a:gd name="connsiteY2" fmla="*/ 0 h 1167309"/>
                <a:gd name="connsiteX3" fmla="*/ 12651729 w 12654076"/>
                <a:gd name="connsiteY3" fmla="*/ 1167309 h 1167309"/>
                <a:gd name="connsiteX4" fmla="*/ 0 w 12654076"/>
                <a:gd name="connsiteY4" fmla="*/ 1167309 h 1167309"/>
                <a:gd name="connsiteX0" fmla="*/ 0 w 12660426"/>
                <a:gd name="connsiteY0" fmla="*/ 1148259 h 1148259"/>
                <a:gd name="connsiteX1" fmla="*/ 448503 w 12660426"/>
                <a:gd name="connsiteY1" fmla="*/ 15875 h 1148259"/>
                <a:gd name="connsiteX2" fmla="*/ 12660426 w 12660426"/>
                <a:gd name="connsiteY2" fmla="*/ 0 h 1148259"/>
                <a:gd name="connsiteX3" fmla="*/ 12651729 w 12660426"/>
                <a:gd name="connsiteY3" fmla="*/ 1148259 h 1148259"/>
                <a:gd name="connsiteX4" fmla="*/ 0 w 12660426"/>
                <a:gd name="connsiteY4" fmla="*/ 1148259 h 1148259"/>
                <a:gd name="connsiteX0" fmla="*/ 0 w 12670336"/>
                <a:gd name="connsiteY0" fmla="*/ 1148259 h 1148259"/>
                <a:gd name="connsiteX1" fmla="*/ 448503 w 12670336"/>
                <a:gd name="connsiteY1" fmla="*/ 15875 h 1148259"/>
                <a:gd name="connsiteX2" fmla="*/ 12660426 w 12670336"/>
                <a:gd name="connsiteY2" fmla="*/ 0 h 1148259"/>
                <a:gd name="connsiteX3" fmla="*/ 12670298 w 12670336"/>
                <a:gd name="connsiteY3" fmla="*/ 1148259 h 1148259"/>
                <a:gd name="connsiteX4" fmla="*/ 0 w 12670336"/>
                <a:gd name="connsiteY4" fmla="*/ 1148259 h 1148259"/>
                <a:gd name="connsiteX0" fmla="*/ 0 w 12672031"/>
                <a:gd name="connsiteY0" fmla="*/ 1143497 h 1143497"/>
                <a:gd name="connsiteX1" fmla="*/ 448503 w 12672031"/>
                <a:gd name="connsiteY1" fmla="*/ 11113 h 1143497"/>
                <a:gd name="connsiteX2" fmla="*/ 12672031 w 12672031"/>
                <a:gd name="connsiteY2" fmla="*/ 0 h 1143497"/>
                <a:gd name="connsiteX3" fmla="*/ 12670298 w 12672031"/>
                <a:gd name="connsiteY3" fmla="*/ 1143497 h 1143497"/>
                <a:gd name="connsiteX4" fmla="*/ 0 w 12672031"/>
                <a:gd name="connsiteY4" fmla="*/ 1143497 h 1143497"/>
                <a:gd name="connsiteX0" fmla="*/ 0 w 12670360"/>
                <a:gd name="connsiteY0" fmla="*/ 1143497 h 1143497"/>
                <a:gd name="connsiteX1" fmla="*/ 448503 w 12670360"/>
                <a:gd name="connsiteY1" fmla="*/ 11113 h 1143497"/>
                <a:gd name="connsiteX2" fmla="*/ 12665068 w 12670360"/>
                <a:gd name="connsiteY2" fmla="*/ 0 h 1143497"/>
                <a:gd name="connsiteX3" fmla="*/ 12670298 w 12670360"/>
                <a:gd name="connsiteY3" fmla="*/ 1143497 h 1143497"/>
                <a:gd name="connsiteX4" fmla="*/ 0 w 12670360"/>
                <a:gd name="connsiteY4" fmla="*/ 1143497 h 1143497"/>
                <a:gd name="connsiteX0" fmla="*/ 0 w 12672030"/>
                <a:gd name="connsiteY0" fmla="*/ 1145878 h 1145878"/>
                <a:gd name="connsiteX1" fmla="*/ 448503 w 12672030"/>
                <a:gd name="connsiteY1" fmla="*/ 13494 h 1145878"/>
                <a:gd name="connsiteX2" fmla="*/ 12672030 w 12672030"/>
                <a:gd name="connsiteY2" fmla="*/ 0 h 1145878"/>
                <a:gd name="connsiteX3" fmla="*/ 12670298 w 12672030"/>
                <a:gd name="connsiteY3" fmla="*/ 1145878 h 1145878"/>
                <a:gd name="connsiteX4" fmla="*/ 0 w 12672030"/>
                <a:gd name="connsiteY4" fmla="*/ 1145878 h 1145878"/>
                <a:gd name="connsiteX0" fmla="*/ 0 w 12670360"/>
                <a:gd name="connsiteY0" fmla="*/ 1145878 h 1145878"/>
                <a:gd name="connsiteX1" fmla="*/ 448503 w 12670360"/>
                <a:gd name="connsiteY1" fmla="*/ 13494 h 1145878"/>
                <a:gd name="connsiteX2" fmla="*/ 12665067 w 12670360"/>
                <a:gd name="connsiteY2" fmla="*/ 0 h 1145878"/>
                <a:gd name="connsiteX3" fmla="*/ 12670298 w 12670360"/>
                <a:gd name="connsiteY3" fmla="*/ 1145878 h 1145878"/>
                <a:gd name="connsiteX4" fmla="*/ 0 w 12670360"/>
                <a:gd name="connsiteY4" fmla="*/ 1145878 h 1145878"/>
                <a:gd name="connsiteX0" fmla="*/ 0 w 12674351"/>
                <a:gd name="connsiteY0" fmla="*/ 1145878 h 1145878"/>
                <a:gd name="connsiteX1" fmla="*/ 448503 w 12674351"/>
                <a:gd name="connsiteY1" fmla="*/ 13494 h 1145878"/>
                <a:gd name="connsiteX2" fmla="*/ 12674351 w 12674351"/>
                <a:gd name="connsiteY2" fmla="*/ 0 h 1145878"/>
                <a:gd name="connsiteX3" fmla="*/ 12670298 w 12674351"/>
                <a:gd name="connsiteY3" fmla="*/ 1145878 h 1145878"/>
                <a:gd name="connsiteX4" fmla="*/ 0 w 12674351"/>
                <a:gd name="connsiteY4" fmla="*/ 1145878 h 1145878"/>
                <a:gd name="connsiteX0" fmla="*/ 0 w 12670390"/>
                <a:gd name="connsiteY0" fmla="*/ 1145878 h 1145878"/>
                <a:gd name="connsiteX1" fmla="*/ 448503 w 12670390"/>
                <a:gd name="connsiteY1" fmla="*/ 13494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70390"/>
                <a:gd name="connsiteY0" fmla="*/ 1145878 h 1145878"/>
                <a:gd name="connsiteX1" fmla="*/ 436898 w 12670390"/>
                <a:gd name="connsiteY1" fmla="*/ 1588 h 1145878"/>
                <a:gd name="connsiteX2" fmla="*/ 12667387 w 12670390"/>
                <a:gd name="connsiteY2" fmla="*/ 0 h 1145878"/>
                <a:gd name="connsiteX3" fmla="*/ 12670298 w 12670390"/>
                <a:gd name="connsiteY3" fmla="*/ 1145878 h 1145878"/>
                <a:gd name="connsiteX4" fmla="*/ 0 w 12670390"/>
                <a:gd name="connsiteY4" fmla="*/ 1145878 h 1145878"/>
                <a:gd name="connsiteX0" fmla="*/ 0 w 12681995"/>
                <a:gd name="connsiteY0" fmla="*/ 1148260 h 1148260"/>
                <a:gd name="connsiteX1" fmla="*/ 448503 w 12681995"/>
                <a:gd name="connsiteY1" fmla="*/ 1588 h 1148260"/>
                <a:gd name="connsiteX2" fmla="*/ 12678992 w 12681995"/>
                <a:gd name="connsiteY2" fmla="*/ 0 h 1148260"/>
                <a:gd name="connsiteX3" fmla="*/ 12681903 w 12681995"/>
                <a:gd name="connsiteY3" fmla="*/ 1145878 h 1148260"/>
                <a:gd name="connsiteX4" fmla="*/ 0 w 12681995"/>
                <a:gd name="connsiteY4" fmla="*/ 1148260 h 1148260"/>
                <a:gd name="connsiteX0" fmla="*/ 0 w 13153589"/>
                <a:gd name="connsiteY0" fmla="*/ 1143022 h 1145878"/>
                <a:gd name="connsiteX1" fmla="*/ 920097 w 13153589"/>
                <a:gd name="connsiteY1" fmla="*/ 1588 h 1145878"/>
                <a:gd name="connsiteX2" fmla="*/ 13150586 w 13153589"/>
                <a:gd name="connsiteY2" fmla="*/ 0 h 1145878"/>
                <a:gd name="connsiteX3" fmla="*/ 13153497 w 13153589"/>
                <a:gd name="connsiteY3" fmla="*/ 1145878 h 1145878"/>
                <a:gd name="connsiteX4" fmla="*/ 0 w 13153589"/>
                <a:gd name="connsiteY4" fmla="*/ 1143022 h 1145878"/>
                <a:gd name="connsiteX0" fmla="*/ 0 w 13153589"/>
                <a:gd name="connsiteY0" fmla="*/ 1146671 h 1149527"/>
                <a:gd name="connsiteX1" fmla="*/ 833477 w 13153589"/>
                <a:gd name="connsiteY1" fmla="*/ 0 h 1149527"/>
                <a:gd name="connsiteX2" fmla="*/ 13150586 w 13153589"/>
                <a:gd name="connsiteY2" fmla="*/ 3649 h 1149527"/>
                <a:gd name="connsiteX3" fmla="*/ 13153497 w 13153589"/>
                <a:gd name="connsiteY3" fmla="*/ 1149527 h 1149527"/>
                <a:gd name="connsiteX4" fmla="*/ 0 w 13153589"/>
                <a:gd name="connsiteY4" fmla="*/ 1146671 h 1149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53589" h="1149527">
                  <a:moveTo>
                    <a:pt x="0" y="1146671"/>
                  </a:moveTo>
                  <a:lnTo>
                    <a:pt x="833477" y="0"/>
                  </a:lnTo>
                  <a:lnTo>
                    <a:pt x="13150586" y="3649"/>
                  </a:lnTo>
                  <a:cubicBezTo>
                    <a:pt x="13149804" y="392752"/>
                    <a:pt x="13154279" y="760424"/>
                    <a:pt x="13153497" y="1149527"/>
                  </a:cubicBezTo>
                  <a:lnTo>
                    <a:pt x="0" y="1146671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0" y="8178527"/>
              <a:ext cx="13004800" cy="1590485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sp>
          <p:nvSpPr>
            <p:cNvPr id="21" name="Trójkąt prostokątny 14"/>
            <p:cNvSpPr/>
            <p:nvPr/>
          </p:nvSpPr>
          <p:spPr>
            <a:xfrm flipV="1">
              <a:off x="-2756" y="8171381"/>
              <a:ext cx="621929" cy="1596952"/>
            </a:xfrm>
            <a:custGeom>
              <a:avLst/>
              <a:gdLst>
                <a:gd name="connsiteX0" fmla="*/ 0 w 525736"/>
                <a:gd name="connsiteY0" fmla="*/ 792088 h 792088"/>
                <a:gd name="connsiteX1" fmla="*/ 0 w 525736"/>
                <a:gd name="connsiteY1" fmla="*/ 0 h 792088"/>
                <a:gd name="connsiteX2" fmla="*/ 525736 w 525736"/>
                <a:gd name="connsiteY2" fmla="*/ 792088 h 792088"/>
                <a:gd name="connsiteX3" fmla="*/ 0 w 525736"/>
                <a:gd name="connsiteY3" fmla="*/ 792088 h 792088"/>
                <a:gd name="connsiteX0" fmla="*/ 0 w 313804"/>
                <a:gd name="connsiteY0" fmla="*/ 792088 h 792088"/>
                <a:gd name="connsiteX1" fmla="*/ 0 w 313804"/>
                <a:gd name="connsiteY1" fmla="*/ 0 h 792088"/>
                <a:gd name="connsiteX2" fmla="*/ 313804 w 313804"/>
                <a:gd name="connsiteY2" fmla="*/ 792088 h 792088"/>
                <a:gd name="connsiteX3" fmla="*/ 0 w 313804"/>
                <a:gd name="connsiteY3" fmla="*/ 792088 h 792088"/>
                <a:gd name="connsiteX0" fmla="*/ 0 w 318566"/>
                <a:gd name="connsiteY0" fmla="*/ 792088 h 792088"/>
                <a:gd name="connsiteX1" fmla="*/ 0 w 318566"/>
                <a:gd name="connsiteY1" fmla="*/ 0 h 792088"/>
                <a:gd name="connsiteX2" fmla="*/ 318566 w 318566"/>
                <a:gd name="connsiteY2" fmla="*/ 789707 h 792088"/>
                <a:gd name="connsiteX3" fmla="*/ 0 w 318566"/>
                <a:gd name="connsiteY3" fmla="*/ 792088 h 792088"/>
                <a:gd name="connsiteX0" fmla="*/ 0 w 318566"/>
                <a:gd name="connsiteY0" fmla="*/ 787325 h 789707"/>
                <a:gd name="connsiteX1" fmla="*/ 0 w 318566"/>
                <a:gd name="connsiteY1" fmla="*/ 0 h 789707"/>
                <a:gd name="connsiteX2" fmla="*/ 318566 w 318566"/>
                <a:gd name="connsiteY2" fmla="*/ 789707 h 789707"/>
                <a:gd name="connsiteX3" fmla="*/ 0 w 318566"/>
                <a:gd name="connsiteY3" fmla="*/ 787325 h 789707"/>
                <a:gd name="connsiteX0" fmla="*/ 0 w 604316"/>
                <a:gd name="connsiteY0" fmla="*/ 787325 h 1599332"/>
                <a:gd name="connsiteX1" fmla="*/ 0 w 604316"/>
                <a:gd name="connsiteY1" fmla="*/ 0 h 1599332"/>
                <a:gd name="connsiteX2" fmla="*/ 604316 w 604316"/>
                <a:gd name="connsiteY2" fmla="*/ 1599332 h 1599332"/>
                <a:gd name="connsiteX3" fmla="*/ 0 w 604316"/>
                <a:gd name="connsiteY3" fmla="*/ 787325 h 1599332"/>
                <a:gd name="connsiteX0" fmla="*/ 0 w 604316"/>
                <a:gd name="connsiteY0" fmla="*/ 1596950 h 1599332"/>
                <a:gd name="connsiteX1" fmla="*/ 0 w 604316"/>
                <a:gd name="connsiteY1" fmla="*/ 0 h 1599332"/>
                <a:gd name="connsiteX2" fmla="*/ 604316 w 604316"/>
                <a:gd name="connsiteY2" fmla="*/ 1599332 h 1599332"/>
                <a:gd name="connsiteX3" fmla="*/ 0 w 604316"/>
                <a:gd name="connsiteY3" fmla="*/ 1596950 h 1599332"/>
                <a:gd name="connsiteX0" fmla="*/ 0 w 613841"/>
                <a:gd name="connsiteY0" fmla="*/ 1596950 h 1596950"/>
                <a:gd name="connsiteX1" fmla="*/ 0 w 613841"/>
                <a:gd name="connsiteY1" fmla="*/ 0 h 1596950"/>
                <a:gd name="connsiteX2" fmla="*/ 613841 w 613841"/>
                <a:gd name="connsiteY2" fmla="*/ 1594570 h 1596950"/>
                <a:gd name="connsiteX3" fmla="*/ 0 w 613841"/>
                <a:gd name="connsiteY3" fmla="*/ 1596950 h 1596950"/>
                <a:gd name="connsiteX0" fmla="*/ 0 w 613841"/>
                <a:gd name="connsiteY0" fmla="*/ 1589806 h 1594570"/>
                <a:gd name="connsiteX1" fmla="*/ 0 w 613841"/>
                <a:gd name="connsiteY1" fmla="*/ 0 h 1594570"/>
                <a:gd name="connsiteX2" fmla="*/ 613841 w 613841"/>
                <a:gd name="connsiteY2" fmla="*/ 1594570 h 1594570"/>
                <a:gd name="connsiteX3" fmla="*/ 0 w 613841"/>
                <a:gd name="connsiteY3" fmla="*/ 1589806 h 1594570"/>
                <a:gd name="connsiteX0" fmla="*/ 0 w 611460"/>
                <a:gd name="connsiteY0" fmla="*/ 1589806 h 1589806"/>
                <a:gd name="connsiteX1" fmla="*/ 0 w 611460"/>
                <a:gd name="connsiteY1" fmla="*/ 0 h 1589806"/>
                <a:gd name="connsiteX2" fmla="*/ 611460 w 611460"/>
                <a:gd name="connsiteY2" fmla="*/ 1585045 h 1589806"/>
                <a:gd name="connsiteX3" fmla="*/ 0 w 611460"/>
                <a:gd name="connsiteY3" fmla="*/ 1589806 h 1589806"/>
                <a:gd name="connsiteX0" fmla="*/ 0 w 613841"/>
                <a:gd name="connsiteY0" fmla="*/ 1589806 h 1589806"/>
                <a:gd name="connsiteX1" fmla="*/ 0 w 613841"/>
                <a:gd name="connsiteY1" fmla="*/ 0 h 1589806"/>
                <a:gd name="connsiteX2" fmla="*/ 613841 w 613841"/>
                <a:gd name="connsiteY2" fmla="*/ 1587426 h 1589806"/>
                <a:gd name="connsiteX3" fmla="*/ 0 w 613841"/>
                <a:gd name="connsiteY3" fmla="*/ 1589806 h 1589806"/>
                <a:gd name="connsiteX0" fmla="*/ 0 w 613841"/>
                <a:gd name="connsiteY0" fmla="*/ 1589806 h 1594570"/>
                <a:gd name="connsiteX1" fmla="*/ 0 w 613841"/>
                <a:gd name="connsiteY1" fmla="*/ 0 h 1594570"/>
                <a:gd name="connsiteX2" fmla="*/ 613841 w 613841"/>
                <a:gd name="connsiteY2" fmla="*/ 1594570 h 1594570"/>
                <a:gd name="connsiteX3" fmla="*/ 0 w 613841"/>
                <a:gd name="connsiteY3" fmla="*/ 1589806 h 1594570"/>
                <a:gd name="connsiteX0" fmla="*/ 2381 w 613841"/>
                <a:gd name="connsiteY0" fmla="*/ 1596950 h 1596950"/>
                <a:gd name="connsiteX1" fmla="*/ 0 w 613841"/>
                <a:gd name="connsiteY1" fmla="*/ 0 h 1596950"/>
                <a:gd name="connsiteX2" fmla="*/ 613841 w 613841"/>
                <a:gd name="connsiteY2" fmla="*/ 1594570 h 1596950"/>
                <a:gd name="connsiteX3" fmla="*/ 2381 w 613841"/>
                <a:gd name="connsiteY3" fmla="*/ 1596950 h 1596950"/>
                <a:gd name="connsiteX0" fmla="*/ 105 w 616327"/>
                <a:gd name="connsiteY0" fmla="*/ 1596950 h 1596950"/>
                <a:gd name="connsiteX1" fmla="*/ 2486 w 616327"/>
                <a:gd name="connsiteY1" fmla="*/ 0 h 1596950"/>
                <a:gd name="connsiteX2" fmla="*/ 616327 w 616327"/>
                <a:gd name="connsiteY2" fmla="*/ 1594570 h 1596950"/>
                <a:gd name="connsiteX3" fmla="*/ 105 w 616327"/>
                <a:gd name="connsiteY3" fmla="*/ 1596950 h 1596950"/>
                <a:gd name="connsiteX0" fmla="*/ 105 w 609303"/>
                <a:gd name="connsiteY0" fmla="*/ 1596950 h 1596952"/>
                <a:gd name="connsiteX1" fmla="*/ 2486 w 609303"/>
                <a:gd name="connsiteY1" fmla="*/ 0 h 1596952"/>
                <a:gd name="connsiteX2" fmla="*/ 609303 w 609303"/>
                <a:gd name="connsiteY2" fmla="*/ 1596952 h 1596952"/>
                <a:gd name="connsiteX3" fmla="*/ 105 w 609303"/>
                <a:gd name="connsiteY3" fmla="*/ 1596950 h 1596952"/>
                <a:gd name="connsiteX0" fmla="*/ 2302 w 611500"/>
                <a:gd name="connsiteY0" fmla="*/ 1596950 h 1596952"/>
                <a:gd name="connsiteX1" fmla="*/ 0 w 611500"/>
                <a:gd name="connsiteY1" fmla="*/ 0 h 1596952"/>
                <a:gd name="connsiteX2" fmla="*/ 611500 w 611500"/>
                <a:gd name="connsiteY2" fmla="*/ 1596952 h 1596952"/>
                <a:gd name="connsiteX3" fmla="*/ 2302 w 611500"/>
                <a:gd name="connsiteY3" fmla="*/ 1596950 h 1596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1500" h="1596952">
                  <a:moveTo>
                    <a:pt x="2302" y="1596950"/>
                  </a:moveTo>
                  <a:cubicBezTo>
                    <a:pt x="1508" y="1064633"/>
                    <a:pt x="794" y="532317"/>
                    <a:pt x="0" y="0"/>
                  </a:cubicBezTo>
                  <a:lnTo>
                    <a:pt x="611500" y="1596952"/>
                  </a:lnTo>
                  <a:lnTo>
                    <a:pt x="2302" y="159695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</p:grpSp>
      <p:sp>
        <p:nvSpPr>
          <p:cNvPr id="3" name="Symbol zastępczy tekstu 2"/>
          <p:cNvSpPr>
            <a:spLocks noGrp="1"/>
          </p:cNvSpPr>
          <p:nvPr>
            <p:ph type="body" sz="quarter" idx="10" hasCustomPrompt="1"/>
          </p:nvPr>
        </p:nvSpPr>
        <p:spPr>
          <a:xfrm>
            <a:off x="6480000" y="6315869"/>
            <a:ext cx="5567016" cy="8651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26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Imię i nazwisko prelegenta </a:t>
            </a:r>
          </a:p>
          <a:p>
            <a:pPr lvl="0"/>
            <a:r>
              <a:rPr lang="pl-PL" dirty="0" smtClean="0"/>
              <a:t>Stanowisko</a:t>
            </a:r>
          </a:p>
        </p:txBody>
      </p:sp>
      <p:pic>
        <p:nvPicPr>
          <p:cNvPr id="1026" name="Picture 2" descr="D:\Moje obrazy\logo zus\logoZUSnoweRozwinieci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747" y="8682125"/>
            <a:ext cx="2560325" cy="57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Symbol zastępczy tekstu 2"/>
          <p:cNvSpPr>
            <a:spLocks noGrp="1"/>
          </p:cNvSpPr>
          <p:nvPr>
            <p:ph type="body" sz="quarter" idx="11" hasCustomPrompt="1"/>
          </p:nvPr>
        </p:nvSpPr>
        <p:spPr>
          <a:xfrm>
            <a:off x="6483944" y="4732784"/>
            <a:ext cx="5563072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584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 sz="3200" b="1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Podtytuł</a:t>
            </a:r>
          </a:p>
        </p:txBody>
      </p:sp>
      <p:sp>
        <p:nvSpPr>
          <p:cNvPr id="28" name="Shape 35"/>
          <p:cNvSpPr/>
          <p:nvPr userDrawn="1"/>
        </p:nvSpPr>
        <p:spPr>
          <a:xfrm>
            <a:off x="6616700" y="4152329"/>
            <a:ext cx="1270000" cy="212031"/>
          </a:xfrm>
          <a:prstGeom prst="rect">
            <a:avLst/>
          </a:prstGeom>
          <a:solidFill>
            <a:srgbClr val="029A3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pl-PL" dirty="0"/>
          </a:p>
        </p:txBody>
      </p:sp>
      <p:sp>
        <p:nvSpPr>
          <p:cNvPr id="29" name="Symbol zastępczy tekstu 2"/>
          <p:cNvSpPr>
            <a:spLocks noGrp="1"/>
          </p:cNvSpPr>
          <p:nvPr>
            <p:ph type="body" sz="quarter" idx="13" hasCustomPrompt="1"/>
          </p:nvPr>
        </p:nvSpPr>
        <p:spPr>
          <a:xfrm>
            <a:off x="777600" y="844352"/>
            <a:ext cx="5148736" cy="50405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5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Miejsce i data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6466184" y="789485"/>
            <a:ext cx="5580832" cy="2952328"/>
          </a:xfrm>
          <a:prstGeom prst="rect">
            <a:avLst/>
          </a:prstGeom>
        </p:spPr>
        <p:txBody>
          <a:bodyPr/>
          <a:lstStyle>
            <a:lvl1pPr algn="l">
              <a:spcBef>
                <a:spcPts val="0"/>
              </a:spcBef>
              <a:defRPr sz="6400" b="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pl-PL" dirty="0" smtClean="0"/>
              <a:t>Tutaj proszę wpisać tytuł prezentacji</a:t>
            </a:r>
            <a:endParaRPr lang="pl-PL" dirty="0"/>
          </a:p>
        </p:txBody>
      </p:sp>
      <p:sp>
        <p:nvSpPr>
          <p:cNvPr id="12" name="Symbol zastępczy tekstu 2"/>
          <p:cNvSpPr>
            <a:spLocks noGrp="1"/>
          </p:cNvSpPr>
          <p:nvPr>
            <p:ph type="body" sz="quarter" idx="14" hasCustomPrompt="1"/>
          </p:nvPr>
        </p:nvSpPr>
        <p:spPr>
          <a:xfrm>
            <a:off x="957784" y="8693224"/>
            <a:ext cx="8208912" cy="4325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500" baseline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pl-PL" dirty="0" smtClean="0"/>
              <a:t>Nazwa jednostki lub komórki</a:t>
            </a:r>
          </a:p>
        </p:txBody>
      </p:sp>
    </p:spTree>
    <p:extLst>
      <p:ext uri="{BB962C8B-B14F-4D97-AF65-F5344CB8AC3E}">
        <p14:creationId xmlns:p14="http://schemas.microsoft.com/office/powerpoint/2010/main" val="25059226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7" r:id="rId3"/>
    <p:sldLayoutId id="2147483656" r:id="rId4"/>
    <p:sldLayoutId id="2147483654" r:id="rId5"/>
    <p:sldLayoutId id="2147483651" r:id="rId6"/>
    <p:sldLayoutId id="2147483655" r:id="rId7"/>
    <p:sldLayoutId id="2147483658" r:id="rId8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584200" eaLnBrk="1" hangingPunct="1">
        <a:defRPr sz="6000">
          <a:latin typeface="Lato Bold" panose="020F0802020204030203" charset="-18"/>
          <a:ea typeface="+mn-ea"/>
          <a:cs typeface="+mn-cs"/>
          <a:sym typeface="Helvetica Light"/>
        </a:defRPr>
      </a:lvl1pPr>
      <a:lvl2pPr indent="2286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 eaLnBrk="1" hangingPunct="1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 eaLnBrk="1" hangingPunct="1">
        <a:spcBef>
          <a:spcPts val="4200"/>
        </a:spcBef>
        <a:buSzPct val="75000"/>
        <a:buChar char="•"/>
        <a:defRPr sz="3600">
          <a:latin typeface="Lato Light" panose="020F0302020204030203" charset="-18"/>
          <a:ea typeface="+mn-ea"/>
          <a:cs typeface="+mn-cs"/>
          <a:sym typeface="Helvetica Light"/>
        </a:defRPr>
      </a:lvl1pPr>
      <a:lvl2pPr marL="889000" indent="-444500" defTabSz="584200" eaLnBrk="1" hangingPunct="1">
        <a:spcBef>
          <a:spcPts val="4200"/>
        </a:spcBef>
        <a:buSzPct val="75000"/>
        <a:buChar char="•"/>
        <a:defRPr sz="3600">
          <a:latin typeface="Lato Light" panose="020F0302020204030203" charset="-18"/>
          <a:ea typeface="+mn-ea"/>
          <a:cs typeface="+mn-cs"/>
          <a:sym typeface="Helvetica Light"/>
        </a:defRPr>
      </a:lvl2pPr>
      <a:lvl3pPr marL="1333500" indent="-444500" defTabSz="584200" eaLnBrk="1" hangingPunct="1">
        <a:spcBef>
          <a:spcPts val="4200"/>
        </a:spcBef>
        <a:buSzPct val="75000"/>
        <a:buChar char="•"/>
        <a:defRPr sz="3600">
          <a:latin typeface="Lato Light" panose="020F0302020204030203" charset="-18"/>
          <a:ea typeface="+mn-ea"/>
          <a:cs typeface="+mn-cs"/>
          <a:sym typeface="Helvetica Light"/>
        </a:defRPr>
      </a:lvl3pPr>
      <a:lvl4pPr marL="1778000" indent="-444500" defTabSz="584200" eaLnBrk="1" hangingPunct="1">
        <a:spcBef>
          <a:spcPts val="4200"/>
        </a:spcBef>
        <a:buSzPct val="75000"/>
        <a:buChar char="•"/>
        <a:defRPr sz="3600">
          <a:latin typeface="Lato Light" panose="020F0302020204030203" charset="-18"/>
          <a:ea typeface="+mn-ea"/>
          <a:cs typeface="+mn-cs"/>
          <a:sym typeface="Helvetica Light"/>
        </a:defRPr>
      </a:lvl4pPr>
      <a:lvl5pPr marL="2222500" indent="-444500" defTabSz="584200" eaLnBrk="1" hangingPunct="1">
        <a:spcBef>
          <a:spcPts val="4200"/>
        </a:spcBef>
        <a:buSzPct val="75000"/>
        <a:buChar char="•"/>
        <a:defRPr sz="3600">
          <a:latin typeface="Lato Light" panose="020F0302020204030203" charset="-18"/>
          <a:ea typeface="+mn-ea"/>
          <a:cs typeface="+mn-cs"/>
          <a:sym typeface="Helvetica Light"/>
        </a:defRPr>
      </a:lvl5pPr>
      <a:lvl6pPr marL="2667000" indent="-444500" defTabSz="584200" eaLnBrk="1" hangingPunct="1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 eaLnBrk="1" hangingPunct="1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 eaLnBrk="1" hangingPunct="1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 eaLnBrk="1" hangingPunct="1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quarter" idx="11"/>
          </p:nvPr>
        </p:nvSpPr>
        <p:spPr>
          <a:xfrm>
            <a:off x="6574408" y="4516760"/>
            <a:ext cx="6067128" cy="1080120"/>
          </a:xfrm>
        </p:spPr>
        <p:txBody>
          <a:bodyPr/>
          <a:lstStyle/>
          <a:p>
            <a:endParaRPr lang="pl-PL" dirty="0">
              <a:latin typeface="+mn-lt"/>
            </a:endParaRP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/>
              <a:t>Warszawa, </a:t>
            </a:r>
            <a:r>
              <a:rPr lang="pl-PL" dirty="0" smtClean="0"/>
              <a:t> </a:t>
            </a:r>
            <a:r>
              <a:rPr lang="pl-PL" dirty="0" smtClean="0"/>
              <a:t>maj </a:t>
            </a:r>
            <a:r>
              <a:rPr lang="pl-PL" dirty="0" smtClean="0"/>
              <a:t>2021 r.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74408" y="1924472"/>
            <a:ext cx="5580832" cy="2143099"/>
          </a:xfrm>
        </p:spPr>
        <p:txBody>
          <a:bodyPr/>
          <a:lstStyle/>
          <a:p>
            <a:r>
              <a:rPr lang="pl-PL" sz="4000" dirty="0" smtClean="0"/>
              <a:t>Konsolidacja i automatyzacja wypłaty zasiłków (e-zasiłki)</a:t>
            </a:r>
            <a:endParaRPr lang="pl-PL" sz="4000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 smtClean="0"/>
              <a:t>Departament Zasiłków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41308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sz="2000" dirty="0">
                <a:cs typeface="Arial" panose="020B0604020202020204" pitchFamily="34" charset="0"/>
              </a:rPr>
              <a:t>Zasiłków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2000" dirty="0">
                <a:cs typeface="Arial" panose="020B0604020202020204" pitchFamily="34" charset="0"/>
              </a:rPr>
              <a:t>Konsolidacja i automatyzacja wypłaty </a:t>
            </a:r>
            <a:r>
              <a:rPr lang="pl-PL" sz="2000" dirty="0" smtClean="0">
                <a:cs typeface="Arial" panose="020B0604020202020204" pitchFamily="34" charset="0"/>
              </a:rPr>
              <a:t>zasiłków  </a:t>
            </a: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453728" y="1420416"/>
            <a:ext cx="2016224" cy="6912768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Helvetica Light"/>
              </a:rPr>
              <a:t>Realizacja projektu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2760651" y="4469209"/>
            <a:ext cx="543864" cy="815181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032583" y="5412371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3032583" y="891912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/>
            <a:r>
              <a:rPr lang="pl-PL" sz="2000" dirty="0" smtClean="0">
                <a:solidFill>
                  <a:srgbClr val="003D6E"/>
                </a:solidFill>
              </a:rPr>
              <a:t>świadczeniobiorcy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517872" y="1444456"/>
            <a:ext cx="9217024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pl-PL" sz="2000" b="1" dirty="0" smtClean="0">
              <a:solidFill>
                <a:schemeClr val="tx1"/>
              </a:solidFill>
            </a:endParaRPr>
          </a:p>
          <a:p>
            <a:pPr algn="l"/>
            <a:r>
              <a:rPr lang="pl-PL" sz="2400" b="1" dirty="0" smtClean="0">
                <a:solidFill>
                  <a:schemeClr val="tx1"/>
                </a:solidFill>
              </a:rPr>
              <a:t>Dwa  etapy:</a:t>
            </a:r>
          </a:p>
          <a:p>
            <a:pPr algn="l"/>
            <a:endParaRPr lang="pl-PL" sz="2400" b="1" dirty="0" smtClean="0">
              <a:solidFill>
                <a:schemeClr val="tx1"/>
              </a:solidFill>
            </a:endParaRPr>
          </a:p>
          <a:p>
            <a:pPr algn="l"/>
            <a:r>
              <a:rPr lang="pl-PL" sz="2400" b="1" dirty="0" smtClean="0">
                <a:solidFill>
                  <a:schemeClr val="tx1"/>
                </a:solidFill>
              </a:rPr>
              <a:t>-	w </a:t>
            </a:r>
            <a:r>
              <a:rPr lang="pl-PL" sz="2400" b="1" dirty="0">
                <a:solidFill>
                  <a:schemeClr val="tx1"/>
                </a:solidFill>
              </a:rPr>
              <a:t>pierwszym etapie </a:t>
            </a:r>
            <a:r>
              <a:rPr lang="pl-PL" sz="2400" dirty="0">
                <a:solidFill>
                  <a:schemeClr val="tx1"/>
                </a:solidFill>
              </a:rPr>
              <a:t>zmiany w prawie do zasiłków, wysokości i podstawy </a:t>
            </a:r>
            <a:r>
              <a:rPr lang="pl-PL" sz="2400" dirty="0" smtClean="0">
                <a:solidFill>
                  <a:schemeClr val="tx1"/>
                </a:solidFill>
              </a:rPr>
              <a:t>	wymiaru </a:t>
            </a:r>
            <a:r>
              <a:rPr lang="pl-PL" sz="2400" dirty="0">
                <a:solidFill>
                  <a:schemeClr val="tx1"/>
                </a:solidFill>
              </a:rPr>
              <a:t>(w tym okresie zasiłki są wypłacane przez ZUS i płatników składek) – </a:t>
            </a:r>
            <a:r>
              <a:rPr lang="pl-PL" sz="2400" dirty="0" smtClean="0">
                <a:solidFill>
                  <a:schemeClr val="tx1"/>
                </a:solidFill>
              </a:rPr>
              <a:t>	konieczność </a:t>
            </a:r>
            <a:r>
              <a:rPr lang="pl-PL" sz="2400" dirty="0">
                <a:solidFill>
                  <a:schemeClr val="tx1"/>
                </a:solidFill>
              </a:rPr>
              <a:t>dostosowania systemu informatycznego ZUS i płatników składek</a:t>
            </a:r>
          </a:p>
          <a:p>
            <a:pPr algn="l"/>
            <a:endParaRPr lang="pl-PL" sz="2400" b="1" dirty="0" smtClean="0">
              <a:solidFill>
                <a:schemeClr val="tx1"/>
              </a:solidFill>
            </a:endParaRPr>
          </a:p>
          <a:p>
            <a:pPr marL="541338" lvl="6" indent="-541338" algn="l">
              <a:buFontTx/>
              <a:buChar char="-"/>
            </a:pPr>
            <a:r>
              <a:rPr lang="pl-PL" sz="2400" b="1" dirty="0" smtClean="0">
                <a:solidFill>
                  <a:schemeClr val="tx1"/>
                </a:solidFill>
              </a:rPr>
              <a:t>w </a:t>
            </a:r>
            <a:r>
              <a:rPr lang="pl-PL" sz="2400" b="1" dirty="0">
                <a:solidFill>
                  <a:schemeClr val="tx1"/>
                </a:solidFill>
              </a:rPr>
              <a:t>drugim etapie </a:t>
            </a:r>
            <a:r>
              <a:rPr lang="pl-PL" sz="2400" dirty="0">
                <a:solidFill>
                  <a:schemeClr val="tx1"/>
                </a:solidFill>
              </a:rPr>
              <a:t>zmiany związane z automatyzacją wypłaty zasiłków i </a:t>
            </a:r>
            <a:r>
              <a:rPr lang="pl-PL" sz="2400" dirty="0" smtClean="0">
                <a:solidFill>
                  <a:schemeClr val="tx1"/>
                </a:solidFill>
              </a:rPr>
              <a:t>	przejęciem </a:t>
            </a:r>
            <a:r>
              <a:rPr lang="pl-PL" sz="2400" dirty="0">
                <a:solidFill>
                  <a:schemeClr val="tx1"/>
                </a:solidFill>
              </a:rPr>
              <a:t>wypłaty zasiłków od płatników składek </a:t>
            </a:r>
            <a:endParaRPr lang="pl-PL" sz="2400" dirty="0" smtClean="0">
              <a:solidFill>
                <a:schemeClr val="tx1"/>
              </a:solidFill>
            </a:endParaRPr>
          </a:p>
          <a:p>
            <a:pPr marL="1425575" lvl="3" indent="-342900" algn="l">
              <a:buFont typeface="Wingdings" panose="05000000000000000000" pitchFamily="2" charset="2"/>
              <a:buChar char="Ø"/>
            </a:pPr>
            <a:r>
              <a:rPr lang="pl-PL" sz="2400" dirty="0" smtClean="0">
                <a:solidFill>
                  <a:schemeClr val="tx1"/>
                </a:solidFill>
              </a:rPr>
              <a:t>etap </a:t>
            </a:r>
            <a:r>
              <a:rPr lang="pl-PL" sz="2400" dirty="0">
                <a:solidFill>
                  <a:schemeClr val="tx1"/>
                </a:solidFill>
              </a:rPr>
              <a:t>2a przejęcie zasiłków </a:t>
            </a:r>
            <a:r>
              <a:rPr lang="pl-PL" sz="2400" dirty="0" smtClean="0">
                <a:solidFill>
                  <a:schemeClr val="tx1"/>
                </a:solidFill>
              </a:rPr>
              <a:t> od </a:t>
            </a:r>
            <a:r>
              <a:rPr lang="pl-PL" sz="2400" dirty="0">
                <a:solidFill>
                  <a:schemeClr val="tx1"/>
                </a:solidFill>
              </a:rPr>
              <a:t>części „dużych” płatników </a:t>
            </a:r>
            <a:r>
              <a:rPr lang="pl-PL" sz="2400" dirty="0" smtClean="0">
                <a:solidFill>
                  <a:schemeClr val="tx1"/>
                </a:solidFill>
              </a:rPr>
              <a:t>składek (do 50 ubezpieczonych), </a:t>
            </a:r>
          </a:p>
          <a:p>
            <a:pPr marL="1425575" lvl="3" indent="-342900" algn="l">
              <a:buFont typeface="Wingdings" panose="05000000000000000000" pitchFamily="2" charset="2"/>
              <a:buChar char="Ø"/>
            </a:pPr>
            <a:r>
              <a:rPr lang="pl-PL" sz="2400" dirty="0" smtClean="0">
                <a:solidFill>
                  <a:schemeClr val="tx1"/>
                </a:solidFill>
              </a:rPr>
              <a:t>etap </a:t>
            </a:r>
            <a:r>
              <a:rPr lang="pl-PL" sz="2400" dirty="0">
                <a:solidFill>
                  <a:schemeClr val="tx1"/>
                </a:solidFill>
              </a:rPr>
              <a:t>2b - przejęcie zasiłków od </a:t>
            </a:r>
            <a:r>
              <a:rPr lang="pl-PL" sz="2400" dirty="0" smtClean="0">
                <a:solidFill>
                  <a:schemeClr val="tx1"/>
                </a:solidFill>
              </a:rPr>
              <a:t>	pozostałych </a:t>
            </a:r>
            <a:r>
              <a:rPr lang="pl-PL" sz="2400" dirty="0">
                <a:solidFill>
                  <a:schemeClr val="tx1"/>
                </a:solidFill>
              </a:rPr>
              <a:t>„dużych” płatników </a:t>
            </a:r>
            <a:r>
              <a:rPr lang="pl-PL" sz="2400" dirty="0" smtClean="0">
                <a:solidFill>
                  <a:schemeClr val="tx1"/>
                </a:solidFill>
              </a:rPr>
              <a:t>składek.</a:t>
            </a:r>
            <a:endParaRPr lang="pl-PL" sz="2400" dirty="0">
              <a:solidFill>
                <a:schemeClr val="tx1"/>
              </a:solidFill>
            </a:endParaRPr>
          </a:p>
          <a:p>
            <a:pPr algn="l"/>
            <a:endParaRPr lang="pl-PL" sz="2400" b="1" dirty="0">
              <a:solidFill>
                <a:schemeClr val="tx1"/>
              </a:solidFill>
            </a:endParaRPr>
          </a:p>
          <a:p>
            <a:pPr algn="l"/>
            <a:endParaRPr lang="pl-PL" sz="2400" b="1" dirty="0" smtClean="0">
              <a:solidFill>
                <a:schemeClr val="tx1"/>
              </a:solidFill>
            </a:endParaRPr>
          </a:p>
          <a:p>
            <a:pPr algn="l"/>
            <a:r>
              <a:rPr lang="pl-PL" sz="2400" b="1" dirty="0" smtClean="0">
                <a:solidFill>
                  <a:schemeClr val="tx1"/>
                </a:solidFill>
              </a:rPr>
              <a:t>Po </a:t>
            </a:r>
            <a:r>
              <a:rPr lang="pl-PL" sz="2400" b="1" dirty="0">
                <a:solidFill>
                  <a:schemeClr val="tx1"/>
                </a:solidFill>
              </a:rPr>
              <a:t>przejęciu wypłaty zasiłków przez ZUS – ZUS wypłaca także za okresy przed </a:t>
            </a:r>
            <a:r>
              <a:rPr lang="pl-PL" sz="2400" b="1" dirty="0" smtClean="0">
                <a:solidFill>
                  <a:schemeClr val="tx1"/>
                </a:solidFill>
              </a:rPr>
              <a:t>przejęciem </a:t>
            </a:r>
            <a:r>
              <a:rPr lang="pl-PL" sz="2400" b="1" dirty="0">
                <a:solidFill>
                  <a:schemeClr val="tx1"/>
                </a:solidFill>
              </a:rPr>
              <a:t>wypłaty (płatnicy składek nie wypłacają żadnych świadczeń za </a:t>
            </a:r>
            <a:r>
              <a:rPr lang="pl-PL" sz="2400" b="1" dirty="0" smtClean="0">
                <a:solidFill>
                  <a:schemeClr val="tx1"/>
                </a:solidFill>
              </a:rPr>
              <a:t>okresy </a:t>
            </a:r>
            <a:r>
              <a:rPr lang="pl-PL" sz="2400" b="1" dirty="0">
                <a:solidFill>
                  <a:schemeClr val="tx1"/>
                </a:solidFill>
              </a:rPr>
              <a:t>wsteczne)</a:t>
            </a:r>
          </a:p>
        </p:txBody>
      </p:sp>
    </p:spTree>
    <p:extLst>
      <p:ext uri="{BB962C8B-B14F-4D97-AF65-F5344CB8AC3E}">
        <p14:creationId xmlns:p14="http://schemas.microsoft.com/office/powerpoint/2010/main" val="9393649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47990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Zasiłków</a:t>
            </a:r>
            <a:endParaRPr lang="pl-PL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4" name="pole tekstowe 53"/>
          <p:cNvSpPr txBox="1"/>
          <p:nvPr/>
        </p:nvSpPr>
        <p:spPr>
          <a:xfrm>
            <a:off x="8202978" y="2344136"/>
            <a:ext cx="4538074" cy="66247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Przejęcie przez ZUS wypłaty zasiłków od płatników składek 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Uproszczenie zasad przyznawania i obliczania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zasiłków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Ograniczenie pozyskiwanych dokumentów</a:t>
            </a: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Automatyzacja procesów przyznawania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i wypłaty zasiłków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przez ZUS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Ograniczenie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nadużyć w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korzystaniu z zasiłków</a:t>
            </a: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Racjonalizacja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wydatków funduszu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chorobowego / wydatków pracodawcy</a:t>
            </a: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3600" dirty="0">
                <a:cs typeface="Arial" panose="020B0604020202020204" pitchFamily="34" charset="0"/>
              </a:rPr>
              <a:t>Konsolidacja i automatyzacja wypłaty zasiłków</a:t>
            </a:r>
            <a:endParaRPr lang="pl-PL" sz="3600" b="1" dirty="0">
              <a:cs typeface="Arial" panose="020B0604020202020204" pitchFamily="34" charset="0"/>
            </a:endParaRPr>
          </a:p>
        </p:txBody>
      </p:sp>
      <p:sp>
        <p:nvSpPr>
          <p:cNvPr id="3" name="Prostokąt zaokrąglony 2"/>
          <p:cNvSpPr/>
          <p:nvPr/>
        </p:nvSpPr>
        <p:spPr>
          <a:xfrm>
            <a:off x="5926336" y="2812188"/>
            <a:ext cx="1440160" cy="5328592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32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Cel</a:t>
            </a:r>
            <a:endParaRPr kumimoji="0" lang="pl-PL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" name="Strzałka w prawo 4"/>
          <p:cNvSpPr/>
          <p:nvPr/>
        </p:nvSpPr>
        <p:spPr>
          <a:xfrm>
            <a:off x="7623541" y="5296464"/>
            <a:ext cx="543864" cy="360040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93688" y="1852464"/>
            <a:ext cx="5976664" cy="68182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</a:pPr>
            <a:r>
              <a:rPr lang="pl-PL" sz="2400" b="1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Stan aktualny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Zasiłki wypłaca zarówno ZUS jak i płatnicy składek 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Obowiązujące przepisy są skomplikowane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Gdy zasiłki wypłaca płatnik – występuje do ZUS o opinię / interpretacje przepisów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Gdy zasiłki wypłaca ZUS – nie może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w pełni wykorzystać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danych na koncie ubezpieczonego,  konieczność pozyskania wielu dokumentów, od płatnika i ubezpieczonego,  prowadzenia korespondencji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Obowiązujące przepisy umożliwiają  nadużywanie przepisów (kolejne okresy zasiłkowe, krótkie ubezpieczenie – długi okres pobierania świadczeń</a:t>
            </a: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139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sz="2000" dirty="0">
                <a:cs typeface="Arial" panose="020B0604020202020204" pitchFamily="34" charset="0"/>
              </a:rPr>
              <a:t>Zasiłków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2000" dirty="0">
                <a:cs typeface="Arial" panose="020B0604020202020204" pitchFamily="34" charset="0"/>
              </a:rPr>
              <a:t>Konsolidacja i automatyzacja wypłaty </a:t>
            </a:r>
            <a:r>
              <a:rPr lang="pl-PL" sz="2000" dirty="0" smtClean="0">
                <a:cs typeface="Arial" panose="020B0604020202020204" pitchFamily="34" charset="0"/>
              </a:rPr>
              <a:t>zasiłków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597744" y="1420416"/>
            <a:ext cx="1728192" cy="691276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Helvetica Light"/>
              </a:rPr>
              <a:t>Główne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2800" b="1" dirty="0" smtClean="0">
                <a:solidFill>
                  <a:srgbClr val="FFFFFF"/>
                </a:solidFill>
              </a:rPr>
              <a:t>zmiany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2430144" y="4361198"/>
            <a:ext cx="543864" cy="815181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941734" y="1677671"/>
            <a:ext cx="9433048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defRPr/>
            </a:pPr>
            <a:r>
              <a:rPr lang="pl-PL" sz="2400" b="1" dirty="0">
                <a:solidFill>
                  <a:srgbClr val="003D6E"/>
                </a:solidFill>
              </a:rPr>
              <a:t>Zmiana zasad ustalania okresu pobierania zasiłku </a:t>
            </a:r>
            <a:r>
              <a:rPr lang="pl-PL" sz="2400" b="1" dirty="0" smtClean="0">
                <a:solidFill>
                  <a:srgbClr val="003D6E"/>
                </a:solidFill>
              </a:rPr>
              <a:t>chorobowego</a:t>
            </a:r>
          </a:p>
          <a:p>
            <a:pPr marL="447675" lvl="0" indent="-354013" algn="just">
              <a:defRPr/>
            </a:pPr>
            <a:r>
              <a:rPr lang="pl-PL" sz="2000" b="1" dirty="0" smtClean="0">
                <a:solidFill>
                  <a:srgbClr val="003D6E"/>
                </a:solidFill>
              </a:rPr>
              <a:t>-  	</a:t>
            </a:r>
            <a:r>
              <a:rPr lang="pl-PL" sz="2000" dirty="0" smtClean="0">
                <a:solidFill>
                  <a:srgbClr val="003D6E"/>
                </a:solidFill>
              </a:rPr>
              <a:t>wliczanie do </a:t>
            </a:r>
            <a:r>
              <a:rPr lang="pl-PL" sz="2000" dirty="0">
                <a:solidFill>
                  <a:srgbClr val="003D6E"/>
                </a:solidFill>
              </a:rPr>
              <a:t>okresu zasiłkowego </a:t>
            </a:r>
            <a:r>
              <a:rPr lang="pl-PL" sz="2000" dirty="0" smtClean="0">
                <a:solidFill>
                  <a:srgbClr val="003D6E"/>
                </a:solidFill>
              </a:rPr>
              <a:t>okresów </a:t>
            </a:r>
            <a:r>
              <a:rPr lang="pl-PL" sz="2000" dirty="0">
                <a:solidFill>
                  <a:srgbClr val="003D6E"/>
                </a:solidFill>
              </a:rPr>
              <a:t>poprzedniej niezdolności do pracy, </a:t>
            </a:r>
            <a:r>
              <a:rPr lang="pl-PL" sz="2000" dirty="0" smtClean="0">
                <a:solidFill>
                  <a:srgbClr val="003D6E"/>
                </a:solidFill>
              </a:rPr>
              <a:t>jeśli                  przerwa </a:t>
            </a:r>
            <a:r>
              <a:rPr lang="pl-PL" sz="2000" dirty="0">
                <a:solidFill>
                  <a:srgbClr val="003D6E"/>
                </a:solidFill>
              </a:rPr>
              <a:t>nie przekracza </a:t>
            </a:r>
            <a:r>
              <a:rPr lang="pl-PL" sz="2000" dirty="0" smtClean="0">
                <a:solidFill>
                  <a:srgbClr val="003D6E"/>
                </a:solidFill>
              </a:rPr>
              <a:t>60 </a:t>
            </a:r>
            <a:r>
              <a:rPr lang="pl-PL" sz="2000" dirty="0">
                <a:solidFill>
                  <a:srgbClr val="003D6E"/>
                </a:solidFill>
              </a:rPr>
              <a:t>dni </a:t>
            </a:r>
            <a:r>
              <a:rPr lang="pl-PL" sz="2000" dirty="0" smtClean="0">
                <a:solidFill>
                  <a:srgbClr val="003D6E"/>
                </a:solidFill>
              </a:rPr>
              <a:t>(niezależnie od przyczyny choroby)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3024087" y="5693469"/>
            <a:ext cx="9433048" cy="145680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defRPr/>
            </a:pPr>
            <a:r>
              <a:rPr lang="pl-PL" sz="2400" b="1" dirty="0">
                <a:solidFill>
                  <a:srgbClr val="003D6E"/>
                </a:solidFill>
              </a:rPr>
              <a:t>Uproszczenie stawek procentowych zasiłków chorobowych i </a:t>
            </a:r>
            <a:r>
              <a:rPr lang="pl-PL" sz="2400" b="1" dirty="0" smtClean="0">
                <a:solidFill>
                  <a:srgbClr val="003D6E"/>
                </a:solidFill>
              </a:rPr>
              <a:t>macierzyńskich</a:t>
            </a: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 smtClean="0">
                <a:solidFill>
                  <a:srgbClr val="003D6E"/>
                </a:solidFill>
              </a:rPr>
              <a:t>zasiłek </a:t>
            </a:r>
            <a:r>
              <a:rPr lang="pl-PL" sz="2000" dirty="0">
                <a:solidFill>
                  <a:srgbClr val="003D6E"/>
                </a:solidFill>
              </a:rPr>
              <a:t>chorobowy za okres pobytu w szpitalu - 80% zamiast 70% </a:t>
            </a:r>
            <a:endParaRPr lang="pl-PL" sz="2000" dirty="0" smtClean="0">
              <a:solidFill>
                <a:srgbClr val="003D6E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 smtClean="0">
                <a:solidFill>
                  <a:srgbClr val="003D6E"/>
                </a:solidFill>
              </a:rPr>
              <a:t>zasiłek </a:t>
            </a:r>
            <a:r>
              <a:rPr lang="pl-PL" sz="2000" dirty="0">
                <a:solidFill>
                  <a:srgbClr val="003D6E"/>
                </a:solidFill>
              </a:rPr>
              <a:t>macierzyński </a:t>
            </a:r>
            <a:r>
              <a:rPr lang="pl-PL" sz="2000" dirty="0" smtClean="0">
                <a:solidFill>
                  <a:srgbClr val="003D6E"/>
                </a:solidFill>
              </a:rPr>
              <a:t>– 100% i 80% (bez wyrównywania), zamiast 100% i 60%  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3000381" y="4374012"/>
            <a:ext cx="9433048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defRPr/>
            </a:pPr>
            <a:r>
              <a:rPr lang="pl-PL" sz="2400" b="1" dirty="0">
                <a:solidFill>
                  <a:srgbClr val="003D6E"/>
                </a:solidFill>
              </a:rPr>
              <a:t>Zmiany prawa do zasiłku chorobowego po ustaniu </a:t>
            </a:r>
            <a:r>
              <a:rPr lang="pl-PL" sz="2400" b="1" dirty="0" smtClean="0">
                <a:solidFill>
                  <a:srgbClr val="003D6E"/>
                </a:solidFill>
              </a:rPr>
              <a:t>ubezpieczenia</a:t>
            </a:r>
          </a:p>
          <a:p>
            <a:pPr marL="354013" lvl="0" indent="-354013" algn="just">
              <a:defRPr/>
            </a:pPr>
            <a:r>
              <a:rPr lang="pl-PL" sz="2000" b="1" dirty="0" smtClean="0">
                <a:solidFill>
                  <a:srgbClr val="003D6E"/>
                </a:solidFill>
              </a:rPr>
              <a:t>-	</a:t>
            </a:r>
            <a:r>
              <a:rPr lang="pl-PL" sz="2000" dirty="0" smtClean="0">
                <a:solidFill>
                  <a:srgbClr val="003D6E"/>
                </a:solidFill>
              </a:rPr>
              <a:t>ograniczenie </a:t>
            </a:r>
            <a:r>
              <a:rPr lang="pl-PL" sz="2000" dirty="0">
                <a:solidFill>
                  <a:srgbClr val="003D6E"/>
                </a:solidFill>
              </a:rPr>
              <a:t>okresu wypłaty zasiłku chorobowego po ustaniu ubezpieczenia </a:t>
            </a:r>
            <a:r>
              <a:rPr lang="pl-PL" sz="2000" dirty="0" smtClean="0">
                <a:solidFill>
                  <a:srgbClr val="003D6E"/>
                </a:solidFill>
              </a:rPr>
              <a:t>(</a:t>
            </a:r>
            <a:r>
              <a:rPr lang="pl-PL" sz="2000" dirty="0" smtClean="0">
                <a:solidFill>
                  <a:srgbClr val="003D6E"/>
                </a:solidFill>
              </a:rPr>
              <a:t>potem możliwość ubiegania się o </a:t>
            </a:r>
            <a:r>
              <a:rPr lang="pl-PL" sz="2000" dirty="0">
                <a:solidFill>
                  <a:srgbClr val="003D6E"/>
                </a:solidFill>
              </a:rPr>
              <a:t>ś</a:t>
            </a:r>
            <a:r>
              <a:rPr lang="pl-PL" sz="2000" dirty="0" smtClean="0">
                <a:solidFill>
                  <a:srgbClr val="003D6E"/>
                </a:solidFill>
              </a:rPr>
              <a:t>wiadczenie rehabilitacyjne)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2979005" y="7150278"/>
            <a:ext cx="9433048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r>
              <a:rPr lang="pl-PL" sz="2400" b="1" dirty="0">
                <a:solidFill>
                  <a:srgbClr val="003D6E"/>
                </a:solidFill>
              </a:rPr>
              <a:t>Uproszczenie zasad ustalania prawa do zasiłku </a:t>
            </a:r>
            <a:r>
              <a:rPr lang="pl-PL" sz="2400" b="1" dirty="0" smtClean="0">
                <a:solidFill>
                  <a:srgbClr val="003D6E"/>
                </a:solidFill>
              </a:rPr>
              <a:t>opiekuńczego</a:t>
            </a:r>
          </a:p>
          <a:p>
            <a:pPr marL="447675" lvl="0" indent="-447675" algn="l">
              <a:buFontTx/>
              <a:buChar char="-"/>
              <a:defRPr/>
            </a:pPr>
            <a:r>
              <a:rPr lang="pl-PL" sz="2000" dirty="0" smtClean="0">
                <a:solidFill>
                  <a:srgbClr val="003D6E"/>
                </a:solidFill>
              </a:rPr>
              <a:t>zasad </a:t>
            </a:r>
            <a:r>
              <a:rPr lang="pl-PL" sz="2000" dirty="0">
                <a:solidFill>
                  <a:srgbClr val="003D6E"/>
                </a:solidFill>
              </a:rPr>
              <a:t>liczenia limitów wypłaty zasiłku opiekuńczego (limit dla rodziców dzieci, limit na osobę pod </a:t>
            </a:r>
            <a:r>
              <a:rPr lang="pl-PL" sz="2000" dirty="0" smtClean="0">
                <a:solidFill>
                  <a:srgbClr val="003D6E"/>
                </a:solidFill>
              </a:rPr>
              <a:t>opieką,</a:t>
            </a:r>
          </a:p>
          <a:p>
            <a:pPr marL="447675" lvl="0" indent="-447675" algn="l">
              <a:buFontTx/>
              <a:buChar char="-"/>
              <a:defRPr/>
            </a:pPr>
            <a:r>
              <a:rPr lang="pl-PL" sz="2000" dirty="0" smtClean="0">
                <a:solidFill>
                  <a:srgbClr val="003D6E"/>
                </a:solidFill>
              </a:rPr>
              <a:t>obecność </a:t>
            </a:r>
            <a:r>
              <a:rPr lang="pl-PL" sz="2000" dirty="0">
                <a:solidFill>
                  <a:srgbClr val="003D6E"/>
                </a:solidFill>
              </a:rPr>
              <a:t>innego domownika nie będzie pozbawiać prawa do zasiłku </a:t>
            </a:r>
            <a:r>
              <a:rPr lang="pl-PL" sz="2000" dirty="0" smtClean="0">
                <a:solidFill>
                  <a:srgbClr val="003D6E"/>
                </a:solidFill>
              </a:rPr>
              <a:t>opiekuńczego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3012040" y="2891351"/>
            <a:ext cx="9433048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defRPr/>
            </a:pPr>
            <a:r>
              <a:rPr lang="pl-PL" sz="2400" b="1" dirty="0" smtClean="0">
                <a:solidFill>
                  <a:srgbClr val="003D6E"/>
                </a:solidFill>
              </a:rPr>
              <a:t>Uproszczenie zasad liczenia okresu wypłaty wynagrodzenia chorobowego</a:t>
            </a:r>
          </a:p>
          <a:p>
            <a:pPr marL="447675" lvl="0" indent="-354013" algn="just">
              <a:defRPr/>
            </a:pPr>
            <a:r>
              <a:rPr lang="pl-PL" sz="2000" b="1" dirty="0" smtClean="0">
                <a:solidFill>
                  <a:srgbClr val="003D6E"/>
                </a:solidFill>
              </a:rPr>
              <a:t>-  	</a:t>
            </a:r>
            <a:r>
              <a:rPr lang="pl-PL" sz="2000" dirty="0" smtClean="0">
                <a:solidFill>
                  <a:srgbClr val="003D6E"/>
                </a:solidFill>
              </a:rPr>
              <a:t>wliczanie do tego okresu wszystkich okresów  niezdolności do pracy, niezależnie czy prawo do wynagrodzenia chorobowego przysługuje czy nie (np. w czasie okresu wyczekiwania, urlopu bezpłatnego i wychowawczego)  </a:t>
            </a:r>
            <a:endParaRPr lang="pl-PL" sz="2000" dirty="0">
              <a:solidFill>
                <a:srgbClr val="003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2441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sz="2000" dirty="0">
                <a:cs typeface="Arial" panose="020B0604020202020204" pitchFamily="34" charset="0"/>
              </a:rPr>
              <a:t>Zasiłków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2000" dirty="0">
                <a:cs typeface="Arial" panose="020B0604020202020204" pitchFamily="34" charset="0"/>
              </a:rPr>
              <a:t>Konsolidacja i automatyzacja wypłaty </a:t>
            </a:r>
            <a:r>
              <a:rPr lang="pl-PL" sz="2000" dirty="0" smtClean="0">
                <a:cs typeface="Arial" panose="020B0604020202020204" pitchFamily="34" charset="0"/>
              </a:rPr>
              <a:t>zasiłków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597744" y="1420416"/>
            <a:ext cx="1728192" cy="691276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Helvetica Light"/>
              </a:rPr>
              <a:t>Główne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2800" b="1" dirty="0" smtClean="0">
                <a:solidFill>
                  <a:srgbClr val="FFFFFF"/>
                </a:solidFill>
              </a:rPr>
              <a:t>zmiany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2430144" y="4361198"/>
            <a:ext cx="543864" cy="815181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3018948" y="445868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endParaRPr lang="pl-PL" sz="2000" b="1" dirty="0">
              <a:solidFill>
                <a:srgbClr val="003D6E"/>
              </a:solidFill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2971228" y="1657912"/>
            <a:ext cx="9795867" cy="601190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defRPr/>
            </a:pPr>
            <a:r>
              <a:rPr lang="pl-PL" sz="2400" b="1" dirty="0" smtClean="0">
                <a:solidFill>
                  <a:schemeClr val="tx1"/>
                </a:solidFill>
              </a:rPr>
              <a:t>Zmiany </a:t>
            </a:r>
            <a:r>
              <a:rPr lang="pl-PL" sz="2400" b="1" dirty="0">
                <a:solidFill>
                  <a:schemeClr val="tx1"/>
                </a:solidFill>
              </a:rPr>
              <a:t>dotyczące obliczania zasiłku (podstawy wymiaru zasiłków</a:t>
            </a:r>
            <a:r>
              <a:rPr lang="pl-PL" sz="2400" b="1" dirty="0" smtClean="0">
                <a:solidFill>
                  <a:schemeClr val="tx1"/>
                </a:solidFill>
              </a:rPr>
              <a:t>) – m.in.:</a:t>
            </a:r>
          </a:p>
          <a:p>
            <a:pPr lvl="0" algn="just">
              <a:defRPr/>
            </a:pPr>
            <a:endParaRPr lang="pl-PL" sz="2000" b="1" dirty="0" smtClean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 smtClean="0">
                <a:solidFill>
                  <a:schemeClr val="tx1"/>
                </a:solidFill>
              </a:rPr>
              <a:t>podstawą wymiaru zasiłku jest podstawa wymiaru składek</a:t>
            </a:r>
          </a:p>
          <a:p>
            <a:pPr marL="342900" lvl="0" indent="-342900" algn="just">
              <a:buFontTx/>
              <a:buChar char="-"/>
              <a:defRPr/>
            </a:pPr>
            <a:endParaRPr lang="pl-PL" sz="2000" dirty="0" smtClean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 smtClean="0">
                <a:solidFill>
                  <a:schemeClr val="tx1"/>
                </a:solidFill>
              </a:rPr>
              <a:t>bez </a:t>
            </a:r>
            <a:r>
              <a:rPr lang="pl-PL" sz="2000" dirty="0">
                <a:solidFill>
                  <a:schemeClr val="tx1"/>
                </a:solidFill>
              </a:rPr>
              <a:t>wyłączania </a:t>
            </a:r>
            <a:r>
              <a:rPr lang="pl-PL" sz="2000" dirty="0" smtClean="0">
                <a:solidFill>
                  <a:schemeClr val="tx1"/>
                </a:solidFill>
              </a:rPr>
              <a:t>składników </a:t>
            </a:r>
            <a:r>
              <a:rPr lang="pl-PL" sz="2000" dirty="0">
                <a:solidFill>
                  <a:schemeClr val="tx1"/>
                </a:solidFill>
              </a:rPr>
              <a:t>wynagrodzenia </a:t>
            </a:r>
            <a:r>
              <a:rPr lang="pl-PL" sz="2000" dirty="0" smtClean="0">
                <a:solidFill>
                  <a:schemeClr val="tx1"/>
                </a:solidFill>
              </a:rPr>
              <a:t> (do których zachowuje prawo, do określonego terminu)</a:t>
            </a:r>
          </a:p>
          <a:p>
            <a:pPr marL="342900" lvl="0" indent="-342900" algn="just">
              <a:buFontTx/>
              <a:buChar char="-"/>
              <a:defRPr/>
            </a:pPr>
            <a:endParaRPr lang="pl-PL" sz="2000" dirty="0" smtClean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>
                <a:solidFill>
                  <a:schemeClr val="tx1"/>
                </a:solidFill>
              </a:rPr>
              <a:t>w</a:t>
            </a:r>
            <a:r>
              <a:rPr lang="pl-PL" sz="2000" dirty="0" smtClean="0">
                <a:solidFill>
                  <a:schemeClr val="tx1"/>
                </a:solidFill>
              </a:rPr>
              <a:t>ynagrodzenie wypłacone w miesiącu (a nie za miesiąc)</a:t>
            </a:r>
          </a:p>
          <a:p>
            <a:pPr marL="342900" lvl="0" indent="-342900" algn="just">
              <a:buFontTx/>
              <a:buChar char="-"/>
              <a:defRPr/>
            </a:pPr>
            <a:endParaRPr lang="pl-PL" sz="2000" dirty="0" smtClean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 smtClean="0">
                <a:solidFill>
                  <a:schemeClr val="tx1"/>
                </a:solidFill>
              </a:rPr>
              <a:t>przesunięcie </a:t>
            </a:r>
            <a:r>
              <a:rPr lang="pl-PL" sz="2000" dirty="0">
                <a:solidFill>
                  <a:schemeClr val="tx1"/>
                </a:solidFill>
              </a:rPr>
              <a:t>okresu do ustalenia podstawy wymiaru o 1 </a:t>
            </a:r>
            <a:r>
              <a:rPr lang="pl-PL" sz="2000" dirty="0" smtClean="0">
                <a:solidFill>
                  <a:schemeClr val="tx1"/>
                </a:solidFill>
              </a:rPr>
              <a:t>miesiąc</a:t>
            </a:r>
          </a:p>
          <a:p>
            <a:pPr marL="342900" lvl="0" indent="-342900" algn="just">
              <a:buFontTx/>
              <a:buChar char="-"/>
              <a:defRPr/>
            </a:pPr>
            <a:endParaRPr lang="pl-PL" sz="2000" dirty="0">
              <a:solidFill>
                <a:schemeClr val="tx1"/>
              </a:solidFill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pl-PL" sz="2000" dirty="0">
                <a:solidFill>
                  <a:schemeClr val="tx1"/>
                </a:solidFill>
              </a:rPr>
              <a:t>zmiana wymiaru czasu pracy nie skraca okresu do obliczenia podstawy wymiaru</a:t>
            </a:r>
          </a:p>
          <a:p>
            <a:pPr lvl="0" algn="just">
              <a:defRPr/>
            </a:pPr>
            <a:endParaRPr lang="pl-PL" sz="2000" dirty="0">
              <a:solidFill>
                <a:schemeClr val="tx1"/>
              </a:solidFill>
            </a:endParaRPr>
          </a:p>
          <a:p>
            <a:pPr marL="360363" lvl="0" indent="-360363" algn="l" rtl="0"/>
            <a:r>
              <a:rPr lang="pl-PL" sz="2000" b="1" dirty="0">
                <a:solidFill>
                  <a:srgbClr val="003D6E"/>
                </a:solidFill>
              </a:rPr>
              <a:t> - </a:t>
            </a:r>
            <a:r>
              <a:rPr lang="pl-PL" sz="2000" dirty="0">
                <a:solidFill>
                  <a:srgbClr val="003D6E"/>
                </a:solidFill>
              </a:rPr>
              <a:t> </a:t>
            </a:r>
            <a:r>
              <a:rPr lang="pl-PL" sz="2000" dirty="0" smtClean="0">
                <a:solidFill>
                  <a:srgbClr val="003D6E"/>
                </a:solidFill>
              </a:rPr>
              <a:t> zmiana </a:t>
            </a:r>
            <a:r>
              <a:rPr lang="pl-PL" sz="2000" dirty="0">
                <a:solidFill>
                  <a:srgbClr val="003D6E"/>
                </a:solidFill>
              </a:rPr>
              <a:t>zasad ustalania podstawy wymiaru zasiłków, gdy okres ubezpieczenia jest krótszy niż okres do obliczenia podstawy wymiaru</a:t>
            </a:r>
          </a:p>
          <a:p>
            <a:pPr marL="360363" lvl="0" indent="-360363" algn="l" rtl="0"/>
            <a:r>
              <a:rPr lang="pl-PL" sz="2000" dirty="0">
                <a:solidFill>
                  <a:srgbClr val="003D6E"/>
                </a:solidFill>
              </a:rPr>
              <a:t> </a:t>
            </a:r>
          </a:p>
          <a:p>
            <a:pPr lvl="0" algn="l" rtl="0"/>
            <a:r>
              <a:rPr lang="pl-PL" sz="2000" dirty="0">
                <a:solidFill>
                  <a:srgbClr val="003D6E"/>
                </a:solidFill>
              </a:rPr>
              <a:t> - </a:t>
            </a:r>
            <a:r>
              <a:rPr lang="pl-PL" sz="2000" dirty="0" smtClean="0">
                <a:solidFill>
                  <a:srgbClr val="003D6E"/>
                </a:solidFill>
              </a:rPr>
              <a:t>  ponowne </a:t>
            </a:r>
            <a:r>
              <a:rPr lang="pl-PL" sz="2000" dirty="0">
                <a:solidFill>
                  <a:srgbClr val="003D6E"/>
                </a:solidFill>
              </a:rPr>
              <a:t>ustalanie podstawy wymiaru po przerwie wynoszącej co najmniej </a:t>
            </a:r>
            <a:r>
              <a:rPr lang="pl-PL" sz="2000" dirty="0" smtClean="0">
                <a:solidFill>
                  <a:srgbClr val="003D6E"/>
                </a:solidFill>
              </a:rPr>
              <a:t>jeden</a:t>
            </a:r>
          </a:p>
          <a:p>
            <a:pPr lvl="0" algn="l" rtl="0"/>
            <a:r>
              <a:rPr lang="pl-PL" sz="2000" dirty="0">
                <a:solidFill>
                  <a:srgbClr val="003D6E"/>
                </a:solidFill>
              </a:rPr>
              <a:t> </a:t>
            </a:r>
            <a:r>
              <a:rPr lang="pl-PL" sz="2000" dirty="0" smtClean="0">
                <a:solidFill>
                  <a:srgbClr val="003D6E"/>
                </a:solidFill>
              </a:rPr>
              <a:t>     miesiąc  </a:t>
            </a:r>
            <a:endParaRPr lang="pl-PL" sz="2000" dirty="0">
              <a:solidFill>
                <a:srgbClr val="003D6E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endParaRPr lang="pl-PL" sz="2000" dirty="0" smtClean="0">
              <a:solidFill>
                <a:schemeClr val="tx1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3032583" y="891912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/>
            <a:r>
              <a:rPr lang="pl-PL" sz="2000" dirty="0" smtClean="0">
                <a:solidFill>
                  <a:srgbClr val="003D6E"/>
                </a:solidFill>
              </a:rPr>
              <a:t>świadczeniobiorcy</a:t>
            </a:r>
            <a:endParaRPr lang="pl-PL" sz="2000" dirty="0">
              <a:solidFill>
                <a:srgbClr val="003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953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sz="2000" dirty="0">
                <a:cs typeface="Arial" panose="020B0604020202020204" pitchFamily="34" charset="0"/>
              </a:rPr>
              <a:t>Zasiłków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2000" dirty="0">
                <a:cs typeface="Arial" panose="020B0604020202020204" pitchFamily="34" charset="0"/>
              </a:rPr>
              <a:t>Konsolidacja i automatyzacja wypłaty </a:t>
            </a:r>
            <a:r>
              <a:rPr lang="pl-PL" sz="2000" dirty="0" smtClean="0">
                <a:cs typeface="Arial" panose="020B0604020202020204" pitchFamily="34" charset="0"/>
              </a:rPr>
              <a:t>zasiłków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597744" y="1420416"/>
            <a:ext cx="1728192" cy="691276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Helvetica Light"/>
              </a:rPr>
              <a:t>Główne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2800" b="1" dirty="0" smtClean="0">
                <a:solidFill>
                  <a:srgbClr val="FFFFFF"/>
                </a:solidFill>
              </a:rPr>
              <a:t>zmiany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2430144" y="4361198"/>
            <a:ext cx="543864" cy="815181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3018948" y="445868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endParaRPr lang="pl-PL" sz="2000" b="1" dirty="0">
              <a:solidFill>
                <a:srgbClr val="003D6E"/>
              </a:solidFill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2979868" y="2324001"/>
            <a:ext cx="9433048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lvl="0" indent="-342900" algn="just">
              <a:buFontTx/>
              <a:buChar char="-"/>
              <a:defRPr/>
            </a:pPr>
            <a:endParaRPr lang="pl-PL" sz="2000" dirty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032583" y="5412371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3062784" y="8043189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 rtl="0"/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2979868" y="3104047"/>
            <a:ext cx="9681862" cy="502701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/>
            <a:r>
              <a:rPr lang="pl-PL" sz="2000" b="1" dirty="0" smtClean="0">
                <a:solidFill>
                  <a:srgbClr val="003D6E"/>
                </a:solidFill>
              </a:rPr>
              <a:t>JPU zgłoszeniowe/wyrejestrowujące</a:t>
            </a:r>
          </a:p>
          <a:p>
            <a:pPr lvl="0" algn="l" rtl="0"/>
            <a:r>
              <a:rPr lang="pl-PL" sz="2000" b="1" dirty="0" smtClean="0">
                <a:solidFill>
                  <a:srgbClr val="003D6E"/>
                </a:solidFill>
              </a:rPr>
              <a:t>JPU składkowe </a:t>
            </a:r>
          </a:p>
          <a:p>
            <a:pPr lvl="0" algn="l" rtl="0"/>
            <a:r>
              <a:rPr lang="pl-PL" sz="2000" b="1" dirty="0" smtClean="0">
                <a:solidFill>
                  <a:srgbClr val="003D6E"/>
                </a:solidFill>
              </a:rPr>
              <a:t>JPU </a:t>
            </a:r>
            <a:r>
              <a:rPr lang="pl-PL" sz="2000" b="1" dirty="0">
                <a:solidFill>
                  <a:srgbClr val="003D6E"/>
                </a:solidFill>
              </a:rPr>
              <a:t>dotyczące </a:t>
            </a:r>
            <a:r>
              <a:rPr lang="pl-PL" sz="2000" b="1" dirty="0" smtClean="0">
                <a:solidFill>
                  <a:srgbClr val="003D6E"/>
                </a:solidFill>
              </a:rPr>
              <a:t>zasiłków - </a:t>
            </a:r>
            <a:r>
              <a:rPr lang="pl-PL" sz="2000" dirty="0" smtClean="0">
                <a:solidFill>
                  <a:srgbClr val="003D6E"/>
                </a:solidFill>
              </a:rPr>
              <a:t>płatnik składek będzie przekazywał informacje </a:t>
            </a:r>
            <a:r>
              <a:rPr lang="pl-PL" sz="2000" dirty="0">
                <a:solidFill>
                  <a:srgbClr val="003D6E"/>
                </a:solidFill>
              </a:rPr>
              <a:t>o </a:t>
            </a:r>
            <a:r>
              <a:rPr lang="pl-PL" sz="2000" dirty="0" smtClean="0">
                <a:solidFill>
                  <a:srgbClr val="003D6E"/>
                </a:solidFill>
              </a:rPr>
              <a:t>zdarzeniach, które mają wpływ na </a:t>
            </a:r>
            <a:r>
              <a:rPr lang="pl-PL" sz="2000" dirty="0">
                <a:solidFill>
                  <a:srgbClr val="003D6E"/>
                </a:solidFill>
              </a:rPr>
              <a:t>prawo do zasiłku, jego wysokość - w ciągu 7 dni od zaistnienia </a:t>
            </a:r>
            <a:r>
              <a:rPr lang="pl-PL" sz="2000" dirty="0" smtClean="0">
                <a:solidFill>
                  <a:srgbClr val="003D6E"/>
                </a:solidFill>
              </a:rPr>
              <a:t>okoliczności.</a:t>
            </a:r>
          </a:p>
          <a:p>
            <a:pPr lvl="0" algn="l" rtl="0"/>
            <a:endParaRPr lang="pl-PL" sz="2000" dirty="0" smtClean="0">
              <a:solidFill>
                <a:srgbClr val="003D6E"/>
              </a:solidFill>
            </a:endParaRPr>
          </a:p>
          <a:p>
            <a:pPr lvl="0" algn="l" rtl="0"/>
            <a:r>
              <a:rPr lang="pl-PL" sz="2000" dirty="0" smtClean="0">
                <a:solidFill>
                  <a:srgbClr val="003D6E"/>
                </a:solidFill>
              </a:rPr>
              <a:t>Zakres informacji: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 smtClean="0">
                <a:solidFill>
                  <a:srgbClr val="003D6E"/>
                </a:solidFill>
              </a:rPr>
              <a:t>udzielenie </a:t>
            </a:r>
            <a:r>
              <a:rPr lang="pl-PL" sz="2000" dirty="0">
                <a:solidFill>
                  <a:srgbClr val="003D6E"/>
                </a:solidFill>
              </a:rPr>
              <a:t>urlopu macierzyńskiego, rodzicielskiego, ojcowskiego oraz dane związane z podstawą udzielenia urlopu (czy urodzenie dziecka, czy przewidywana data porodu, czy przysposobienie dziecka, czy wydłużenie w związku z pracą na urlopie rodzicielskim</a:t>
            </a:r>
            <a:r>
              <a:rPr lang="pl-PL" sz="2000" dirty="0" smtClean="0">
                <a:solidFill>
                  <a:srgbClr val="003D6E"/>
                </a:solidFill>
              </a:rPr>
              <a:t>)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data przerwania/rezygnacji z urlopu oraz przyczyna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podjęcie pracy w czasie rodzicielskiego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udzielenie urlopu bezpłatnego, wychowawczego, dla poratowania zdrowia 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prawo do wynagrodzenia za dzień zwolnienia, w którym ubezpieczony świadczył pracę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informacja o wypadku przy pracy, w drodze do / z pracy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przebywanie w areszcie lub odbywanie kary pozbawienia wolności</a:t>
            </a:r>
          </a:p>
          <a:p>
            <a:pPr marL="342900" lvl="0" indent="-342900" algn="l" rtl="0">
              <a:buFontTx/>
              <a:buChar char="-"/>
            </a:pPr>
            <a:r>
              <a:rPr lang="pl-PL" sz="2000" dirty="0">
                <a:solidFill>
                  <a:srgbClr val="003D6E"/>
                </a:solidFill>
              </a:rPr>
              <a:t>inne </a:t>
            </a:r>
            <a:r>
              <a:rPr lang="pl-PL" sz="2000" dirty="0" smtClean="0">
                <a:solidFill>
                  <a:srgbClr val="003D6E"/>
                </a:solidFill>
              </a:rPr>
              <a:t>okoliczności, np. wykonywanie pracy w czasie kwarantanny lub izolacji 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3032583" y="891912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/>
            <a:r>
              <a:rPr lang="pl-PL" sz="2000" dirty="0" smtClean="0">
                <a:solidFill>
                  <a:srgbClr val="003D6E"/>
                </a:solidFill>
              </a:rPr>
              <a:t>świadczeniobiorcy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979868" y="1616115"/>
            <a:ext cx="97152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2400" b="1" dirty="0" smtClean="0">
                <a:solidFill>
                  <a:schemeClr val="tx1"/>
                </a:solidFill>
              </a:rPr>
              <a:t>Kontakt z płatnikiem składek – przez PUE ZUS</a:t>
            </a:r>
          </a:p>
          <a:p>
            <a:pPr algn="l"/>
            <a:r>
              <a:rPr lang="pl-PL" sz="2400" b="1" dirty="0" smtClean="0">
                <a:solidFill>
                  <a:schemeClr val="tx1"/>
                </a:solidFill>
              </a:rPr>
              <a:t>Ograniczenie </a:t>
            </a:r>
            <a:r>
              <a:rPr lang="pl-PL" sz="2400" b="1" dirty="0">
                <a:solidFill>
                  <a:schemeClr val="tx1"/>
                </a:solidFill>
              </a:rPr>
              <a:t>zakresu danych pozyskiwanych od ubezpieczonych, płatników </a:t>
            </a:r>
            <a:r>
              <a:rPr lang="pl-PL" sz="2400" b="1" dirty="0" smtClean="0">
                <a:solidFill>
                  <a:schemeClr val="tx1"/>
                </a:solidFill>
              </a:rPr>
              <a:t>składek, korzystanie </a:t>
            </a:r>
            <a:r>
              <a:rPr lang="pl-PL" sz="2400" b="1" dirty="0">
                <a:solidFill>
                  <a:schemeClr val="tx1"/>
                </a:solidFill>
              </a:rPr>
              <a:t>z danych KSI ZUS (danych o podstawie wymiaru składek i </a:t>
            </a:r>
            <a:r>
              <a:rPr lang="pl-PL" sz="2400" b="1" dirty="0" smtClean="0">
                <a:solidFill>
                  <a:schemeClr val="tx1"/>
                </a:solidFill>
              </a:rPr>
              <a:t>innych) </a:t>
            </a:r>
            <a:endParaRPr lang="pl-PL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83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sz="2000" dirty="0">
                <a:cs typeface="Arial" panose="020B0604020202020204" pitchFamily="34" charset="0"/>
              </a:rPr>
              <a:t>Zasiłków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2000" dirty="0">
                <a:cs typeface="Arial" panose="020B0604020202020204" pitchFamily="34" charset="0"/>
              </a:rPr>
              <a:t>Konsolidacja i automatyzacja wypłaty </a:t>
            </a:r>
            <a:r>
              <a:rPr lang="pl-PL" sz="2000" dirty="0" smtClean="0">
                <a:cs typeface="Arial" panose="020B0604020202020204" pitchFamily="34" charset="0"/>
              </a:rPr>
              <a:t>zasiłków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597744" y="1420416"/>
            <a:ext cx="1728192" cy="691276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Helvetica Light"/>
              </a:rPr>
              <a:t>Główne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2800" b="1" dirty="0" smtClean="0">
                <a:solidFill>
                  <a:srgbClr val="FFFFFF"/>
                </a:solidFill>
              </a:rPr>
              <a:t>zmiany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2430144" y="4361198"/>
            <a:ext cx="543864" cy="815181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032583" y="5412371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3032583" y="891912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/>
            <a:r>
              <a:rPr lang="pl-PL" sz="2000" dirty="0" smtClean="0">
                <a:solidFill>
                  <a:srgbClr val="003D6E"/>
                </a:solidFill>
              </a:rPr>
              <a:t>świadczeniobiorcy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082009" y="3872307"/>
            <a:ext cx="893983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2400" b="1" dirty="0">
                <a:solidFill>
                  <a:schemeClr val="tx1"/>
                </a:solidFill>
              </a:rPr>
              <a:t>Wniosek potrzebny w przypadku:</a:t>
            </a:r>
          </a:p>
          <a:p>
            <a:pPr marL="342900" indent="-342900" algn="l">
              <a:buFont typeface="Calibri" panose="020F0502020204030204" pitchFamily="34" charset="0"/>
              <a:buChar char="−"/>
            </a:pPr>
            <a:r>
              <a:rPr lang="pl-PL" sz="2000" dirty="0">
                <a:solidFill>
                  <a:schemeClr val="tx1"/>
                </a:solidFill>
              </a:rPr>
              <a:t>świadczenia </a:t>
            </a:r>
            <a:r>
              <a:rPr lang="pl-PL" sz="2000" dirty="0" smtClean="0">
                <a:solidFill>
                  <a:schemeClr val="tx1"/>
                </a:solidFill>
              </a:rPr>
              <a:t>rehabilitacyjnego,</a:t>
            </a:r>
          </a:p>
          <a:p>
            <a:pPr marL="342900" indent="-342900" algn="l">
              <a:buFont typeface="Calibri" panose="020F0502020204030204" pitchFamily="34" charset="0"/>
              <a:buChar char="−"/>
            </a:pPr>
            <a:r>
              <a:rPr lang="pl-PL" sz="2000" dirty="0" smtClean="0">
                <a:solidFill>
                  <a:schemeClr val="tx1"/>
                </a:solidFill>
              </a:rPr>
              <a:t>zasiłku </a:t>
            </a:r>
            <a:r>
              <a:rPr lang="pl-PL" sz="2000" dirty="0">
                <a:solidFill>
                  <a:schemeClr val="tx1"/>
                </a:solidFill>
              </a:rPr>
              <a:t>macierzyńskiego ubezpieczonych innych niż </a:t>
            </a:r>
            <a:r>
              <a:rPr lang="pl-PL" sz="2000" dirty="0" smtClean="0">
                <a:solidFill>
                  <a:schemeClr val="tx1"/>
                </a:solidFill>
              </a:rPr>
              <a:t>pracownicy,</a:t>
            </a:r>
          </a:p>
          <a:p>
            <a:pPr marL="342900" indent="-342900" algn="l">
              <a:buFont typeface="Calibri" panose="020F0502020204030204" pitchFamily="34" charset="0"/>
              <a:buChar char="−"/>
            </a:pPr>
            <a:r>
              <a:rPr lang="pl-PL" sz="2000" dirty="0" smtClean="0">
                <a:solidFill>
                  <a:schemeClr val="tx1"/>
                </a:solidFill>
              </a:rPr>
              <a:t>w </a:t>
            </a:r>
            <a:r>
              <a:rPr lang="pl-PL" sz="2000" dirty="0">
                <a:solidFill>
                  <a:schemeClr val="tx1"/>
                </a:solidFill>
              </a:rPr>
              <a:t>niektórych przypadkach (np. zaświadczenie lekarskie wystawione w trybie alternatywnym, zagraniczne zaświadczenie lekarskie, oświadczenie o zamknięciu placówki, do której uczęszcza dziecko)</a:t>
            </a:r>
          </a:p>
        </p:txBody>
      </p:sp>
      <p:sp>
        <p:nvSpPr>
          <p:cNvPr id="4" name="Prostokąt 3"/>
          <p:cNvSpPr/>
          <p:nvPr/>
        </p:nvSpPr>
        <p:spPr>
          <a:xfrm>
            <a:off x="3136020" y="2089243"/>
            <a:ext cx="88318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defRPr/>
            </a:pPr>
            <a:r>
              <a:rPr lang="pl-PL" sz="2400" b="1" dirty="0">
                <a:solidFill>
                  <a:srgbClr val="003D6E"/>
                </a:solidFill>
              </a:rPr>
              <a:t>Wypłata zasiłków bez wniosku (w większości przypadków)</a:t>
            </a:r>
          </a:p>
          <a:p>
            <a:pPr marL="342900" lvl="0" indent="-342900" algn="l">
              <a:buFontTx/>
              <a:buChar char="-"/>
              <a:defRPr/>
            </a:pPr>
            <a:r>
              <a:rPr lang="pl-PL" sz="2000" dirty="0">
                <a:solidFill>
                  <a:srgbClr val="003D6E"/>
                </a:solidFill>
              </a:rPr>
              <a:t>wypłata zasiłku chorobowego i opiekuńczego - na podstawie e-ZLA, bez wniosku </a:t>
            </a:r>
          </a:p>
          <a:p>
            <a:pPr marL="342900" lvl="0" indent="-342900" algn="l">
              <a:buFontTx/>
              <a:buChar char="-"/>
              <a:defRPr/>
            </a:pPr>
            <a:r>
              <a:rPr lang="pl-PL" sz="2000" dirty="0">
                <a:solidFill>
                  <a:srgbClr val="003D6E"/>
                </a:solidFill>
              </a:rPr>
              <a:t>wypłata zasiłku macierzyńskiego pracownikom – na podstawie informacji od        pracodawcy o udzielonym urlopie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3177004" y="6285382"/>
            <a:ext cx="9433048" cy="77970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 rtl="0"/>
            <a:r>
              <a:rPr lang="pl-PL" sz="2400" b="1" dirty="0">
                <a:solidFill>
                  <a:srgbClr val="003D6E"/>
                </a:solidFill>
              </a:rPr>
              <a:t>Kontakt ubezpieczony -  ZUS przez PUE ZUS</a:t>
            </a:r>
          </a:p>
          <a:p>
            <a:pPr marL="354013" lvl="0" indent="-354013" algn="just" rtl="0"/>
            <a:r>
              <a:rPr lang="pl-PL" sz="2000" dirty="0" smtClean="0">
                <a:solidFill>
                  <a:srgbClr val="003D6E"/>
                </a:solidFill>
              </a:rPr>
              <a:t>-	przekazywanie wniosków i innych dokumentów do </a:t>
            </a:r>
            <a:r>
              <a:rPr lang="pl-PL" sz="2000" dirty="0">
                <a:solidFill>
                  <a:srgbClr val="003D6E"/>
                </a:solidFill>
              </a:rPr>
              <a:t>ZUS </a:t>
            </a:r>
            <a:r>
              <a:rPr lang="pl-PL" sz="2000" dirty="0" smtClean="0">
                <a:solidFill>
                  <a:srgbClr val="003D6E"/>
                </a:solidFill>
              </a:rPr>
              <a:t>z profilu na PUE ZUS</a:t>
            </a:r>
            <a:endParaRPr lang="pl-PL" sz="2000" dirty="0">
              <a:solidFill>
                <a:srgbClr val="003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5414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sz="2000" dirty="0">
                <a:cs typeface="Arial" panose="020B0604020202020204" pitchFamily="34" charset="0"/>
              </a:rPr>
              <a:t>Zasiłków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2000" dirty="0">
                <a:cs typeface="Arial" panose="020B0604020202020204" pitchFamily="34" charset="0"/>
              </a:rPr>
              <a:t>Konsolidacja i automatyzacja wypłaty </a:t>
            </a:r>
            <a:r>
              <a:rPr lang="pl-PL" sz="2000" dirty="0" smtClean="0">
                <a:cs typeface="Arial" panose="020B0604020202020204" pitchFamily="34" charset="0"/>
              </a:rPr>
              <a:t>zasiłków  </a:t>
            </a: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597744" y="1420416"/>
            <a:ext cx="1728192" cy="691276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Helvetica Light"/>
              </a:rPr>
              <a:t>Główne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2800" b="1" dirty="0" smtClean="0">
                <a:solidFill>
                  <a:srgbClr val="FFFFFF"/>
                </a:solidFill>
              </a:rPr>
              <a:t>zmiany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Helvetica Light"/>
            </a:endParaRPr>
          </a:p>
        </p:txBody>
      </p:sp>
      <p:sp>
        <p:nvSpPr>
          <p:cNvPr id="8" name="Strzałka w prawo 7"/>
          <p:cNvSpPr/>
          <p:nvPr/>
        </p:nvSpPr>
        <p:spPr>
          <a:xfrm>
            <a:off x="2430144" y="4361198"/>
            <a:ext cx="543864" cy="815181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3045318" y="5199675"/>
            <a:ext cx="9433048" cy="26263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defRPr/>
            </a:pPr>
            <a:r>
              <a:rPr lang="pl-PL" sz="2400" b="1" dirty="0">
                <a:solidFill>
                  <a:schemeClr val="tx1"/>
                </a:solidFill>
              </a:rPr>
              <a:t>Automatyzacja obsługi spraw </a:t>
            </a:r>
            <a:r>
              <a:rPr lang="pl-PL" sz="2400" b="1" dirty="0" smtClean="0">
                <a:solidFill>
                  <a:schemeClr val="tx1"/>
                </a:solidFill>
              </a:rPr>
              <a:t>zasiłkowych</a:t>
            </a:r>
          </a:p>
          <a:p>
            <a:pPr marL="354013" lvl="0" indent="-354013" algn="just">
              <a:defRPr/>
            </a:pPr>
            <a:endParaRPr lang="pl-PL" sz="2000" b="1" dirty="0">
              <a:solidFill>
                <a:schemeClr val="tx1"/>
              </a:solidFill>
            </a:endParaRPr>
          </a:p>
          <a:p>
            <a:pPr marL="360363" lvl="0" indent="-360363" algn="just">
              <a:defRPr/>
            </a:pPr>
            <a:r>
              <a:rPr lang="pl-PL" sz="2000" dirty="0" smtClean="0">
                <a:solidFill>
                  <a:schemeClr val="tx1"/>
                </a:solidFill>
              </a:rPr>
              <a:t>-   automatyczne wszczęcie postępowania w sprawie o zasiłek i rejestracja w systemie informatycznym danych z dokumentów wpływających do ZUS w formie elektronicznej</a:t>
            </a:r>
            <a:endParaRPr lang="pl-PL" sz="2000" dirty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endParaRPr lang="pl-PL" sz="2000" dirty="0" smtClean="0">
              <a:solidFill>
                <a:schemeClr val="tx1"/>
              </a:solidFill>
            </a:endParaRPr>
          </a:p>
          <a:p>
            <a:pPr marL="342900" lvl="0" indent="-342900" algn="just">
              <a:buFontTx/>
              <a:buChar char="-"/>
              <a:defRPr/>
            </a:pPr>
            <a:r>
              <a:rPr lang="pl-PL" sz="2000" dirty="0" smtClean="0">
                <a:solidFill>
                  <a:schemeClr val="tx1"/>
                </a:solidFill>
              </a:rPr>
              <a:t>korzystanie </a:t>
            </a:r>
            <a:r>
              <a:rPr lang="pl-PL" sz="2000" dirty="0">
                <a:solidFill>
                  <a:schemeClr val="tx1"/>
                </a:solidFill>
              </a:rPr>
              <a:t>z danych </a:t>
            </a:r>
            <a:r>
              <a:rPr lang="pl-PL" sz="2000" dirty="0" smtClean="0">
                <a:solidFill>
                  <a:schemeClr val="tx1"/>
                </a:solidFill>
              </a:rPr>
              <a:t>KSI </a:t>
            </a:r>
            <a:r>
              <a:rPr lang="pl-PL" sz="2000" dirty="0">
                <a:solidFill>
                  <a:schemeClr val="tx1"/>
                </a:solidFill>
              </a:rPr>
              <a:t>ZUS (danych o podstawie wymiaru składek i innych danych zapisanych na koncie ubezpieczonego), danych z rejestrów </a:t>
            </a:r>
            <a:r>
              <a:rPr lang="pl-PL" sz="2000" dirty="0" smtClean="0">
                <a:solidFill>
                  <a:schemeClr val="tx1"/>
                </a:solidFill>
              </a:rPr>
              <a:t>centralnych i rejestrów zewnętrznych (np. z Rejestru Aktów Stanu Cywilnego)</a:t>
            </a: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3032583" y="5412371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>
              <a:defRPr/>
            </a:pP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3032583" y="8919120"/>
            <a:ext cx="943304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/>
            <a:r>
              <a:rPr lang="pl-PL" sz="2000" dirty="0" smtClean="0">
                <a:solidFill>
                  <a:srgbClr val="003D6E"/>
                </a:solidFill>
              </a:rPr>
              <a:t>świadczeniobiorcy</a:t>
            </a:r>
            <a:endParaRPr lang="pl-PL" sz="2000" dirty="0">
              <a:solidFill>
                <a:srgbClr val="003D6E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974008" y="1442293"/>
            <a:ext cx="921702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2400" b="1" dirty="0">
                <a:solidFill>
                  <a:schemeClr val="tx1"/>
                </a:solidFill>
              </a:rPr>
              <a:t>Zmiana zakresu danych zaświadczenia </a:t>
            </a:r>
            <a:r>
              <a:rPr lang="pl-PL" sz="2400" b="1" dirty="0" smtClean="0">
                <a:solidFill>
                  <a:schemeClr val="tx1"/>
                </a:solidFill>
              </a:rPr>
              <a:t>lekarskiego – wprowadzenie:</a:t>
            </a:r>
          </a:p>
          <a:p>
            <a:pPr marL="342900" indent="-342900" algn="l">
              <a:buFontTx/>
              <a:buChar char="-"/>
            </a:pPr>
            <a:r>
              <a:rPr lang="pl-PL" sz="2000" dirty="0" smtClean="0">
                <a:solidFill>
                  <a:schemeClr val="tx1"/>
                </a:solidFill>
              </a:rPr>
              <a:t>nowych kodów literowych</a:t>
            </a:r>
          </a:p>
          <a:p>
            <a:pPr marL="342900" indent="-342900" algn="l">
              <a:buFontTx/>
              <a:buChar char="-"/>
            </a:pPr>
            <a:r>
              <a:rPr lang="pl-PL" sz="2000" dirty="0" smtClean="0">
                <a:solidFill>
                  <a:schemeClr val="tx1"/>
                </a:solidFill>
              </a:rPr>
              <a:t>numeru PESEL </a:t>
            </a:r>
            <a:r>
              <a:rPr lang="pl-PL" sz="2000" dirty="0">
                <a:solidFill>
                  <a:schemeClr val="tx1"/>
                </a:solidFill>
              </a:rPr>
              <a:t>dziecka i członka rodziny wymagającego opieki ubezpieczonego (by ułatwić systemowe ustalanie limitu wypłaty zasiłku opiekuńczego) </a:t>
            </a:r>
          </a:p>
          <a:p>
            <a:pPr marL="342900" indent="-342900" algn="l">
              <a:buFontTx/>
              <a:buChar char="-"/>
            </a:pPr>
            <a:r>
              <a:rPr lang="pl-PL" sz="2000" dirty="0">
                <a:solidFill>
                  <a:schemeClr val="tx1"/>
                </a:solidFill>
              </a:rPr>
              <a:t>i</a:t>
            </a:r>
            <a:r>
              <a:rPr lang="pl-PL" sz="2000" dirty="0" smtClean="0">
                <a:solidFill>
                  <a:schemeClr val="tx1"/>
                </a:solidFill>
              </a:rPr>
              <a:t>nformacji, </a:t>
            </a:r>
            <a:r>
              <a:rPr lang="pl-PL" sz="2000" dirty="0">
                <a:solidFill>
                  <a:schemeClr val="tx1"/>
                </a:solidFill>
              </a:rPr>
              <a:t>czy w dniu wystawienia zaświadczenia lekarskiego ubezpieczony świadczył </a:t>
            </a:r>
            <a:r>
              <a:rPr lang="pl-PL" sz="2000" dirty="0" smtClean="0">
                <a:solidFill>
                  <a:schemeClr val="tx1"/>
                </a:solidFill>
              </a:rPr>
              <a:t>pracę</a:t>
            </a: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015117" y="3691570"/>
            <a:ext cx="94505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2000" b="1" dirty="0">
                <a:solidFill>
                  <a:schemeClr val="tx1"/>
                </a:solidFill>
              </a:rPr>
              <a:t>Wprowadzenie obowiązku wystawiania przez lekarzy zaświadczeń niezbędnych do ustalenia prawa lub </a:t>
            </a:r>
            <a:r>
              <a:rPr lang="pl-PL" sz="2400" b="1" dirty="0">
                <a:solidFill>
                  <a:schemeClr val="tx1"/>
                </a:solidFill>
              </a:rPr>
              <a:t>wysokości</a:t>
            </a:r>
            <a:r>
              <a:rPr lang="pl-PL" sz="2000" b="1" dirty="0">
                <a:solidFill>
                  <a:schemeClr val="tx1"/>
                </a:solidFill>
              </a:rPr>
              <a:t> zasiłku i przekazywania do ZUS za pośrednictwem PUE ZUS (zaświadczenia inne niż e-ZLA)</a:t>
            </a:r>
          </a:p>
        </p:txBody>
      </p:sp>
    </p:spTree>
    <p:extLst>
      <p:ext uri="{BB962C8B-B14F-4D97-AF65-F5344CB8AC3E}">
        <p14:creationId xmlns:p14="http://schemas.microsoft.com/office/powerpoint/2010/main" val="25102681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dirty="0">
                <a:cs typeface="Arial" panose="020B0604020202020204" pitchFamily="34" charset="0"/>
              </a:rPr>
              <a:t>Zasiłków</a:t>
            </a:r>
            <a:endParaRPr lang="pl-PL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3600" dirty="0">
                <a:cs typeface="Arial" panose="020B0604020202020204" pitchFamily="34" charset="0"/>
              </a:rPr>
              <a:t>Konsolidacja i automatyzacja wypłaty zasiłków</a:t>
            </a:r>
            <a:endParaRPr lang="pl-PL" sz="3600" b="1" dirty="0">
              <a:cs typeface="Arial" panose="020B0604020202020204" pitchFamily="34" charset="0"/>
            </a:endParaRPr>
          </a:p>
        </p:txBody>
      </p:sp>
      <p:sp>
        <p:nvSpPr>
          <p:cNvPr id="63" name="Prostokąt zaokrąglony 62"/>
          <p:cNvSpPr/>
          <p:nvPr/>
        </p:nvSpPr>
        <p:spPr>
          <a:xfrm>
            <a:off x="697176" y="2315733"/>
            <a:ext cx="1656184" cy="6161467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32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Korzyści</a:t>
            </a:r>
            <a:endParaRPr kumimoji="0" lang="pl-PL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64" name="pole tekstowe 63"/>
          <p:cNvSpPr txBox="1"/>
          <p:nvPr/>
        </p:nvSpPr>
        <p:spPr>
          <a:xfrm>
            <a:off x="2760408" y="1776896"/>
            <a:ext cx="10000966" cy="67375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b="1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Płatnicy składek 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-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znaczne ograniczenie obowiązków, płatnicy nie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będą wykonywać skomplikowanych i czasochłonnych czynności związanych z obliczeniem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zasiłków, nie będą potrzebne dodatkowe dokumenty składane przez płatnika składek - odciążenie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płatników składek </a:t>
            </a: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b="1" kern="1200" dirty="0">
                <a:solidFill>
                  <a:schemeClr val="tx1"/>
                </a:solidFill>
                <a:latin typeface="Calibri" panose="020F0502020204030204" pitchFamily="34" charset="0"/>
              </a:rPr>
              <a:t>Płatnicy składek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-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ograniczenie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ryzyka finansowego związanego z nieprawidłowym obliczeniem   i wypłatą zasiłku: </a:t>
            </a: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-	wypłata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zasiłku w zawyżonej  kwocie  - oznacza dla płatnika składek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	konieczność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dopłaty składek z odsetkami   za zwłokę</a:t>
            </a: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</a:pP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-	wypłata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zasiłku w zaniżonej kwocie – oznacza dla płatnika składek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	obowiązek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dopłaty zasiłku z odsetkami finansowanymi ze środków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	płatnika </a:t>
            </a: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b="1" kern="1200" dirty="0">
                <a:solidFill>
                  <a:schemeClr val="tx1"/>
                </a:solidFill>
                <a:latin typeface="Calibri" panose="020F0502020204030204" pitchFamily="34" charset="0"/>
              </a:rPr>
              <a:t>Płatnicy składek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– przejęcie wypłat zasiłków przez ZUS wpłynie korzystnie na finanse płatników składek – aktualnie wypłata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zasiłku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oznacza 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wydatkowanie środków przez płatnika w terminie wypłat wynagrodzeń, np. pod koniec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miesiąca -  środki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te zostają rozliczone z ZUS ze składek na ubezpieczenia społeczne, tj. najczęściej 15-ego dnia następnego miesiąca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Strzałka w prawo 10"/>
          <p:cNvSpPr/>
          <p:nvPr/>
        </p:nvSpPr>
        <p:spPr>
          <a:xfrm>
            <a:off x="2494198" y="5216446"/>
            <a:ext cx="543864" cy="360040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009130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latin typeface="Calibri" panose="020F0502020204030204" pitchFamily="34" charset="0"/>
                <a:cs typeface="Arial" panose="020B0604020202020204" pitchFamily="34" charset="0"/>
              </a:rPr>
              <a:t>Departament </a:t>
            </a:r>
            <a:r>
              <a:rPr lang="pl-PL" dirty="0">
                <a:cs typeface="Arial" panose="020B0604020202020204" pitchFamily="34" charset="0"/>
              </a:rPr>
              <a:t>Zasiłków</a:t>
            </a:r>
            <a:endParaRPr lang="pl-PL" b="1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Symbol zastępczy tekstu 5"/>
          <p:cNvSpPr>
            <a:spLocks noGrp="1"/>
          </p:cNvSpPr>
          <p:nvPr>
            <p:ph type="body" sz="quarter" idx="13"/>
          </p:nvPr>
        </p:nvSpPr>
        <p:spPr>
          <a:xfrm>
            <a:off x="525736" y="628328"/>
            <a:ext cx="10945216" cy="381719"/>
          </a:xfrm>
        </p:spPr>
        <p:txBody>
          <a:bodyPr>
            <a:noAutofit/>
          </a:bodyPr>
          <a:lstStyle/>
          <a:p>
            <a:r>
              <a:rPr lang="pl-PL" sz="3600" dirty="0">
                <a:cs typeface="Arial" panose="020B0604020202020204" pitchFamily="34" charset="0"/>
              </a:rPr>
              <a:t>Konsolidacja i automatyzacja wypłaty zasiłków</a:t>
            </a:r>
            <a:endParaRPr lang="pl-PL" sz="3600" b="1" dirty="0">
              <a:cs typeface="Arial" panose="020B0604020202020204" pitchFamily="34" charset="0"/>
            </a:endParaRPr>
          </a:p>
        </p:txBody>
      </p:sp>
      <p:sp>
        <p:nvSpPr>
          <p:cNvPr id="63" name="Prostokąt zaokrąglony 62"/>
          <p:cNvSpPr/>
          <p:nvPr/>
        </p:nvSpPr>
        <p:spPr>
          <a:xfrm>
            <a:off x="697176" y="2315733"/>
            <a:ext cx="1656184" cy="6233475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3200" b="1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Korzyści</a:t>
            </a:r>
            <a:endParaRPr kumimoji="0" lang="pl-PL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64" name="pole tekstowe 63"/>
          <p:cNvSpPr txBox="1"/>
          <p:nvPr/>
        </p:nvSpPr>
        <p:spPr>
          <a:xfrm>
            <a:off x="3115910" y="2315732"/>
            <a:ext cx="9399650" cy="67375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</a:pP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b="1" kern="1200" dirty="0">
                <a:solidFill>
                  <a:schemeClr val="tx1"/>
                </a:solidFill>
                <a:latin typeface="Calibri" panose="020F0502020204030204" pitchFamily="34" charset="0"/>
              </a:rPr>
              <a:t>Ubezpieczeni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– uproszczenie prawa do zasiłków, automatyzacja → szybsza wypłata zasiłku</a:t>
            </a:r>
            <a:endParaRPr lang="pl-PL" sz="24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b="1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Ubezpieczeni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– wypłata zasiłków bez wniosku, znaczne ograniczenie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liczby dokumentów składanych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do uzyskania zasiłku</a:t>
            </a:r>
          </a:p>
          <a:p>
            <a:pPr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b="1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FUS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-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ograniczenie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nadużyć w korzystaniu ze </a:t>
            </a:r>
            <a:r>
              <a:rPr lang="pl-PL" sz="2400" kern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świadczeń, racjonalizacja </a:t>
            </a:r>
            <a:r>
              <a:rPr lang="pl-PL" sz="2400" kern="1200" dirty="0">
                <a:solidFill>
                  <a:schemeClr val="tx1"/>
                </a:solidFill>
                <a:latin typeface="Calibri" panose="020F0502020204030204" pitchFamily="34" charset="0"/>
              </a:rPr>
              <a:t>wydatków Funduszu Chorobowego, zmniejszenie deficytu Funduszu Chorobowego</a:t>
            </a:r>
          </a:p>
          <a:p>
            <a:pPr marL="285750" indent="-285750" algn="l" defTabSz="449263" rtl="0" fontAlgn="base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pl-PL" sz="2400" kern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Strzałka w prawo 10"/>
          <p:cNvSpPr/>
          <p:nvPr/>
        </p:nvSpPr>
        <p:spPr>
          <a:xfrm>
            <a:off x="2494198" y="5252450"/>
            <a:ext cx="543864" cy="360040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663121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Szablon prezentacji">
  <a:themeElements>
    <a:clrScheme name="ZUS">
      <a:dk1>
        <a:srgbClr val="003D6E"/>
      </a:dk1>
      <a:lt1>
        <a:srgbClr val="FFFFFF"/>
      </a:lt1>
      <a:dk2>
        <a:srgbClr val="000000"/>
      </a:dk2>
      <a:lt2>
        <a:srgbClr val="FFFFFF"/>
      </a:lt2>
      <a:accent1>
        <a:srgbClr val="00993F"/>
      </a:accent1>
      <a:accent2>
        <a:srgbClr val="BEC3CE"/>
      </a:accent2>
      <a:accent3>
        <a:srgbClr val="E1B34F"/>
      </a:accent3>
      <a:accent4>
        <a:srgbClr val="3F84D2"/>
      </a:accent4>
      <a:accent5>
        <a:srgbClr val="F05E5E"/>
      </a:accent5>
      <a:accent6>
        <a:srgbClr val="773F9B"/>
      </a:accent6>
      <a:hlink>
        <a:srgbClr val="0000FF"/>
      </a:hlink>
      <a:folHlink>
        <a:srgbClr val="FF00FF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kskluzywny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 prezentacji</Template>
  <TotalTime>3512</TotalTime>
  <Words>1452</Words>
  <Application>Microsoft Office PowerPoint</Application>
  <PresentationFormat>Niestandardowy</PresentationFormat>
  <Paragraphs>174</Paragraphs>
  <Slides>11</Slides>
  <Notes>10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Szablon prezentacji</vt:lpstr>
      <vt:lpstr>Konsolidacja i automatyzacja wypłaty zasiłków (e-zasiłki)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ZUS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DKK</dc:creator>
  <cp:lastModifiedBy>Ślązak, Agnieszka</cp:lastModifiedBy>
  <cp:revision>320</cp:revision>
  <cp:lastPrinted>2020-10-19T09:37:25Z</cp:lastPrinted>
  <dcterms:created xsi:type="dcterms:W3CDTF">2018-05-25T15:54:04Z</dcterms:created>
  <dcterms:modified xsi:type="dcterms:W3CDTF">2021-06-24T11:33:17Z</dcterms:modified>
</cp:coreProperties>
</file>